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85" r:id="rId3"/>
    <p:sldId id="286" r:id="rId4"/>
    <p:sldId id="293" r:id="rId5"/>
    <p:sldId id="292" r:id="rId6"/>
    <p:sldId id="288" r:id="rId7"/>
    <p:sldId id="291" r:id="rId8"/>
    <p:sldId id="294" r:id="rId9"/>
    <p:sldId id="267" r:id="rId10"/>
    <p:sldId id="266" r:id="rId11"/>
    <p:sldId id="268" r:id="rId12"/>
    <p:sldId id="295" r:id="rId13"/>
    <p:sldId id="272" r:id="rId14"/>
    <p:sldId id="273" r:id="rId15"/>
    <p:sldId id="274" r:id="rId16"/>
    <p:sldId id="275" r:id="rId17"/>
    <p:sldId id="277" r:id="rId18"/>
    <p:sldId id="278" r:id="rId19"/>
    <p:sldId id="276" r:id="rId20"/>
    <p:sldId id="280" r:id="rId21"/>
    <p:sldId id="282" r:id="rId22"/>
    <p:sldId id="284" r:id="rId23"/>
    <p:sldId id="283" r:id="rId24"/>
    <p:sldId id="298" r:id="rId25"/>
    <p:sldId id="300" r:id="rId26"/>
    <p:sldId id="299" r:id="rId27"/>
    <p:sldId id="302" r:id="rId28"/>
    <p:sldId id="301" r:id="rId29"/>
    <p:sldId id="296" r:id="rId30"/>
    <p:sldId id="306" r:id="rId31"/>
    <p:sldId id="303" r:id="rId32"/>
    <p:sldId id="305" r:id="rId33"/>
    <p:sldId id="307" r:id="rId3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865"/>
  </p:normalViewPr>
  <p:slideViewPr>
    <p:cSldViewPr snapToGrid="0" snapToObjects="1">
      <p:cViewPr>
        <p:scale>
          <a:sx n="70" d="100"/>
          <a:sy n="70" d="100"/>
        </p:scale>
        <p:origin x="-414" y="-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F05821-35F4-664A-BE0A-36B606CEC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69C990A-D120-874B-869D-CFC9142F3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DF167F-CCC8-D14E-9E56-7F9CF5A3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938A366-9273-3D48-9686-65310B12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42A0E4-0010-E64C-8208-CE75322C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A33218C-8009-2049-B631-D205DAEECC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0" r="229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0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6FAF3F-9017-194C-BB41-45EF7C16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D417B0-211C-3C48-A039-318B78705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48B343-F291-C944-98B2-1AB32AC09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5EF896-3D61-D645-A725-F5CB162D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910FA25-2DF3-9C43-8EB5-CB5E1D8D8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512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BF73FE-C7E8-BE46-B425-87B3096D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FF0DB5-8443-5048-8A8D-07040FFE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282036-30FF-C14E-9750-5E8F68FD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EFB5F52-CD17-8244-B0E3-72637141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C0CD00-93EC-5748-9BCC-8D6580DC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005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8250E7-4087-5840-B45E-B45CA898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0F92118-0B42-F046-8C3B-80AF80080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E0BE31C-AD3F-6D43-97F0-D48D44C1A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D6C5F74-AD6E-E54F-BDCA-0E74BB08F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D834EC-1EAA-9747-9046-337F13DA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9549EDF-CC01-A349-8B0D-5E04A96F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9287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E6C439-3EAD-2541-8127-BA42E4FF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CFBF6F1-F894-B34C-9383-EBD511425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4844F63-88A0-2B4A-A521-318729A88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6FDF6BD-3EE5-774A-B085-2368AF761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3BF3BC1-5243-DE49-BF81-F362A91C5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88BFD2D-0AEF-444F-94B3-AC4244DF9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79C67D4-C528-0A47-AED8-61FACB38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331B15B-4BFD-D840-B897-F8600B276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227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5F8C2F-C481-1042-B700-81359DC5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3096DB7-F90F-0048-9C26-A11D7641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A4B12FC-296F-F04C-A8C7-894A89D9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9DAA3FD-2661-0F44-A182-28E75746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544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7DCD6A15-FE24-0349-A175-F31F580A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D00C140-CA1C-B14B-89A5-C59EAA27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FEB53AD-3D4B-B845-8952-3A2748D5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927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F7D21F-45A3-3741-86F9-8C1F98B5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725CE2-C230-D94F-B755-25F4E857A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C22832B-FA75-E04E-A04C-474EA7DF4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6080683-2B59-D34B-B656-3B3B6A8C0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1D1A743-E9C2-DA40-9A59-B97FAD88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D69FCB9-9405-2742-A1ED-4AB03341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6823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3DA031-CA56-BC40-A745-1BE83A7C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7BE947D-161F-F249-B064-BB7EC0603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BBE07DB-E949-9240-B8ED-AD4D595B9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B76E70A-6E62-204C-AA02-1E9EFBC5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8FBF2EC-1744-3F46-82E8-50CCE0B6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EE4ECDD-6DA2-554A-9E8F-A4D3A86F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88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DB9ED4-003B-9843-A921-CBE05D74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A0C71EE-AD81-B744-A1D1-892957255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DD6B30F-D653-424D-9C4A-267B177C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B4EC22-1F42-AB47-AA03-5EAF2635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629BCB8-DB8E-F841-8DCF-13F8CF1A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90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796BE04-57B7-A44C-8FC9-6DC8239F3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F2DADB3-2230-ED46-943D-2E0647D5C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A3082E3-3BBC-DC4C-BA70-C6EAD992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734F7A4-5536-9E49-A688-1019E3B4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D8D37F6-32B8-FA49-910B-D965370E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7295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307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87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91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320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74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68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838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59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386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20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7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6709B1F-2989-D443-BC6D-A062541DD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2228" r="301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32CC0C3-FF49-BC49-9111-29CAF2D3E27B}"/>
              </a:ext>
            </a:extLst>
          </p:cNvPr>
          <p:cNvSpPr/>
          <p:nvPr userDrawn="1"/>
        </p:nvSpPr>
        <p:spPr>
          <a:xfrm>
            <a:off x="1213104" y="4773168"/>
            <a:ext cx="9418320" cy="2084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8F0301D-CEA0-0C49-97FB-36F6BEA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7B326-3242-9E40-A077-FAEEB0A3B4D3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E8193E-D0C5-1E45-8058-A9B101B13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32DF1C-F4F5-D541-8FD9-D7E0AE321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69D71-BD86-AA4B-8D8A-43503DE87680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6F7B95E-4FAA-AB44-A95E-D6F5D4D36DD3}"/>
              </a:ext>
            </a:extLst>
          </p:cNvPr>
          <p:cNvSpPr/>
          <p:nvPr userDrawn="1"/>
        </p:nvSpPr>
        <p:spPr>
          <a:xfrm>
            <a:off x="0" y="0"/>
            <a:ext cx="94183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6A9DD1C-6FEC-C24E-A774-219C9E04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397"/>
            <a:ext cx="10515600" cy="93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E78120E-55DD-D847-AC3E-EDBF1E4D1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016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366A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03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735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МЕТОДИЧЕСКИЙ СЕМИНАР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игровых </a:t>
            </a:r>
            <a:r>
              <a:rPr lang="ru-RU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 </a:t>
            </a:r>
            <a:endParaRPr lang="ru-RU" b="1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развитии детей дошкольного возраста</a:t>
            </a: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b="1" dirty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5120" y="3321927"/>
            <a:ext cx="99844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Сиволапова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Анастасия Константиновна, преподаватель кафедры дошкольного и начального образования МАОУ ДПО ИПК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62" y="4783205"/>
            <a:ext cx="3376781" cy="178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8543" y="4484638"/>
            <a:ext cx="3835021" cy="2101755"/>
          </a:xfrm>
          <a:prstGeom prst="rect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0943" y="4637038"/>
            <a:ext cx="3835021" cy="210175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6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Содержание семинара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78893" y="152537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1.Игра как ведущий вид деятельности в дошкольном возрасте</a:t>
            </a:r>
          </a:p>
          <a:p>
            <a:pPr marL="0" indent="0">
              <a:buNone/>
            </a:pPr>
            <a:r>
              <a:rPr lang="ru-RU" dirty="0" smtClean="0"/>
              <a:t>2.Игоровые технологии</a:t>
            </a:r>
          </a:p>
          <a:p>
            <a:pPr marL="0" indent="0">
              <a:buNone/>
            </a:pPr>
            <a:r>
              <a:rPr lang="ru-RU" dirty="0" smtClean="0"/>
              <a:t>3.Методическое обеспечение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787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4"/>
          <p:cNvSpPr txBox="1">
            <a:spLocks/>
          </p:cNvSpPr>
          <p:nvPr/>
        </p:nvSpPr>
        <p:spPr>
          <a:xfrm>
            <a:off x="333232" y="474496"/>
            <a:ext cx="11335603" cy="540768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51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ДО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4200" b="1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4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 2.7. реализация 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 программы осуществляется в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 видах </a:t>
            </a:r>
            <a:r>
              <a:rPr lang="ru-RU" sz="440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</a:t>
            </a:r>
            <a:endParaRPr lang="ru-RU" sz="4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44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4400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</a:t>
            </a:r>
            <a:r>
              <a:rPr lang="ru-RU" sz="44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  <a:r>
              <a:rPr lang="ru-RU" sz="4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4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ведущий вид деятельности дошкольника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фундамент 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будущих социальных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отношений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ребенка,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 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традиционных семейных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ценностей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нравственной опоры личности, 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гражданственности и патриотизма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благополучной </a:t>
            </a:r>
            <a:r>
              <a:rPr lang="ru-RU" sz="440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социализации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4400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4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игре </a:t>
            </a:r>
            <a:r>
              <a:rPr lang="ru-RU" sz="4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 «</a:t>
            </a:r>
            <a:r>
              <a:rPr lang="ru-RU" sz="440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полноценное </a:t>
            </a:r>
            <a:r>
              <a:rPr lang="ru-RU" sz="4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проживание»</a:t>
            </a:r>
            <a:r>
              <a:rPr lang="ru-RU" sz="4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ребенком периода дошкольного детства, в ней создаются условия для расширения возможностей детского </a:t>
            </a:r>
            <a:r>
              <a:rPr lang="ru-RU" sz="4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endParaRPr lang="ru-RU" sz="4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4716" y="163773"/>
            <a:ext cx="11859905" cy="633256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148919" y="2729552"/>
            <a:ext cx="6428096" cy="136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54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-170368" y="89661"/>
            <a:ext cx="11713870" cy="912121"/>
          </a:xfrm>
          <a:prstGeom prst="rect">
            <a:avLst/>
          </a:prstGeom>
        </p:spPr>
        <p:txBody>
          <a:bodyPr vert="horz" wrap="square" lIns="0" tIns="293700" rIns="0" bIns="0" rtlCol="0">
            <a:spAutoFit/>
          </a:bodyPr>
          <a:lstStyle>
            <a:lvl1pPr>
              <a:defRPr sz="3600" b="0" i="0">
                <a:solidFill>
                  <a:srgbClr val="0000C4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210566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-455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Определимся</a:t>
            </a:r>
            <a:r>
              <a:rPr kumimoji="0" lang="ru-RU" sz="4000" b="0" i="0" u="none" strike="noStrike" kern="0" cap="none" spc="-125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0" cap="none" spc="-38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4000" b="0" i="0" u="none" strike="noStrike" kern="0" cap="none" spc="-135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0" cap="none" spc="-45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основными</a:t>
            </a:r>
            <a:r>
              <a:rPr kumimoji="0" lang="ru-RU" sz="4000" b="0" i="0" u="none" strike="noStrike" kern="0" cap="none" spc="-135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0" cap="none" spc="-445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понятиями</a:t>
            </a:r>
            <a:endParaRPr kumimoji="0" lang="ru-RU" sz="40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 txBox="1"/>
          <p:nvPr/>
        </p:nvSpPr>
        <p:spPr>
          <a:xfrm>
            <a:off x="265260" y="1188821"/>
            <a:ext cx="11122660" cy="49314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kern="0" dirty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Детская игра – это исторически возникающий вид деятельности,</a:t>
            </a:r>
          </a:p>
          <a:p>
            <a:pPr marL="12700" marR="5080">
              <a:spcBef>
                <a:spcPts val="5"/>
              </a:spcBef>
            </a:pPr>
            <a:r>
              <a:rPr sz="2800" kern="0" dirty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заключающийся в воспроизведении детьми действий взрослых, отношений между ними и направленный на познание окружающей действительности</a:t>
            </a:r>
          </a:p>
          <a:p>
            <a:pPr marL="5787390">
              <a:spcBef>
                <a:spcPts val="1415"/>
              </a:spcBef>
            </a:pPr>
            <a:r>
              <a:rPr sz="2800" kern="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Д.Б. Эльконин. Психология игры</a:t>
            </a:r>
          </a:p>
          <a:p>
            <a:pPr marR="43180">
              <a:tabLst>
                <a:tab pos="3666490" algn="l"/>
              </a:tabLst>
            </a:pPr>
            <a:endParaRPr lang="ru-RU" sz="2800" b="1" kern="0" dirty="0" smtClea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43180">
              <a:tabLst>
                <a:tab pos="3666490" algn="l"/>
              </a:tabLst>
            </a:pPr>
            <a:r>
              <a:rPr sz="2800" b="1" kern="0" dirty="0" err="1" smtClean="0">
                <a:solidFill>
                  <a:sysClr val="windowText" lastClr="000000"/>
                </a:solidFill>
                <a:latin typeface="Arial"/>
                <a:cs typeface="Arial"/>
              </a:rPr>
              <a:t>Ведущая</a:t>
            </a:r>
            <a:r>
              <a:rPr sz="2800" b="1" kern="0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деятельность</a:t>
            </a:r>
            <a:r>
              <a:rPr sz="2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endParaRPr lang="ru-RU" sz="2800" b="1" kern="0" dirty="0" smtClea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43180">
              <a:tabLst>
                <a:tab pos="3666490" algn="l"/>
              </a:tabLst>
            </a:pPr>
            <a:r>
              <a:rPr sz="2800" kern="0" dirty="0" smtClean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(</a:t>
            </a:r>
            <a:r>
              <a:rPr sz="2800" kern="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термин впервые введен Л.С. Выготским</a:t>
            </a:r>
            <a:r>
              <a:rPr sz="2800" kern="0" dirty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) – </a:t>
            </a:r>
            <a:r>
              <a:rPr lang="ru-RU" sz="2800" kern="0" dirty="0" smtClean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это </a:t>
            </a:r>
            <a:r>
              <a:rPr sz="2800" kern="0" dirty="0" err="1" smtClean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деятельность</a:t>
            </a:r>
            <a:r>
              <a:rPr sz="2800" kern="0" dirty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, выполнение которой определяет формирование </a:t>
            </a:r>
            <a:r>
              <a:rPr sz="2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основных психологических новообразований </a:t>
            </a:r>
            <a:r>
              <a:rPr sz="2800" kern="0" dirty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человека на данной ступени развития его личности (</a:t>
            </a:r>
            <a:r>
              <a:rPr sz="2800" kern="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А. Н. Леонтьев</a:t>
            </a:r>
            <a:r>
              <a:rPr sz="2800" kern="0" dirty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, </a:t>
            </a:r>
            <a:r>
              <a:rPr sz="2800" kern="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Д. Б. </a:t>
            </a:r>
            <a:r>
              <a:rPr sz="2800" kern="0" dirty="0" err="1">
                <a:solidFill>
                  <a:sysClr val="windowText" lastClr="000000"/>
                </a:solidFill>
                <a:latin typeface="Segoe UI Symbol"/>
                <a:cs typeface="Segoe UI Symbol"/>
              </a:rPr>
              <a:t>Эльконин</a:t>
            </a:r>
            <a:r>
              <a:rPr sz="2800" kern="0" dirty="0" smtClean="0">
                <a:solidFill>
                  <a:sysClr val="windowText" lastClr="000000"/>
                </a:solidFill>
                <a:latin typeface="Microsoft Sans Serif"/>
                <a:cs typeface="Microsoft Sans Serif"/>
              </a:rPr>
              <a:t>)</a:t>
            </a:r>
            <a:endParaRPr sz="28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71356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войная волна 3"/>
          <p:cNvSpPr/>
          <p:nvPr/>
        </p:nvSpPr>
        <p:spPr>
          <a:xfrm>
            <a:off x="682388" y="4926842"/>
            <a:ext cx="9880979" cy="567733"/>
          </a:xfrm>
          <a:prstGeom prst="doubleWav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Двойная волна 4"/>
          <p:cNvSpPr/>
          <p:nvPr/>
        </p:nvSpPr>
        <p:spPr>
          <a:xfrm>
            <a:off x="300251" y="684663"/>
            <a:ext cx="9880979" cy="567733"/>
          </a:xfrm>
          <a:prstGeom prst="doubleWave">
            <a:avLst/>
          </a:prstGeom>
          <a:solidFill>
            <a:srgbClr val="23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4149" y="2035581"/>
            <a:ext cx="95670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форма деятельности в условных ситуациях, направленная на воссоздание </a:t>
            </a:r>
            <a:endParaRPr lang="ru-RU" sz="2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усвоение общественного опыта, фиксированного </a:t>
            </a:r>
            <a:endParaRPr lang="ru-RU" sz="2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 закрепленных способах </a:t>
            </a:r>
            <a:endParaRPr lang="ru-RU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82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>
            <a:spLocks/>
          </p:cNvSpPr>
          <p:nvPr/>
        </p:nvSpPr>
        <p:spPr>
          <a:xfrm>
            <a:off x="122829" y="138429"/>
            <a:ext cx="1180688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600" b="0" i="0">
                <a:solidFill>
                  <a:srgbClr val="0000C4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Ведущая деятельность на разных этапах возрастного развития</a:t>
            </a:r>
            <a:endParaRPr kumimoji="0" lang="ru-RU" sz="2800" b="1" i="0" u="none" strike="noStrike" kern="0" cap="none" normalizeH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218364" y="679405"/>
            <a:ext cx="11711355" cy="545790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>
              <a:spcBef>
                <a:spcPts val="480"/>
              </a:spcBef>
            </a:pPr>
            <a:r>
              <a:rPr sz="2400" u="sng" kern="0" dirty="0">
                <a:solidFill>
                  <a:sysClr val="windowText" lastClr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Младенческий возраст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непосредственное эмоциональное </a:t>
            </a:r>
            <a:r>
              <a:rPr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общение 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младенца со взрослыми</a:t>
            </a:r>
          </a:p>
          <a:p>
            <a:pPr marR="412115">
              <a:spcBef>
                <a:spcPts val="1810"/>
              </a:spcBef>
            </a:pPr>
            <a:r>
              <a:rPr sz="2400" u="sng" kern="0" dirty="0">
                <a:solidFill>
                  <a:sysClr val="windowText" lastClr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Ранний возраст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предметно-манипулятивная деятельность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процессе выполнения которой ребенок усваивает исторически сложившиеся способы действий с определенными предметами</a:t>
            </a:r>
          </a:p>
          <a:p>
            <a:pPr>
              <a:spcBef>
                <a:spcPts val="1430"/>
              </a:spcBef>
            </a:pPr>
            <a:r>
              <a:rPr sz="2400" u="sng" kern="0" dirty="0">
                <a:solidFill>
                  <a:sysClr val="windowText" lastClr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Дошкольный возраст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деятельность</a:t>
            </a:r>
            <a:endParaRPr sz="24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465"/>
              </a:spcBef>
            </a:pPr>
            <a:r>
              <a:rPr sz="2400" u="sng" kern="0" dirty="0">
                <a:solidFill>
                  <a:sysClr val="windowText" lastClr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Младший школьный возраст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учебная деятельность</a:t>
            </a:r>
            <a:endParaRPr sz="24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744220">
              <a:spcBef>
                <a:spcPts val="1850"/>
              </a:spcBef>
            </a:pPr>
            <a:r>
              <a:rPr sz="2400" u="sng" kern="0" dirty="0">
                <a:solidFill>
                  <a:sysClr val="windowText" lastClr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Подростковый возраст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общение со </a:t>
            </a:r>
            <a:r>
              <a:rPr sz="2400" b="1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сверстниками</a:t>
            </a:r>
            <a:r>
              <a:rPr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kern="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744220">
              <a:spcBef>
                <a:spcPts val="1850"/>
              </a:spcBef>
            </a:pPr>
            <a:r>
              <a:rPr sz="2400" kern="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общественно</a:t>
            </a:r>
            <a:r>
              <a:rPr sz="2400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полезная (просоциальная) </a:t>
            </a:r>
            <a:r>
              <a:rPr sz="2400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kern="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744220">
              <a:spcBef>
                <a:spcPts val="1850"/>
              </a:spcBef>
            </a:pPr>
            <a:r>
              <a:rPr sz="2400" kern="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самоопределение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400" kern="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ролевое</a:t>
            </a:r>
            <a:r>
              <a:rPr lang="ru-RU" sz="2400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kern="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экспериментирование</a:t>
            </a:r>
            <a:r>
              <a:rPr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референтно значимая деятельность и т. п.</a:t>
            </a:r>
          </a:p>
        </p:txBody>
      </p:sp>
    </p:spTree>
    <p:extLst>
      <p:ext uri="{BB962C8B-B14F-4D97-AF65-F5344CB8AC3E}">
        <p14:creationId xmlns:p14="http://schemas.microsoft.com/office/powerpoint/2010/main" val="55854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5"/>
          <p:cNvSpPr txBox="1">
            <a:spLocks/>
          </p:cNvSpPr>
          <p:nvPr/>
        </p:nvSpPr>
        <p:spPr>
          <a:xfrm>
            <a:off x="177420" y="136478"/>
            <a:ext cx="11846257" cy="7028597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74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ФОП ДО п. 24. Особенности образовательной деятельности разных видов и культурных практик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4500" b="1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занимает центральное место 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200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 ребенка </a:t>
            </a:r>
            <a:r>
              <a:rPr lang="ru-RU" sz="6200" kern="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(п.24.5) </a:t>
            </a:r>
            <a:endParaRPr lang="ru-RU" sz="6200" kern="0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6200" kern="0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200" b="1" kern="0" dirty="0" smtClean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игра </a:t>
            </a:r>
            <a:r>
              <a:rPr lang="ru-RU" sz="6200" kern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педагогическом процессе выполняет различные </a:t>
            </a: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функции: </a:t>
            </a:r>
            <a:r>
              <a:rPr lang="ru-RU" sz="6200" kern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обучающую, познавательную, развивающую, воспитательную, социокультурную, коммуникативную, </a:t>
            </a:r>
            <a:r>
              <a:rPr lang="ru-RU" sz="6200" kern="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эмоциогенную</a:t>
            </a:r>
            <a:r>
              <a:rPr lang="ru-RU" sz="6200" kern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развлекательную, диагностическую, психотерапевтическую и </a:t>
            </a:r>
            <a:r>
              <a:rPr lang="ru-RU" sz="6200" kern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другие </a:t>
            </a:r>
            <a:r>
              <a:rPr lang="ru-RU" sz="6200" kern="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6200" kern="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п.24.6) 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6200" kern="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r>
              <a:rPr lang="ru-RU" sz="6200" kern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</a:t>
            </a: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образовательном процессе игра занимает особое место, </a:t>
            </a:r>
            <a:r>
              <a:rPr lang="ru-RU" sz="6200" kern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выступая как </a:t>
            </a: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форма организации </a:t>
            </a:r>
            <a:r>
              <a:rPr lang="ru-RU" sz="6200" kern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жизни и деятельности детей, средство разностороннего развития личности; </a:t>
            </a:r>
            <a:endParaRPr lang="ru-RU" sz="6200" kern="0" dirty="0" smtClean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endParaRPr lang="ru-RU" sz="6200" kern="0" dirty="0" smtClean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r>
              <a:rPr lang="ru-RU" sz="6200" b="1" kern="0" dirty="0" smtClean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метод </a:t>
            </a: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или прием обучения; </a:t>
            </a:r>
            <a:endParaRPr lang="ru-RU" sz="6200" b="1" kern="0" dirty="0" smtClean="0">
              <a:solidFill>
                <a:srgbClr val="2366AC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endParaRPr lang="ru-RU" sz="6200" b="1" kern="0" dirty="0" smtClean="0">
              <a:solidFill>
                <a:srgbClr val="2366AC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r>
              <a:rPr lang="ru-RU" sz="6200" b="1" kern="0" dirty="0" smtClean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средство </a:t>
            </a: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саморазвития, </a:t>
            </a:r>
            <a:r>
              <a:rPr lang="ru-RU" sz="6200" kern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самовоспитания, самообучения, </a:t>
            </a:r>
            <a:r>
              <a:rPr lang="ru-RU" sz="6200" kern="0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саморегуляции</a:t>
            </a:r>
            <a:endParaRPr lang="ru-RU" sz="6200" kern="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endParaRPr lang="ru-RU" sz="6200" kern="0" dirty="0" smtClean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12700" lvl="0" indent="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1300"/>
              <a:buNone/>
              <a:tabLst>
                <a:tab pos="859790" algn="l"/>
              </a:tabLst>
            </a:pPr>
            <a:r>
              <a:rPr lang="ru-RU" sz="6200" b="1" kern="0" dirty="0" smtClean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Отсутствие </a:t>
            </a:r>
            <a:r>
              <a:rPr lang="ru-RU" sz="6200" b="1" kern="0" dirty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или недостаток игры в жизни ребёнка приводит к серьезным проблемам, прежде всего, в социальном развитии детей (</a:t>
            </a:r>
            <a:r>
              <a:rPr lang="ru-RU" sz="6200" b="1" kern="0" dirty="0" smtClean="0">
                <a:solidFill>
                  <a:srgbClr val="2366A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п.24.7) </a:t>
            </a:r>
            <a:endParaRPr lang="ru-RU" sz="6200" kern="0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6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6200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6200" kern="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учитывая потенциал игры 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разностороннего развития ребенка  </a:t>
            </a:r>
            <a:r>
              <a:rPr lang="ru-RU" sz="6200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становления его личности, </a:t>
            </a:r>
            <a:r>
              <a:rPr lang="ru-RU" sz="6200" kern="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максимально использует все варианты  </a:t>
            </a:r>
            <a:r>
              <a:rPr lang="ru-RU" sz="6200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 </a:t>
            </a:r>
            <a:r>
              <a:rPr lang="ru-RU" sz="6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применения в образовательном процессе </a:t>
            </a:r>
            <a:r>
              <a:rPr lang="ru-RU" sz="6200" kern="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(п.24.8) </a:t>
            </a:r>
          </a:p>
        </p:txBody>
      </p:sp>
    </p:spTree>
    <p:extLst>
      <p:ext uri="{BB962C8B-B14F-4D97-AF65-F5344CB8AC3E}">
        <p14:creationId xmlns:p14="http://schemas.microsoft.com/office/powerpoint/2010/main" val="93381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77" y="255397"/>
            <a:ext cx="10515600" cy="93332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Современные тенденции детской игры</a:t>
            </a:r>
            <a:endParaRPr lang="x-non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8C1B06D1-9D27-414C-BECF-B02CC58E3BDC}"/>
              </a:ext>
            </a:extLst>
          </p:cNvPr>
          <p:cNvGrpSpPr/>
          <p:nvPr/>
        </p:nvGrpSpPr>
        <p:grpSpPr>
          <a:xfrm>
            <a:off x="33597" y="1297820"/>
            <a:ext cx="1049867" cy="1049867"/>
            <a:chOff x="4343400" y="1854885"/>
            <a:chExt cx="457200" cy="457200"/>
          </a:xfrm>
        </p:grpSpPr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019DD0E3-D548-E14F-B423-C017ED644577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07AB0B8D-8596-A546-9F1A-D41182FA0740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="" xmlns:a16="http://schemas.microsoft.com/office/drawing/2014/main" id="{E27608FE-8EC0-D347-97FA-58D507E9F943}"/>
              </a:ext>
            </a:extLst>
          </p:cNvPr>
          <p:cNvGrpSpPr/>
          <p:nvPr/>
        </p:nvGrpSpPr>
        <p:grpSpPr>
          <a:xfrm>
            <a:off x="388165" y="2599387"/>
            <a:ext cx="1049867" cy="1049867"/>
            <a:chOff x="4343400" y="1854885"/>
            <a:chExt cx="457200" cy="457200"/>
          </a:xfrm>
        </p:grpSpPr>
        <p:sp>
          <p:nvSpPr>
            <p:cNvPr id="15" name="Oval 15">
              <a:extLst>
                <a:ext uri="{FF2B5EF4-FFF2-40B4-BE49-F238E27FC236}">
                  <a16:creationId xmlns="" xmlns:a16="http://schemas.microsoft.com/office/drawing/2014/main" id="{EAA7841C-7AA8-4243-B3BE-55D29526B254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16" name="Oval 16">
              <a:extLst>
                <a:ext uri="{FF2B5EF4-FFF2-40B4-BE49-F238E27FC236}">
                  <a16:creationId xmlns="" xmlns:a16="http://schemas.microsoft.com/office/drawing/2014/main" id="{85CD68A4-0C3C-824F-A6FA-AB20F163BD02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</p:grpSp>
      <p:grpSp>
        <p:nvGrpSpPr>
          <p:cNvPr id="21" name="Group 22">
            <a:extLst>
              <a:ext uri="{FF2B5EF4-FFF2-40B4-BE49-F238E27FC236}">
                <a16:creationId xmlns="" xmlns:a16="http://schemas.microsoft.com/office/drawing/2014/main" id="{AE067047-17ED-0042-B3CD-4755C1B36047}"/>
              </a:ext>
            </a:extLst>
          </p:cNvPr>
          <p:cNvGrpSpPr/>
          <p:nvPr/>
        </p:nvGrpSpPr>
        <p:grpSpPr>
          <a:xfrm>
            <a:off x="1325675" y="3796831"/>
            <a:ext cx="1049867" cy="1049867"/>
            <a:chOff x="4343400" y="1854885"/>
            <a:chExt cx="457200" cy="457200"/>
          </a:xfrm>
        </p:grpSpPr>
        <p:sp>
          <p:nvSpPr>
            <p:cNvPr id="23" name="Oval 24">
              <a:extLst>
                <a:ext uri="{FF2B5EF4-FFF2-40B4-BE49-F238E27FC236}">
                  <a16:creationId xmlns="" xmlns:a16="http://schemas.microsoft.com/office/drawing/2014/main" id="{4A2A5270-29A5-2D4C-A1D7-1C41B419E977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24" name="Oval 25">
              <a:extLst>
                <a:ext uri="{FF2B5EF4-FFF2-40B4-BE49-F238E27FC236}">
                  <a16:creationId xmlns="" xmlns:a16="http://schemas.microsoft.com/office/drawing/2014/main" id="{4D0E82FC-FDAA-5D4B-8E33-4F761C2A0DE1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</p:grpSp>
      <p:grpSp>
        <p:nvGrpSpPr>
          <p:cNvPr id="29" name="Group 31">
            <a:extLst>
              <a:ext uri="{FF2B5EF4-FFF2-40B4-BE49-F238E27FC236}">
                <a16:creationId xmlns="" xmlns:a16="http://schemas.microsoft.com/office/drawing/2014/main" id="{118E5217-E072-2C4C-AD2C-3D4AB135F5CA}"/>
              </a:ext>
            </a:extLst>
          </p:cNvPr>
          <p:cNvGrpSpPr/>
          <p:nvPr/>
        </p:nvGrpSpPr>
        <p:grpSpPr>
          <a:xfrm>
            <a:off x="2585783" y="4781055"/>
            <a:ext cx="1049867" cy="1049867"/>
            <a:chOff x="4343400" y="1854885"/>
            <a:chExt cx="457200" cy="457200"/>
          </a:xfrm>
        </p:grpSpPr>
        <p:sp>
          <p:nvSpPr>
            <p:cNvPr id="31" name="Oval 33">
              <a:extLst>
                <a:ext uri="{FF2B5EF4-FFF2-40B4-BE49-F238E27FC236}">
                  <a16:creationId xmlns="" xmlns:a16="http://schemas.microsoft.com/office/drawing/2014/main" id="{DC91552F-6EE7-7740-9AD6-26F10564EB4A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32" name="Oval 34">
              <a:extLst>
                <a:ext uri="{FF2B5EF4-FFF2-40B4-BE49-F238E27FC236}">
                  <a16:creationId xmlns="" xmlns:a16="http://schemas.microsoft.com/office/drawing/2014/main" id="{61BF5840-CEC1-A445-8403-669B37DA9F6B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</p:grpSp>
      <p:grpSp>
        <p:nvGrpSpPr>
          <p:cNvPr id="37" name="Group 40">
            <a:extLst>
              <a:ext uri="{FF2B5EF4-FFF2-40B4-BE49-F238E27FC236}">
                <a16:creationId xmlns="" xmlns:a16="http://schemas.microsoft.com/office/drawing/2014/main" id="{DF529922-157C-714D-81DA-84EA4FCB762D}"/>
              </a:ext>
            </a:extLst>
          </p:cNvPr>
          <p:cNvGrpSpPr/>
          <p:nvPr/>
        </p:nvGrpSpPr>
        <p:grpSpPr>
          <a:xfrm>
            <a:off x="3957395" y="5769501"/>
            <a:ext cx="1049867" cy="1049867"/>
            <a:chOff x="4343400" y="1854885"/>
            <a:chExt cx="457200" cy="457200"/>
          </a:xfrm>
        </p:grpSpPr>
        <p:sp>
          <p:nvSpPr>
            <p:cNvPr id="39" name="Oval 42">
              <a:extLst>
                <a:ext uri="{FF2B5EF4-FFF2-40B4-BE49-F238E27FC236}">
                  <a16:creationId xmlns="" xmlns:a16="http://schemas.microsoft.com/office/drawing/2014/main" id="{A25B7585-9597-604D-8F24-83EE257D15C1}"/>
                </a:ext>
              </a:extLst>
            </p:cNvPr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0" name="Oval 43">
              <a:extLst>
                <a:ext uri="{FF2B5EF4-FFF2-40B4-BE49-F238E27FC236}">
                  <a16:creationId xmlns="" xmlns:a16="http://schemas.microsoft.com/office/drawing/2014/main" id="{1BE87A02-F9A0-C049-8D7B-6729B8C2262E}"/>
                </a:ext>
              </a:extLst>
            </p:cNvPr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</p:grpSp>
      <p:sp>
        <p:nvSpPr>
          <p:cNvPr id="46" name="TextBox 50">
            <a:extLst>
              <a:ext uri="{FF2B5EF4-FFF2-40B4-BE49-F238E27FC236}">
                <a16:creationId xmlns="" xmlns:a16="http://schemas.microsoft.com/office/drawing/2014/main" id="{21FF1077-D325-3143-9932-3FC53AE9DC34}"/>
              </a:ext>
            </a:extLst>
          </p:cNvPr>
          <p:cNvSpPr txBox="1">
            <a:spLocks/>
          </p:cNvSpPr>
          <p:nvPr/>
        </p:nvSpPr>
        <p:spPr>
          <a:xfrm>
            <a:off x="1438032" y="1446232"/>
            <a:ext cx="6159257" cy="586008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ru-RU" altLang="zh-CN" sz="2000" dirty="0" smtClean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разрушение </a:t>
            </a:r>
            <a:r>
              <a:rPr lang="ru-RU" altLang="zh-CN" sz="20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дворовых разновозрастных сообществ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3933" y="2199277"/>
            <a:ext cx="5351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ограничением свободной активности детей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959262" y="279463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запроса родителей на развивающие образовательные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занятия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595909" y="3514005"/>
            <a:ext cx="5215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исчезновение традиционных игр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героев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306241" y="4128309"/>
            <a:ext cx="5763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изменилось отношение детей к игре и игрушке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983842" y="4740913"/>
            <a:ext cx="5165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вытеснение игры учебной деятельностью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793142" y="5305989"/>
            <a:ext cx="65940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отсутствие разновозрастных контактов между детьми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731356" y="5981904"/>
            <a:ext cx="4647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трансформация детской субкультуры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28716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119" y="349121"/>
            <a:ext cx="10515600" cy="93332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Создание условий для развития детской игры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42" y="1322023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«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Десятилетие   детства: 2018 - 2028»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Указ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Президента Российской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Национальный   проект «Образование»: «… формирование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эффективной системы выявления, поддержки и развития способностей и талантов у детей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молодежи…»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ДЕЯТЕЛЬНОСТЬ - ВЕДУЩЕЕ СРЕДСТВО </a:t>
            </a:r>
            <a:endParaRPr lang="ru-RU" b="1" dirty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9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войная волна 3"/>
          <p:cNvSpPr/>
          <p:nvPr/>
        </p:nvSpPr>
        <p:spPr>
          <a:xfrm>
            <a:off x="682388" y="4926842"/>
            <a:ext cx="9880979" cy="567733"/>
          </a:xfrm>
          <a:prstGeom prst="doubleWav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войная волна 4"/>
          <p:cNvSpPr/>
          <p:nvPr/>
        </p:nvSpPr>
        <p:spPr>
          <a:xfrm>
            <a:off x="300251" y="684663"/>
            <a:ext cx="9880979" cy="567733"/>
          </a:xfrm>
          <a:prstGeom prst="doubleWave">
            <a:avLst/>
          </a:prstGeom>
          <a:solidFill>
            <a:srgbClr val="23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59559" y="1976104"/>
            <a:ext cx="96216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Игровые технологии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обширная группа методов </a:t>
            </a:r>
          </a:p>
          <a:p>
            <a:pPr lvl="0"/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приемов взаимодействия педагога с детьми 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форме различных игр,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отличающихся четко поставленной целью обучения и соответствующим ей результатом, широкой познавательной направленностью</a:t>
            </a:r>
          </a:p>
        </p:txBody>
      </p:sp>
    </p:spTree>
    <p:extLst>
      <p:ext uri="{BB962C8B-B14F-4D97-AF65-F5344CB8AC3E}">
        <p14:creationId xmlns:p14="http://schemas.microsoft.com/office/powerpoint/2010/main" val="6085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483" y="23385"/>
            <a:ext cx="10515600" cy="933323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Игровые технологии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233" y="1199192"/>
            <a:ext cx="10515600" cy="544726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Игровая технология охватывает </a:t>
            </a:r>
            <a:r>
              <a:rPr lang="ru-RU" dirty="0" smtClean="0">
                <a:solidFill>
                  <a:srgbClr val="0070C0"/>
                </a:solidFill>
              </a:rPr>
              <a:t>определённую </a:t>
            </a:r>
            <a:r>
              <a:rPr lang="ru-RU" dirty="0">
                <a:solidFill>
                  <a:srgbClr val="0070C0"/>
                </a:solidFill>
              </a:rPr>
              <a:t>часть образовательного процесса, </a:t>
            </a:r>
            <a:r>
              <a:rPr lang="ru-RU" dirty="0"/>
              <a:t>объединенную общим содержанием, сюжетом, </a:t>
            </a:r>
            <a:r>
              <a:rPr lang="ru-RU" dirty="0" smtClean="0"/>
              <a:t>персонажем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В </a:t>
            </a:r>
            <a:r>
              <a:rPr lang="ru-RU" dirty="0"/>
              <a:t>игровую технологию </a:t>
            </a:r>
            <a:r>
              <a:rPr lang="ru-RU" dirty="0">
                <a:solidFill>
                  <a:srgbClr val="0070C0"/>
                </a:solidFill>
              </a:rPr>
              <a:t>включается</a:t>
            </a:r>
            <a:r>
              <a:rPr lang="ru-RU" dirty="0"/>
              <a:t> последовательно </a:t>
            </a:r>
            <a:r>
              <a:rPr lang="ru-RU" dirty="0">
                <a:solidFill>
                  <a:srgbClr val="0070C0"/>
                </a:solidFill>
              </a:rPr>
              <a:t>игры </a:t>
            </a:r>
            <a:endParaRPr lang="ru-RU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70C0"/>
                </a:solidFill>
              </a:rPr>
              <a:t>и </a:t>
            </a:r>
            <a:r>
              <a:rPr lang="ru-RU" dirty="0">
                <a:solidFill>
                  <a:srgbClr val="0070C0"/>
                </a:solidFill>
              </a:rPr>
              <a:t>упражнения</a:t>
            </a:r>
            <a:r>
              <a:rPr lang="ru-RU" dirty="0"/>
              <a:t>, формирующего одно из интегративных качеств 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или </a:t>
            </a:r>
            <a:r>
              <a:rPr lang="ru-RU" dirty="0"/>
              <a:t>знание из </a:t>
            </a:r>
            <a:r>
              <a:rPr lang="ru-RU" dirty="0" smtClean="0"/>
              <a:t>образовательной области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В отличие от игр вообще игровая технология обладает существенным признаком </a:t>
            </a:r>
            <a:r>
              <a:rPr lang="ru-RU" dirty="0" smtClean="0"/>
              <a:t>- </a:t>
            </a:r>
            <a:r>
              <a:rPr lang="ru-RU" dirty="0"/>
              <a:t>четко </a:t>
            </a:r>
            <a:r>
              <a:rPr lang="ru-RU" b="1" dirty="0">
                <a:solidFill>
                  <a:srgbClr val="0070C0"/>
                </a:solidFill>
              </a:rPr>
              <a:t>поставленной целью обучения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и </a:t>
            </a:r>
            <a:r>
              <a:rPr lang="ru-RU" dirty="0"/>
              <a:t>соответствующим ей педагогическим результатом, которые могут быть обоснованы, выделены в явном виде и характеризуются учебно-познавательной </a:t>
            </a:r>
            <a:r>
              <a:rPr lang="ru-RU" dirty="0" smtClean="0"/>
              <a:t>направленностью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240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игровых технологий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1188719"/>
            <a:ext cx="10929582" cy="49254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предусматривают </a:t>
            </a:r>
            <a:r>
              <a:rPr lang="ru-RU" sz="22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систему действий (приемов, шагов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), которые необходимы </a:t>
            </a: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для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достижения результата, соответствующего поставленной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обеспечивают </a:t>
            </a:r>
            <a:r>
              <a:rPr lang="ru-RU" sz="22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гарантированного </a:t>
            </a:r>
            <a:r>
              <a:rPr lang="ru-RU" sz="22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за счет выполнения действий в определенной последовательности, отбора и реализации эффективных средств, способов деятельности, а также создания условий </a:t>
            </a: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 для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ее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выполнения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позволяют </a:t>
            </a:r>
            <a:r>
              <a:rPr lang="ru-RU" sz="22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унифицировать образовательный процесс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 обеспечивают </a:t>
            </a:r>
            <a:r>
              <a:rPr lang="ru-RU" sz="22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его воспроизведения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применительно к заданным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стимулируют </a:t>
            </a:r>
            <a:r>
              <a:rPr lang="ru-RU" sz="22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активное участие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обучающихся в познавательном процессе, превращая их из объекта в субъект познавательной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используются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20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инструмент в решении образовательных задач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во всех образовательных областях 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9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5215" y="109182"/>
            <a:ext cx="8980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 игровых технологий </a:t>
            </a:r>
            <a:endParaRPr lang="ru-RU" sz="2400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дошкольного возраста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7158" y="965367"/>
            <a:ext cx="73834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cs typeface="Arial" panose="020B0604020202020204" pitchFamily="34" charset="0"/>
              </a:rPr>
              <a:t>1.</a:t>
            </a:r>
            <a:r>
              <a:rPr lang="ru-RU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Игровые </a:t>
            </a:r>
            <a:r>
              <a:rPr lang="ru-RU" sz="2000" dirty="0">
                <a:solidFill>
                  <a:prstClr val="black"/>
                </a:solidFill>
                <a:cs typeface="Arial" panose="020B0604020202020204" pitchFamily="34" charset="0"/>
              </a:rPr>
              <a:t>ситуации организуются педагогом, который ставит игровую задачу, задает воображаемую ситуацию и ведет ребенка к результату</a:t>
            </a:r>
          </a:p>
        </p:txBody>
      </p:sp>
      <p:sp>
        <p:nvSpPr>
          <p:cNvPr id="12" name="Freeform: Shape 9">
            <a:extLst>
              <a:ext uri="{FF2B5EF4-FFF2-40B4-BE49-F238E27FC236}">
                <a16:creationId xmlns="" xmlns:a16="http://schemas.microsoft.com/office/drawing/2014/main" id="{21680980-D510-A845-B3FC-D53E82094021}"/>
              </a:ext>
            </a:extLst>
          </p:cNvPr>
          <p:cNvSpPr>
            <a:spLocks/>
          </p:cNvSpPr>
          <p:nvPr/>
        </p:nvSpPr>
        <p:spPr bwMode="auto">
          <a:xfrm rot="10800000">
            <a:off x="409430" y="1966329"/>
            <a:ext cx="1547259" cy="97498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91531" y="1745934"/>
            <a:ext cx="71878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2</a:t>
            </a:r>
            <a:r>
              <a:rPr lang="ru-RU" sz="2000" dirty="0" smtClean="0"/>
              <a:t>.</a:t>
            </a:r>
            <a:r>
              <a:rPr lang="ru-RU" sz="2000" dirty="0" smtClean="0"/>
              <a:t>Создание </a:t>
            </a:r>
            <a:r>
              <a:rPr lang="ru-RU" sz="2000" dirty="0"/>
              <a:t>воображаемой ситуации </a:t>
            </a:r>
            <a:endParaRPr lang="ru-RU" sz="2000" dirty="0" smtClean="0"/>
          </a:p>
          <a:p>
            <a:r>
              <a:rPr lang="ru-RU" sz="2000" dirty="0" smtClean="0"/>
              <a:t>и </a:t>
            </a:r>
            <a:r>
              <a:rPr lang="ru-RU" sz="2000" dirty="0"/>
              <a:t>принятие детьми игровой роли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9306" y="328113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3</a:t>
            </a:r>
            <a:r>
              <a:rPr lang="ru-RU" sz="2000" dirty="0" smtClean="0"/>
              <a:t>.Наличие </a:t>
            </a:r>
            <a:r>
              <a:rPr lang="ru-RU" sz="2000" dirty="0"/>
              <a:t>и выполнение правил/заданий, </a:t>
            </a:r>
            <a:endParaRPr lang="ru-RU" sz="2000" dirty="0" smtClean="0"/>
          </a:p>
          <a:p>
            <a:r>
              <a:rPr lang="ru-RU" sz="2000" dirty="0" smtClean="0"/>
              <a:t>«</a:t>
            </a:r>
            <a:r>
              <a:rPr lang="ru-RU" sz="2000" dirty="0"/>
              <a:t>зашитых» в роли и образе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50877" y="523841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5.</a:t>
            </a:r>
            <a:r>
              <a:rPr lang="ru-RU" sz="2000" dirty="0" smtClean="0">
                <a:solidFill>
                  <a:prstClr val="black"/>
                </a:solidFill>
              </a:rPr>
              <a:t>Использование </a:t>
            </a:r>
            <a:r>
              <a:rPr lang="ru-RU" sz="2000" dirty="0">
                <a:solidFill>
                  <a:prstClr val="black"/>
                </a:solidFill>
              </a:rPr>
              <a:t>игровых ситуаций, моделирующих разные жизненные и воображаемые истории</a:t>
            </a:r>
          </a:p>
        </p:txBody>
      </p:sp>
      <p:sp>
        <p:nvSpPr>
          <p:cNvPr id="16" name="Freeform: Shape 9">
            <a:extLst>
              <a:ext uri="{FF2B5EF4-FFF2-40B4-BE49-F238E27FC236}">
                <a16:creationId xmlns="" xmlns:a16="http://schemas.microsoft.com/office/drawing/2014/main" id="{21680980-D510-A845-B3FC-D53E82094021}"/>
              </a:ext>
            </a:extLst>
          </p:cNvPr>
          <p:cNvSpPr>
            <a:spLocks/>
          </p:cNvSpPr>
          <p:nvPr/>
        </p:nvSpPr>
        <p:spPr bwMode="auto">
          <a:xfrm rot="10800000">
            <a:off x="8397666" y="2453820"/>
            <a:ext cx="1547259" cy="97498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17" name="Freeform: Shape 9">
            <a:extLst>
              <a:ext uri="{FF2B5EF4-FFF2-40B4-BE49-F238E27FC236}">
                <a16:creationId xmlns="" xmlns:a16="http://schemas.microsoft.com/office/drawing/2014/main" id="{21680980-D510-A845-B3FC-D53E82094021}"/>
              </a:ext>
            </a:extLst>
          </p:cNvPr>
          <p:cNvSpPr>
            <a:spLocks/>
          </p:cNvSpPr>
          <p:nvPr/>
        </p:nvSpPr>
        <p:spPr bwMode="auto">
          <a:xfrm rot="10800000">
            <a:off x="409432" y="3945445"/>
            <a:ext cx="1547259" cy="97498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lumMod val="75000"/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18" name="Freeform: Shape 9">
            <a:extLst>
              <a:ext uri="{FF2B5EF4-FFF2-40B4-BE49-F238E27FC236}">
                <a16:creationId xmlns="" xmlns:a16="http://schemas.microsoft.com/office/drawing/2014/main" id="{21680980-D510-A845-B3FC-D53E82094021}"/>
              </a:ext>
            </a:extLst>
          </p:cNvPr>
          <p:cNvSpPr>
            <a:spLocks/>
          </p:cNvSpPr>
          <p:nvPr/>
        </p:nvSpPr>
        <p:spPr bwMode="auto">
          <a:xfrm rot="10800000">
            <a:off x="954053" y="5946296"/>
            <a:ext cx="1547259" cy="97498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13693" y="3635078"/>
            <a:ext cx="50087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/>
              <a:t>.Перенос </a:t>
            </a:r>
            <a:r>
              <a:rPr lang="ru-RU" sz="2000" dirty="0"/>
              <a:t>игровых моделей решения задач, форм поведения в самостоятельную деятельность ребенка и закрепление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разных жизненных ситуациях</a:t>
            </a:r>
          </a:p>
        </p:txBody>
      </p:sp>
      <p:sp>
        <p:nvSpPr>
          <p:cNvPr id="15" name="Freeform: Shape 9">
            <a:extLst>
              <a:ext uri="{FF2B5EF4-FFF2-40B4-BE49-F238E27FC236}">
                <a16:creationId xmlns="" xmlns:a16="http://schemas.microsoft.com/office/drawing/2014/main" id="{21680980-D510-A845-B3FC-D53E82094021}"/>
              </a:ext>
            </a:extLst>
          </p:cNvPr>
          <p:cNvSpPr>
            <a:spLocks/>
          </p:cNvSpPr>
          <p:nvPr/>
        </p:nvSpPr>
        <p:spPr bwMode="auto">
          <a:xfrm rot="10800000">
            <a:off x="7669272" y="4971313"/>
            <a:ext cx="1547259" cy="97498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lumMod val="75000"/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659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83" y="314083"/>
            <a:ext cx="10515600" cy="93332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Почему игровые технологии целесообразно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для детей дошкольного возраста?</a:t>
            </a:r>
            <a:endParaRPr lang="x-non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21680980-D510-A845-B3FC-D53E82094021}"/>
              </a:ext>
            </a:extLst>
          </p:cNvPr>
          <p:cNvSpPr>
            <a:spLocks/>
          </p:cNvSpPr>
          <p:nvPr/>
        </p:nvSpPr>
        <p:spPr bwMode="auto">
          <a:xfrm>
            <a:off x="290646" y="4797187"/>
            <a:ext cx="1547259" cy="1949967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18" name="Freeform: Shape 18">
            <a:extLst>
              <a:ext uri="{FF2B5EF4-FFF2-40B4-BE49-F238E27FC236}">
                <a16:creationId xmlns="" xmlns:a16="http://schemas.microsoft.com/office/drawing/2014/main" id="{8A785149-2749-5641-A210-DDE343C720A9}"/>
              </a:ext>
            </a:extLst>
          </p:cNvPr>
          <p:cNvSpPr>
            <a:spLocks/>
          </p:cNvSpPr>
          <p:nvPr/>
        </p:nvSpPr>
        <p:spPr bwMode="auto">
          <a:xfrm>
            <a:off x="2860499" y="4796354"/>
            <a:ext cx="1547259" cy="1949967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34" name="Freeform: Shape 36">
            <a:extLst>
              <a:ext uri="{FF2B5EF4-FFF2-40B4-BE49-F238E27FC236}">
                <a16:creationId xmlns="" xmlns:a16="http://schemas.microsoft.com/office/drawing/2014/main" id="{5EC93C6A-B1DE-6649-A624-2C5A85FB1264}"/>
              </a:ext>
            </a:extLst>
          </p:cNvPr>
          <p:cNvSpPr>
            <a:spLocks/>
          </p:cNvSpPr>
          <p:nvPr/>
        </p:nvSpPr>
        <p:spPr bwMode="auto">
          <a:xfrm flipH="1">
            <a:off x="5930904" y="4754175"/>
            <a:ext cx="1547259" cy="1949967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42" name="Freeform: Shape 45">
            <a:extLst>
              <a:ext uri="{FF2B5EF4-FFF2-40B4-BE49-F238E27FC236}">
                <a16:creationId xmlns="" xmlns:a16="http://schemas.microsoft.com/office/drawing/2014/main" id="{D9CB586B-89BF-F04B-99E9-F07007216E6C}"/>
              </a:ext>
            </a:extLst>
          </p:cNvPr>
          <p:cNvSpPr>
            <a:spLocks/>
          </p:cNvSpPr>
          <p:nvPr/>
        </p:nvSpPr>
        <p:spPr bwMode="auto">
          <a:xfrm flipH="1">
            <a:off x="8603750" y="4797187"/>
            <a:ext cx="1547259" cy="1949967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3769" y="1918186"/>
            <a:ext cx="2593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эмоция в игре  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функция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побуждения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 действию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19305" y="2272128"/>
            <a:ext cx="25930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воображаемая ситуация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осмысление, принятие образовательной задачи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84010" y="2627783"/>
            <a:ext cx="2735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субъект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личностный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смысл деятельности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080842" y="2887682"/>
            <a:ext cx="2593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игровая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мотивация 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готовность действовать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699002" y="3401748"/>
            <a:ext cx="0" cy="3684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3783015" y="3105258"/>
            <a:ext cx="0" cy="3684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1064025" y="2351572"/>
            <a:ext cx="0" cy="3684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9379153" y="3686189"/>
            <a:ext cx="0" cy="3684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5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803" y="133824"/>
            <a:ext cx="9404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Возрастная специфика использования игровых технологий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892318"/>
              </p:ext>
            </p:extLst>
          </p:nvPr>
        </p:nvGraphicFramePr>
        <p:xfrm>
          <a:off x="417211" y="758317"/>
          <a:ext cx="11559653" cy="5389483"/>
        </p:xfrm>
        <a:graphic>
          <a:graphicData uri="http://schemas.openxmlformats.org/drawingml/2006/table">
            <a:tbl>
              <a:tblPr firstRow="1" firstCol="1" bandRow="1"/>
              <a:tblGrid>
                <a:gridCol w="1378424"/>
                <a:gridCol w="10181229"/>
              </a:tblGrid>
              <a:tr h="11314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младший возраст 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 опора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 наглядные носители образа и насыщенную, подобранную под</a:t>
                      </a:r>
                      <a:r>
                        <a:rPr lang="ru-RU" sz="2000" spc="5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образ</a:t>
                      </a:r>
                      <a:r>
                        <a:rPr lang="ru-RU" sz="2000" spc="5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среду</a:t>
                      </a: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 опора</a:t>
                      </a:r>
                      <a:r>
                        <a:rPr lang="ru-RU" sz="2000" spc="5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ru-RU" sz="2000" spc="5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предметные</a:t>
                      </a:r>
                      <a:r>
                        <a:rPr lang="ru-RU" sz="2000" spc="5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действия,</a:t>
                      </a:r>
                      <a:r>
                        <a:rPr lang="ru-RU" sz="2000" spc="25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соответствующие</a:t>
                      </a:r>
                      <a:r>
                        <a:rPr lang="ru-RU" sz="2000" spc="15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образу</a:t>
                      </a:r>
                    </a:p>
                    <a:p>
                      <a:pPr marL="4635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роль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взрослого максимально важна и выражена в его включенности </a:t>
                      </a:r>
                      <a:endParaRPr lang="ru-RU" sz="2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деятельность детей </a:t>
                      </a:r>
                      <a:r>
                        <a:rPr lang="ru-RU" sz="20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всех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этапах</a:t>
                      </a:r>
                      <a:endParaRPr lang="ru-RU" sz="2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6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3 - 5 лет 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 образ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должен быть понятным, обладать наглядностью, воображаемая ситуация должна предусматривать конкретные действия, в том числе двигательные</a:t>
                      </a: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 желательно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предоставить детям возможность тактильного контакта с персонажем</a:t>
                      </a:r>
                    </a:p>
                    <a:p>
                      <a:pPr marL="5207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правила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игры и нормы отношений должны даваться ребенку в краткой </a:t>
                      </a:r>
                      <a:endParaRPr lang="ru-RU" sz="2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однозначной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ru-RU" sz="20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ключевую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роль в игре играет воображаемая ситуация, </a:t>
                      </a:r>
                      <a:endParaRPr lang="ru-RU" sz="2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правила скрыты для ребенка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77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6 - 7 лет 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 образ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задается в речи и детям для игры не требуется внешних развернутых действий, достаточно лишь обозначения ролей, игровые же действия совершаются «как будто»</a:t>
                      </a:r>
                    </a:p>
                    <a:p>
                      <a:pPr marL="4635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правила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игры становятся открытыми (нельзя забегать за черту, например), </a:t>
                      </a:r>
                      <a:endParaRPr lang="ru-RU" sz="2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воображаемая ситуация скрытая «как будто» (лебеди, зайцы и т.д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.)</a:t>
                      </a:r>
                    </a:p>
                    <a:p>
                      <a:pPr marL="4635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7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973" y="270410"/>
            <a:ext cx="10515600" cy="933323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разработки и совершенствования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игровых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технологий </a:t>
            </a:r>
          </a:p>
        </p:txBody>
      </p:sp>
      <p:pic>
        <p:nvPicPr>
          <p:cNvPr id="4" name="image2.png"/>
          <p:cNvPicPr/>
          <p:nvPr/>
        </p:nvPicPr>
        <p:blipFill rotWithShape="1">
          <a:blip r:embed="rId2" cstate="print"/>
          <a:srcRect l="8472" t="13391"/>
          <a:stretch/>
        </p:blipFill>
        <p:spPr>
          <a:xfrm>
            <a:off x="1842447" y="1537645"/>
            <a:ext cx="8134065" cy="43809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6413" y="1719618"/>
            <a:ext cx="436727" cy="77792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5470" y="3102593"/>
            <a:ext cx="436727" cy="77792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05469" y="4751694"/>
            <a:ext cx="436727" cy="7779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727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2013" y="1931160"/>
            <a:ext cx="436727" cy="77792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1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4718" y="3229973"/>
            <a:ext cx="436727" cy="77792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2013" y="4574275"/>
            <a:ext cx="436727" cy="7779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32013" y="147581"/>
            <a:ext cx="10515600" cy="933323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разработки и совершенствования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игровых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технологий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703558" y="0"/>
            <a:ext cx="248844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55343" y="1356776"/>
            <a:ext cx="1089091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этапе создания целостной воображаемой ситуации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важно создать у ребенка мотивацию и интерес к заданию, задаче, сформировать личностный смысл заданной деятельности. Можно подобрать соответствующие игровые образы, персонажи, ситуацию или символические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предметы 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корзина историй</a:t>
            </a: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этапе решения образовательных задач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взрослый предлагает ребенку наглядное, игровое решение задачи, а роль обеспечивает принятие образца и усвоение.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этом этапе могут использоваться дидактические, подвижные, имитационные, сюжетно-ролевые игры. Важно, что образовательные задачи решаются в рамках игрового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моделирования  - </a:t>
            </a:r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воображаемому герою  основанная на знаниях </a:t>
            </a:r>
            <a:endParaRPr lang="ru-RU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этапе присвоения и закрепления целостных форм поведения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происходит перенос навыка в повседневную жизнь, самостоятельную творческую и познавательную деятельность. Для детей до 3–5,5 лет целесообразно сохранять образ как поведенческий ориентир. Для детей 6–7 лет в реальной ситуации выделяются прямые правила реализации целостных форм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поведения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5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32013" y="70969"/>
            <a:ext cx="10515600" cy="61141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2366AC"/>
                </a:solidFill>
              </a:rPr>
              <a:t>ПРИМЕР </a:t>
            </a:r>
            <a:endParaRPr lang="ru-RU" sz="2400" b="1" dirty="0">
              <a:solidFill>
                <a:srgbClr val="2366A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2013" y="2320121"/>
            <a:ext cx="436727" cy="77792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1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4718" y="3618934"/>
            <a:ext cx="436727" cy="7779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2013" y="4963236"/>
            <a:ext cx="436727" cy="7779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55343" y="2247417"/>
            <a:ext cx="90075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0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целостной воображаемой </a:t>
            </a:r>
            <a:r>
              <a:rPr lang="ru-RU" sz="2000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ситуации: </a:t>
            </a:r>
            <a:endParaRPr lang="ru-RU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3081" y="682388"/>
            <a:ext cx="115323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социально-коммуникативное развития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ребенка;  социальные отношения, возраст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: 3–4 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года, </a:t>
            </a:r>
            <a:endParaRPr lang="ru-R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социально-коммуникативного развития ребенка согласно ФОП ДО: развивать эмоциональную отзывчивость, способность откликаться на ярко выраженные эмоции сверстников и взрослых, различать и понимать отдельные эмоциональные проявления, учить правильно их называть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5342" y="3593916"/>
            <a:ext cx="112366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ru-RU" sz="2000" b="1" dirty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ru-RU" sz="2000" b="1" dirty="0" smtClean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задач:</a:t>
            </a:r>
          </a:p>
          <a:p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выделять и поощрять проявление сочувствия зайчику (преобладает ситуативно-деловая форма общения со сверстниками, которая представляет собой «игру рядом»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69074" y="4817828"/>
            <a:ext cx="10708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Присвоение </a:t>
            </a:r>
            <a:r>
              <a:rPr lang="ru-RU" sz="2000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b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закрепление </a:t>
            </a:r>
            <a:r>
              <a:rPr lang="ru-RU" sz="2000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целостных форм </a:t>
            </a:r>
            <a:r>
              <a:rPr lang="ru-RU" sz="2000" b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поведения:</a:t>
            </a:r>
          </a:p>
          <a:p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повседневной жизни обращать внимание детей на эмоциональное состояние других детей. Поощрять сочувствие и радость за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55343" y="2626564"/>
            <a:ext cx="5749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Зайчик заболел, ему грустно. Как ему помочь?</a:t>
            </a:r>
          </a:p>
        </p:txBody>
      </p:sp>
    </p:spTree>
    <p:extLst>
      <p:ext uri="{BB962C8B-B14F-4D97-AF65-F5344CB8AC3E}">
        <p14:creationId xmlns:p14="http://schemas.microsoft.com/office/powerpoint/2010/main" val="59891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4717" y="1582309"/>
            <a:ext cx="436727" cy="77792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1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2955" y="2781786"/>
            <a:ext cx="436727" cy="7779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964" y="4578992"/>
            <a:ext cx="436727" cy="7779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55342" y="1562141"/>
            <a:ext cx="90075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000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целостной воображаемой </a:t>
            </a:r>
            <a:r>
              <a:rPr lang="ru-RU" sz="2000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ситуации: </a:t>
            </a:r>
            <a:endParaRPr lang="ru-RU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669" y="104981"/>
            <a:ext cx="119599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r>
              <a:rPr lang="ru-RU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социально-коммуникативное  </a:t>
            </a:r>
            <a:r>
              <a:rPr lang="ru-RU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ребенка;  возраст</a:t>
            </a:r>
            <a:r>
              <a:rPr lang="ru-RU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5–6 лет</a:t>
            </a:r>
          </a:p>
          <a:p>
            <a:r>
              <a:rPr lang="ru-RU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</a:t>
            </a:r>
            <a:r>
              <a:rPr lang="ru-RU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социально-коммуникативного развития ребенка в области формирования основ гражданственности и патриотизма согласно ФОП ДО: воспитывать уважительное отношение </a:t>
            </a:r>
            <a:endParaRPr lang="ru-RU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Родине, к людям разных национальностей, проживающим на территории России, их культурному </a:t>
            </a:r>
            <a:r>
              <a:rPr lang="ru-RU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наследию</a:t>
            </a:r>
            <a:endParaRPr lang="ru-RU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0003" y="2781786"/>
            <a:ext cx="11220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ru-RU" b="1" dirty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ru-RU" b="1" dirty="0" smtClean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задач: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Решаются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воспитания уважения и любви к русской культуре через национальную кухню; развитие умения обобщать первоначальные представления о русской кухне как части национальной культуры; включение представлений о национальной кухне в игровую практику и ежедневное общение детей.</a:t>
            </a: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8740" y="4064252"/>
            <a:ext cx="115232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Присвоение </a:t>
            </a:r>
            <a:r>
              <a:rPr lang="ru-RU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b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закрепление </a:t>
            </a:r>
            <a:r>
              <a:rPr lang="ru-RU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целостных форм </a:t>
            </a:r>
            <a:r>
              <a:rPr lang="ru-RU" b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поведения:</a:t>
            </a:r>
          </a:p>
          <a:p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организуйте вместе с детьми тематическую сервировку обедов, которая отражала бы национальный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колорит, используйте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подручные средства для оформления столов, иллюстрации национальных блюд, элементы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декора, начинайте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обсуждения русской кухни и традиционных атрибутов русского стола (предметы быта, утварь). Дальше предлагайте к оформлению стилистику национальных блюд в зависимости от национальной принадлежности детей в группе (например, татарская кухня, дагестанская кухня и т.д.). Привлекайте родителей. Подготовку оформления сопровождайте рассказами </a:t>
            </a: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национальных традициях тех культур, которые вы иллюстрируете (повторяйте материал, который обсуждали на занятиях).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55342" y="1858456"/>
            <a:ext cx="112207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Шеф-повар (воспитатель), который предлагает детям пробовать и оценивать на вкус разные </a:t>
            </a: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блюда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национальной кухни. Угадай, какое блюдо? Мы превратились в поваров и должны </a:t>
            </a: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распознавать разные вкусы блюд!</a:t>
            </a:r>
          </a:p>
        </p:txBody>
      </p:sp>
    </p:spTree>
    <p:extLst>
      <p:ext uri="{BB962C8B-B14F-4D97-AF65-F5344CB8AC3E}">
        <p14:creationId xmlns:p14="http://schemas.microsoft.com/office/powerpoint/2010/main" val="377402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712" y="2519"/>
            <a:ext cx="10515600" cy="933323"/>
          </a:xfrm>
        </p:spPr>
        <p:txBody>
          <a:bodyPr>
            <a:normAutofit/>
          </a:bodyPr>
          <a:lstStyle/>
          <a:p>
            <a:r>
              <a:rPr lang="ru-RU" sz="3200" dirty="0"/>
              <a:t>Психолого-педагогическая экспертиза </a:t>
            </a:r>
            <a:r>
              <a:rPr lang="ru-RU" sz="3200" dirty="0" smtClean="0"/>
              <a:t>игрушки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7103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/>
              <a:t> </a:t>
            </a:r>
            <a:r>
              <a:rPr lang="ru-RU" sz="2600" dirty="0" smtClean="0"/>
              <a:t>психологическое </a:t>
            </a:r>
            <a:r>
              <a:rPr lang="ru-RU" sz="2600" dirty="0"/>
              <a:t>соответствие </a:t>
            </a:r>
            <a:r>
              <a:rPr lang="ru-RU" sz="2600" dirty="0" smtClean="0"/>
              <a:t>возрасту</a:t>
            </a:r>
            <a:endParaRPr lang="ru-RU" sz="2600" dirty="0"/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600" dirty="0"/>
              <a:t> </a:t>
            </a:r>
            <a:r>
              <a:rPr lang="ru-RU" sz="2600" dirty="0" smtClean="0"/>
              <a:t>адекватные </a:t>
            </a:r>
            <a:r>
              <a:rPr lang="ru-RU" sz="2600" dirty="0"/>
              <a:t>функциональные </a:t>
            </a:r>
            <a:r>
              <a:rPr lang="ru-RU" sz="2600" dirty="0" smtClean="0"/>
              <a:t>возможности</a:t>
            </a:r>
            <a:endParaRPr lang="ru-RU" sz="2600" dirty="0"/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600" dirty="0"/>
              <a:t> </a:t>
            </a:r>
            <a:r>
              <a:rPr lang="ru-RU" sz="2600" dirty="0" smtClean="0"/>
              <a:t>психологическая </a:t>
            </a:r>
            <a:r>
              <a:rPr lang="ru-RU" sz="2600" dirty="0" err="1"/>
              <a:t>экологичность</a:t>
            </a:r>
            <a:r>
              <a:rPr lang="ru-RU" sz="2600" dirty="0"/>
              <a:t>, соответствие физическим возможностям ребенка, особенностям его восприятия, мышления, </a:t>
            </a:r>
            <a:r>
              <a:rPr lang="ru-RU" sz="2600" dirty="0" smtClean="0"/>
              <a:t>представлений</a:t>
            </a:r>
            <a:endParaRPr lang="ru-RU" sz="2600" dirty="0"/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600" dirty="0"/>
              <a:t> </a:t>
            </a:r>
            <a:r>
              <a:rPr lang="ru-RU" sz="2600" dirty="0" smtClean="0"/>
              <a:t>естественность </a:t>
            </a:r>
            <a:r>
              <a:rPr lang="ru-RU" sz="2600" dirty="0"/>
              <a:t>игрушки как соответствие адекватной картине </a:t>
            </a:r>
            <a:r>
              <a:rPr lang="ru-RU" sz="2600" dirty="0" smtClean="0"/>
              <a:t>мира,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dirty="0"/>
              <a:t> </a:t>
            </a:r>
            <a:r>
              <a:rPr lang="ru-RU" sz="2600" dirty="0" smtClean="0"/>
              <a:t>   образ</a:t>
            </a:r>
            <a:r>
              <a:rPr lang="ru-RU" sz="2600" dirty="0"/>
              <a:t>, создаваемый </a:t>
            </a:r>
            <a:r>
              <a:rPr lang="ru-RU" sz="2600" dirty="0" smtClean="0"/>
              <a:t>игрушкой</a:t>
            </a:r>
            <a:endParaRPr lang="ru-RU" sz="2600" dirty="0"/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600" dirty="0"/>
              <a:t> </a:t>
            </a:r>
            <a:r>
              <a:rPr lang="ru-RU" sz="2600" dirty="0" smtClean="0"/>
              <a:t>чувства</a:t>
            </a:r>
            <a:r>
              <a:rPr lang="ru-RU" sz="2600" dirty="0"/>
              <a:t>, которые вызывает игрушка (игрушка не должна вызывать страх, в том числе отсроченный по времени; не должна вызывать отвращение, потерю чувства безопасности, злость, жестокость и проч</a:t>
            </a:r>
            <a:r>
              <a:rPr lang="ru-RU" sz="2600" dirty="0" smtClean="0"/>
              <a:t>.)</a:t>
            </a:r>
            <a:endParaRPr lang="ru-RU" sz="2600" dirty="0"/>
          </a:p>
          <a:p>
            <a:pPr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sz="2600" dirty="0"/>
              <a:t> </a:t>
            </a:r>
            <a:r>
              <a:rPr lang="ru-RU" sz="2600" dirty="0" smtClean="0"/>
              <a:t>возможности </a:t>
            </a:r>
            <a:r>
              <a:rPr lang="ru-RU" sz="2600" dirty="0"/>
              <a:t>развития; многозначность и вариативность возможностей </a:t>
            </a:r>
            <a:r>
              <a:rPr lang="ru-RU" sz="2600" dirty="0" smtClean="0"/>
              <a:t>использования</a:t>
            </a: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93584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366AC"/>
                </a:solidFill>
              </a:rPr>
              <a:t>Игрушка, игра обладают доказанным влиянием </a:t>
            </a:r>
            <a:endParaRPr lang="ru-RU" b="1" dirty="0" smtClean="0">
              <a:solidFill>
                <a:srgbClr val="2366AC"/>
              </a:solidFill>
            </a:endParaRPr>
          </a:p>
          <a:p>
            <a:r>
              <a:rPr lang="ru-RU" b="1" dirty="0" smtClean="0">
                <a:solidFill>
                  <a:srgbClr val="2366AC"/>
                </a:solidFill>
              </a:rPr>
              <a:t>на </a:t>
            </a:r>
            <a:r>
              <a:rPr lang="ru-RU" b="1" dirty="0">
                <a:solidFill>
                  <a:srgbClr val="2366AC"/>
                </a:solidFill>
              </a:rPr>
              <a:t>психику ребенка, на его </a:t>
            </a:r>
            <a:r>
              <a:rPr lang="ru-RU" b="1" dirty="0" smtClean="0">
                <a:solidFill>
                  <a:srgbClr val="2366AC"/>
                </a:solidFill>
              </a:rPr>
              <a:t>развитие</a:t>
            </a:r>
            <a:endParaRPr lang="ru-RU" b="1" dirty="0">
              <a:solidFill>
                <a:srgbClr val="2366A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12147" y="935842"/>
            <a:ext cx="4741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Игрушка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часть потребительского поведения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84476" y="5660707"/>
            <a:ext cx="8061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Экологичность</a:t>
            </a:r>
            <a:r>
              <a:rPr lang="ru-RU" dirty="0"/>
              <a:t> – характеристика природного и социокультурного пространства, определяющего полноценное проживание ребенком детства и обеспечивающего его психическое и психологическое </a:t>
            </a:r>
            <a:r>
              <a:rPr lang="ru-RU" dirty="0" smtClean="0"/>
              <a:t>здоровье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55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21" y="255397"/>
            <a:ext cx="10515600" cy="933323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Пространство, препятствующее детской игре</a:t>
            </a:r>
            <a:endParaRPr lang="x-none" sz="3600" dirty="0"/>
          </a:p>
        </p:txBody>
      </p:sp>
      <p:grpSp>
        <p:nvGrpSpPr>
          <p:cNvPr id="4" name="组合 1">
            <a:extLst>
              <a:ext uri="{FF2B5EF4-FFF2-40B4-BE49-F238E27FC236}">
                <a16:creationId xmlns="" xmlns:a16="http://schemas.microsoft.com/office/drawing/2014/main" id="{2CF13DF9-9D71-FE42-AF70-897C1C1DDA1C}"/>
              </a:ext>
            </a:extLst>
          </p:cNvPr>
          <p:cNvGrpSpPr/>
          <p:nvPr/>
        </p:nvGrpSpPr>
        <p:grpSpPr>
          <a:xfrm>
            <a:off x="5033643" y="1107672"/>
            <a:ext cx="1819380" cy="3776112"/>
            <a:chOff x="4923304" y="1684213"/>
            <a:chExt cx="2229277" cy="4626854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9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19" name="Circular Arrow 18">
                <a:extLst>
                  <a:ext uri="{FF2B5EF4-FFF2-40B4-BE49-F238E27FC236}">
                    <a16:creationId xmlns="" xmlns:a16="http://schemas.microsoft.com/office/drawing/2014/main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="" xmlns:a16="http://schemas.microsoft.com/office/drawing/2014/main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371600">
                  <a:defRPr/>
                </a:pPr>
                <a:r>
                  <a:rPr lang="ru-RU" sz="2000" kern="0" dirty="0" smtClean="0">
                    <a:solidFill>
                      <a:prstClr val="white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3</a:t>
                </a:r>
                <a:endParaRPr lang="en-US" sz="2000" kern="0" dirty="0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EC07C967-B5E6-C74E-AD2A-BD40C8779A11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="" xmlns:a16="http://schemas.microsoft.com/office/drawing/2014/main" id="{08140BC7-A757-D249-BBA3-C76DDE88ECC3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="" xmlns:a16="http://schemas.microsoft.com/office/drawing/2014/main" id="{86143A44-E28B-A447-93A8-496C9D0434CE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371600">
                  <a:defRPr/>
                </a:pPr>
                <a:r>
                  <a:rPr lang="ru-RU" sz="2000" kern="0" dirty="0" smtClean="0">
                    <a:solidFill>
                      <a:prstClr val="white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4</a:t>
                </a:r>
                <a:endParaRPr lang="en-US" sz="2000" kern="0" dirty="0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="" xmlns:a16="http://schemas.microsoft.com/office/drawing/2014/main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="" xmlns:a16="http://schemas.microsoft.com/office/drawing/2014/main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371600">
                  <a:defRPr/>
                </a:pPr>
                <a:r>
                  <a:rPr lang="ru-RU" sz="2000" kern="0" dirty="0" smtClean="0">
                    <a:solidFill>
                      <a:prstClr val="white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2</a:t>
                </a:r>
                <a:endParaRPr lang="en-US" sz="2000" kern="0" dirty="0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="" xmlns:a16="http://schemas.microsoft.com/office/drawing/2014/main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="" xmlns:a16="http://schemas.microsoft.com/office/drawing/2014/main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="" xmlns:a16="http://schemas.microsoft.com/office/drawing/2014/main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371600">
                  <a:defRPr/>
                </a:pPr>
                <a:r>
                  <a:rPr lang="ru-RU" sz="2000" kern="0" dirty="0" smtClean="0">
                    <a:solidFill>
                      <a:prstClr val="white"/>
                    </a:solidFill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1</a:t>
                </a:r>
                <a:endParaRPr lang="en-US" sz="2000" kern="0" dirty="0">
                  <a:solidFill>
                    <a:prstClr val="white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33" name="Circular Arrow 12">
            <a:extLst>
              <a:ext uri="{FF2B5EF4-FFF2-40B4-BE49-F238E27FC236}">
                <a16:creationId xmlns="" xmlns:a16="http://schemas.microsoft.com/office/drawing/2014/main" id="{83C2A2E4-05E2-EB4D-8DD5-4DC8E18C862B}"/>
              </a:ext>
            </a:extLst>
          </p:cNvPr>
          <p:cNvSpPr/>
          <p:nvPr/>
        </p:nvSpPr>
        <p:spPr>
          <a:xfrm>
            <a:off x="5581595" y="4664662"/>
            <a:ext cx="1423828" cy="142397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prstClr val="white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4" name="Oval 13">
            <a:extLst>
              <a:ext uri="{FF2B5EF4-FFF2-40B4-BE49-F238E27FC236}">
                <a16:creationId xmlns="" xmlns:a16="http://schemas.microsoft.com/office/drawing/2014/main" id="{C595AE00-7FD9-3E42-893F-83785B60F62B}"/>
              </a:ext>
            </a:extLst>
          </p:cNvPr>
          <p:cNvSpPr/>
          <p:nvPr/>
        </p:nvSpPr>
        <p:spPr>
          <a:xfrm>
            <a:off x="6058639" y="5138180"/>
            <a:ext cx="476937" cy="476936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r>
              <a:rPr lang="ru-RU" sz="2000" kern="0" dirty="0" smtClean="0">
                <a:solidFill>
                  <a:prstClr val="white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5</a:t>
            </a:r>
            <a:endParaRPr lang="en-US" sz="2000" kern="0" dirty="0">
              <a:solidFill>
                <a:prstClr val="white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842" y="1160613"/>
            <a:ext cx="4846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насыщенное только готовыми игрушками и большим количеством игрового материала, который может быть использован по одному назначению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1145269" y="3054673"/>
            <a:ext cx="4201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включает четко обозначенные игровые уголки – зоны,  в которых можно играть только в конкретную игру 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638421" y="4202997"/>
            <a:ext cx="4201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провоцирует скученность детей в одном или нескольких местах группового помещения 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6952891" y="2258875"/>
            <a:ext cx="4201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позволяет детям свободно передвигаться по групповому помещению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7005423" y="4883784"/>
            <a:ext cx="420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находится в «идеальном» порядке, до и после завершения игры не дает ребенку чувствовать заинтересованность игрой, значимость своих замыслов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60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Игровые технологии. Приемы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892" y="1470783"/>
            <a:ext cx="10774907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 </a:t>
            </a:r>
            <a:r>
              <a:rPr lang="ru-RU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ответ»: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 ситуации, которая стимулирует, мотивирует детей к деятельности, к игре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Ситуация: дети познакомились с произведением Дж. </a:t>
            </a:r>
            <a:r>
              <a:rPr lang="ru-RU" dirty="0" err="1" smtClean="0"/>
              <a:t>Дональдсона</a:t>
            </a:r>
            <a:r>
              <a:rPr lang="ru-RU" dirty="0" smtClean="0"/>
              <a:t> «Улитка и Кит»</a:t>
            </a:r>
          </a:p>
          <a:p>
            <a:pPr marL="0" indent="0">
              <a:buNone/>
            </a:pPr>
            <a:r>
              <a:rPr lang="ru-RU" dirty="0" smtClean="0"/>
              <a:t>Далее появилась сюжетно-ролевая игра по мотивам произведения</a:t>
            </a:r>
          </a:p>
          <a:p>
            <a:pPr marL="0" indent="0">
              <a:buNone/>
            </a:pPr>
            <a:r>
              <a:rPr lang="ru-RU" dirty="0" smtClean="0"/>
              <a:t>В чем преимущества произведения?</a:t>
            </a:r>
          </a:p>
          <a:p>
            <a:pPr marL="0" indent="0">
              <a:buNone/>
            </a:pPr>
            <a:r>
              <a:rPr lang="ru-RU" dirty="0" smtClean="0"/>
              <a:t>Как разворачивалась игра, как действовал педагог?</a:t>
            </a:r>
          </a:p>
          <a:p>
            <a:pPr marL="0" indent="0">
              <a:buNone/>
            </a:pPr>
            <a:r>
              <a:rPr lang="ru-RU" dirty="0" smtClean="0"/>
              <a:t>Как использовался прием «вызов и ответ»?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56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гра\20241028_2245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2" r="7331" b="65174"/>
          <a:stretch/>
        </p:blipFill>
        <p:spPr bwMode="auto">
          <a:xfrm>
            <a:off x="660956" y="1610436"/>
            <a:ext cx="8691439" cy="353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83414" y="759633"/>
            <a:ext cx="5795369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В чем преимущества произведения?</a:t>
            </a:r>
          </a:p>
        </p:txBody>
      </p:sp>
    </p:spTree>
    <p:extLst>
      <p:ext uri="{BB962C8B-B14F-4D97-AF65-F5344CB8AC3E}">
        <p14:creationId xmlns:p14="http://schemas.microsoft.com/office/powerpoint/2010/main" val="62780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4359" y="470199"/>
            <a:ext cx="1110472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Как разворачивалась игра, как действовал педагог?</a:t>
            </a:r>
          </a:p>
        </p:txBody>
      </p:sp>
      <p:pic>
        <p:nvPicPr>
          <p:cNvPr id="2051" name="Picture 3" descr="D:\Игра\20241028_2245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89" b="33930"/>
          <a:stretch/>
        </p:blipFill>
        <p:spPr bwMode="auto">
          <a:xfrm>
            <a:off x="470078" y="1241945"/>
            <a:ext cx="10907516" cy="416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0050" y="332348"/>
            <a:ext cx="6953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использовался прием «вызов и ответ»?</a:t>
            </a:r>
          </a:p>
        </p:txBody>
      </p:sp>
      <p:pic>
        <p:nvPicPr>
          <p:cNvPr id="3074" name="Picture 2" descr="D:\Игра\20241028_2245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43" r="7916"/>
          <a:stretch/>
        </p:blipFill>
        <p:spPr bwMode="auto">
          <a:xfrm>
            <a:off x="582286" y="1392070"/>
            <a:ext cx="8729756" cy="432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0050" y="332348"/>
            <a:ext cx="6953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использовался прием «вызов и ответ»?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" b="47363"/>
          <a:stretch/>
        </p:blipFill>
        <p:spPr bwMode="auto">
          <a:xfrm>
            <a:off x="422167" y="1037229"/>
            <a:ext cx="11234662" cy="3616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82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7596" y="623964"/>
            <a:ext cx="8983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 «вызов и ответ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результативный прием?</a:t>
            </a: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355" y="1528549"/>
            <a:ext cx="9730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позволил поддержать сюжетно-ролевую игру, соответствующую показателям для среднего дошкольного возраста: распределение ролей между играющими, наличие ролевых диалогов, выстраивание последовательности ситуаций в сюжете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78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Игровые технологии. Приемы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893" y="1470783"/>
            <a:ext cx="964328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«Корзина историй»:</a:t>
            </a:r>
            <a:r>
              <a:rPr lang="ru-RU" dirty="0" smtClean="0">
                <a:solidFill>
                  <a:srgbClr val="2366AC"/>
                </a:solidFill>
              </a:rPr>
              <a:t> </a:t>
            </a:r>
            <a:r>
              <a:rPr lang="ru-RU" dirty="0" smtClean="0"/>
              <a:t>читая произведения, </a:t>
            </a:r>
            <a:r>
              <a:rPr lang="ru-RU" dirty="0" smtClean="0"/>
              <a:t>педагог</a:t>
            </a:r>
            <a:r>
              <a:rPr lang="ru-RU" dirty="0" smtClean="0"/>
              <a:t> может </a:t>
            </a:r>
            <a:r>
              <a:rPr lang="ru-RU" dirty="0" smtClean="0"/>
              <a:t>предложить соответствующее приглашение к игре – корзина/чемодан/коробка идей для рассказывания/проигрывания: фигурки, реквизит, куски ткани, песок и т.д., это должны быть материалы для развертывания игры по сюжету произведения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Методическое обеспечение 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6669" y="1300727"/>
            <a:ext cx="26201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https://prosv.ru/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0814"/>
            <a:ext cx="68008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5" y="3706908"/>
            <a:ext cx="798195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2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Методическое обеспечение 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6687" y="135689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92D3D"/>
                </a:solidFill>
                <a:latin typeface="TT Interfaces"/>
              </a:rPr>
              <a:t>Подвижные и речевые игры. Лето. Развивающая книга для детей 1-3 лет</a:t>
            </a:r>
          </a:p>
          <a:p>
            <a:r>
              <a:rPr lang="ru-RU" dirty="0">
                <a:solidFill>
                  <a:srgbClr val="292D3D"/>
                </a:solidFill>
                <a:latin typeface="TT Interfaces"/>
              </a:rPr>
              <a:t>Е. А. </a:t>
            </a:r>
            <a:r>
              <a:rPr lang="ru-RU" dirty="0" err="1">
                <a:solidFill>
                  <a:srgbClr val="292D3D"/>
                </a:solidFill>
                <a:latin typeface="TT Interfaces"/>
              </a:rPr>
              <a:t>Мохирева</a:t>
            </a:r>
            <a:r>
              <a:rPr lang="ru-RU" dirty="0">
                <a:solidFill>
                  <a:srgbClr val="292D3D"/>
                </a:solidFill>
                <a:latin typeface="TT Interfaces"/>
              </a:rPr>
              <a:t>, Е.Л. Назарова, И.В. Тимошенко</a:t>
            </a:r>
            <a:endParaRPr lang="ru-RU" b="0" i="0" dirty="0">
              <a:solidFill>
                <a:srgbClr val="292D3D"/>
              </a:solidFill>
              <a:effectLst/>
              <a:latin typeface="TT Interface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6687" y="2602889"/>
            <a:ext cx="5192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Путешествие по России утки Руси. Настольная игра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982" y="0"/>
            <a:ext cx="2905836" cy="3875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510" y="3138985"/>
            <a:ext cx="2627364" cy="34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" t="11528"/>
          <a:stretch/>
        </p:blipFill>
        <p:spPr bwMode="auto">
          <a:xfrm>
            <a:off x="6421698" y="3789180"/>
            <a:ext cx="5774114" cy="3068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51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Методическое обеспечение 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7" y="1593539"/>
            <a:ext cx="7556737" cy="472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21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735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МЕТОДИЧЕСКИЙ СЕМИНАР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игровых </a:t>
            </a:r>
            <a:r>
              <a:rPr lang="ru-RU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 </a:t>
            </a:r>
            <a:endParaRPr lang="ru-RU" b="1" dirty="0" smtClean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развитии детей дошкольного возраста</a:t>
            </a:r>
            <a:r>
              <a:rPr lang="ru-RU" b="1" dirty="0" smtClean="0">
                <a:solidFill>
                  <a:srgbClr val="23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b="1" dirty="0">
              <a:solidFill>
                <a:srgbClr val="23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5120" y="3321927"/>
            <a:ext cx="99844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Сиволапова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Анастасия Константиновна, преподаватель кафедры дошкольного и начального образования МАОУ ДПО ИПК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62" y="4783205"/>
            <a:ext cx="3376781" cy="178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8543" y="4484638"/>
            <a:ext cx="3835021" cy="2101755"/>
          </a:xfrm>
          <a:prstGeom prst="rect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0943" y="4637038"/>
            <a:ext cx="3835021" cy="210175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50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1868</Words>
  <Application>Microsoft Office PowerPoint</Application>
  <PresentationFormat>Произвольный</PresentationFormat>
  <Paragraphs>225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Office Theme</vt:lpstr>
      <vt:lpstr>Тема Office</vt:lpstr>
      <vt:lpstr>Презентация PowerPoint</vt:lpstr>
      <vt:lpstr>Содержание семинара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Современные тенденции детской игры</vt:lpstr>
      <vt:lpstr>Создание условий для развития детской игры </vt:lpstr>
      <vt:lpstr>Презентация PowerPoint</vt:lpstr>
      <vt:lpstr>Игровые технологии </vt:lpstr>
      <vt:lpstr>Особенности игровых технологий</vt:lpstr>
      <vt:lpstr>Презентация PowerPoint</vt:lpstr>
      <vt:lpstr>Почему игровые технологии целесообразно  использовать для детей дошкольного возраста?</vt:lpstr>
      <vt:lpstr>Презентация PowerPoint</vt:lpstr>
      <vt:lpstr>Алгоритм разработки и совершенствования  игровых технологий </vt:lpstr>
      <vt:lpstr>Алгоритм разработки и совершенствования  игровых технологий </vt:lpstr>
      <vt:lpstr>ПРИМЕР </vt:lpstr>
      <vt:lpstr>Презентация PowerPoint</vt:lpstr>
      <vt:lpstr>Психолого-педагогическая экспертиза игрушки</vt:lpstr>
      <vt:lpstr>Пространство, препятствующее детской игре</vt:lpstr>
      <vt:lpstr>Игровые технологии. Приемы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Игровые технологии. Приемы</vt:lpstr>
      <vt:lpstr>Методическое обеспечение </vt:lpstr>
      <vt:lpstr>Методическое обеспечение </vt:lpstr>
      <vt:lpstr>Методическое обеспечение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Анастасия</cp:lastModifiedBy>
  <cp:revision>38</cp:revision>
  <dcterms:created xsi:type="dcterms:W3CDTF">2024-02-13T07:51:58Z</dcterms:created>
  <dcterms:modified xsi:type="dcterms:W3CDTF">2024-10-28T16:47:04Z</dcterms:modified>
</cp:coreProperties>
</file>