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80" r:id="rId9"/>
    <p:sldId id="281" r:id="rId10"/>
    <p:sldId id="282" r:id="rId11"/>
    <p:sldId id="283" r:id="rId12"/>
    <p:sldId id="284" r:id="rId13"/>
    <p:sldId id="285" r:id="rId14"/>
    <p:sldId id="288" r:id="rId15"/>
    <p:sldId id="286" r:id="rId16"/>
    <p:sldId id="287" r:id="rId17"/>
    <p:sldId id="289" r:id="rId18"/>
    <p:sldId id="266" r:id="rId19"/>
    <p:sldId id="267" r:id="rId20"/>
    <p:sldId id="268" r:id="rId21"/>
    <p:sldId id="269" r:id="rId22"/>
    <p:sldId id="270" r:id="rId23"/>
    <p:sldId id="290" r:id="rId24"/>
    <p:sldId id="271" r:id="rId25"/>
    <p:sldId id="272" r:id="rId26"/>
    <p:sldId id="273" r:id="rId27"/>
    <p:sldId id="274" r:id="rId28"/>
    <p:sldId id="275" r:id="rId29"/>
    <p:sldId id="276" r:id="rId30"/>
    <p:sldId id="277" r:id="rId31"/>
    <p:sldId id="278" r:id="rId32"/>
    <p:sldId id="27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580" autoAdjust="0"/>
  </p:normalViewPr>
  <p:slideViewPr>
    <p:cSldViewPr>
      <p:cViewPr varScale="1">
        <p:scale>
          <a:sx n="68" d="100"/>
          <a:sy n="68" d="100"/>
        </p:scale>
        <p:origin x="-5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73ECB7-AF21-447B-9854-E95C72F3C22E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CCC40-61EB-492C-8BB5-EF0EE2C08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8006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CCC40-61EB-492C-8BB5-EF0EE2C087C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606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6CCC40-61EB-492C-8BB5-EF0EE2C087C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641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79712" y="476672"/>
            <a:ext cx="6316216" cy="44146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Оценивание и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эффективного выполнения задания №37 (личное письмо) письменной части ЕГЭ</a:t>
            </a:r>
            <a:b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99792" y="4365104"/>
            <a:ext cx="6172200" cy="1371600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dirty="0"/>
              <a:t>Учитель английского языка</a:t>
            </a:r>
            <a:br>
              <a:rPr lang="ru-RU" dirty="0"/>
            </a:br>
            <a:r>
              <a:rPr lang="ru-RU" dirty="0" smtClean="0"/>
              <a:t>МБОУ «Гимназия №10 </a:t>
            </a:r>
          </a:p>
          <a:p>
            <a:pPr algn="r">
              <a:spcBef>
                <a:spcPts val="0"/>
              </a:spcBef>
            </a:pPr>
            <a:r>
              <a:rPr lang="ru-RU" dirty="0" smtClean="0"/>
              <a:t>им. Ф.М. Достоевского»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Тимченко Е.Б</a:t>
            </a:r>
          </a:p>
        </p:txBody>
      </p:sp>
    </p:spTree>
    <p:extLst>
      <p:ext uri="{BB962C8B-B14F-4D97-AF65-F5344CB8AC3E}">
        <p14:creationId xmlns:p14="http://schemas.microsoft.com/office/powerpoint/2010/main" val="4753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49006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коммуникативной задачи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291264" cy="3960440"/>
          </a:xfrm>
        </p:spPr>
        <p:txBody>
          <a:bodyPr/>
          <a:lstStyle/>
          <a:p>
            <a:pPr algn="just"/>
            <a:r>
              <a:rPr lang="ru-RU" sz="3200" dirty="0"/>
              <a:t>задать 3 вопроса по указанной в задании теме, ориентируясь не только на письмо-стимул, но и, главным образом, на ту часть инструкции, которая расположена под письмом-стимулом и где прямо указана тема для вопросов другу (</a:t>
            </a:r>
            <a:r>
              <a:rPr lang="ru-RU" sz="3200" b="1" u="sng" dirty="0"/>
              <a:t>аспект 4</a:t>
            </a:r>
            <a:r>
              <a:rPr lang="ru-RU" sz="3200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164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593304"/>
            <a:ext cx="8435280" cy="6264696"/>
          </a:xfrm>
        </p:spPr>
        <p:txBody>
          <a:bodyPr>
            <a:noAutofit/>
          </a:bodyPr>
          <a:lstStyle/>
          <a:p>
            <a:r>
              <a:rPr lang="ru-RU" sz="2600" dirty="0"/>
              <a:t>Задание в письме</a:t>
            </a:r>
            <a:r>
              <a:rPr lang="en-US" sz="2600" dirty="0"/>
              <a:t>-</a:t>
            </a:r>
            <a:r>
              <a:rPr lang="ru-RU" sz="2600" dirty="0"/>
              <a:t>стимуле</a:t>
            </a:r>
            <a:r>
              <a:rPr lang="en-US" sz="2600" dirty="0"/>
              <a:t>: …</a:t>
            </a:r>
            <a:r>
              <a:rPr lang="en-US" sz="2600" i="1" dirty="0"/>
              <a:t>I won the city contest in Geography last week</a:t>
            </a:r>
            <a:r>
              <a:rPr lang="en-US" sz="2600" dirty="0"/>
              <a:t>.</a:t>
            </a:r>
            <a:endParaRPr lang="ru-RU" sz="2600" dirty="0"/>
          </a:p>
          <a:p>
            <a:r>
              <a:rPr lang="ru-RU" sz="2600" dirty="0"/>
              <a:t>Задание после письма</a:t>
            </a:r>
            <a:r>
              <a:rPr lang="en-US" sz="2600" dirty="0"/>
              <a:t>-</a:t>
            </a:r>
            <a:r>
              <a:rPr lang="ru-RU" sz="2600" dirty="0"/>
              <a:t>стимула</a:t>
            </a:r>
            <a:r>
              <a:rPr lang="en-US" sz="2600" dirty="0"/>
              <a:t>: ask 3 questions about </a:t>
            </a:r>
            <a:r>
              <a:rPr lang="en-US" sz="2600" b="1" dirty="0"/>
              <a:t>the city contest in Geography</a:t>
            </a:r>
            <a:r>
              <a:rPr lang="en-US" sz="2600" dirty="0"/>
              <a:t>.</a:t>
            </a:r>
            <a:endParaRPr lang="ru-RU" sz="2600" dirty="0"/>
          </a:p>
          <a:p>
            <a:pPr marL="0" indent="0" algn="just">
              <a:buNone/>
            </a:pPr>
            <a:r>
              <a:rPr lang="ru-RU" sz="2600" i="1" dirty="0" smtClean="0"/>
              <a:t>1) </a:t>
            </a:r>
            <a:r>
              <a:rPr lang="en-US" sz="2600" i="1" dirty="0" smtClean="0"/>
              <a:t>What </a:t>
            </a:r>
            <a:r>
              <a:rPr lang="en-US" sz="2600" i="1" dirty="0"/>
              <a:t>about your Geography contest?</a:t>
            </a:r>
            <a:r>
              <a:rPr lang="en-US" sz="2600" dirty="0"/>
              <a:t> – </a:t>
            </a:r>
            <a:r>
              <a:rPr lang="ru-RU" sz="2600" dirty="0"/>
              <a:t>вопрос не принят</a:t>
            </a:r>
            <a:r>
              <a:rPr lang="en-US" sz="2600" dirty="0" smtClean="0"/>
              <a:t>.</a:t>
            </a:r>
            <a:endParaRPr lang="ru-RU" sz="2600" dirty="0" smtClean="0"/>
          </a:p>
          <a:p>
            <a:pPr marL="0" indent="0" algn="just">
              <a:buNone/>
            </a:pPr>
            <a:r>
              <a:rPr lang="ru-RU" sz="2600" dirty="0" smtClean="0"/>
              <a:t>2) </a:t>
            </a:r>
            <a:r>
              <a:rPr lang="ru-RU" sz="2600" i="1" dirty="0" err="1"/>
              <a:t>Do</a:t>
            </a:r>
            <a:r>
              <a:rPr lang="ru-RU" sz="2600" i="1" dirty="0"/>
              <a:t> </a:t>
            </a:r>
            <a:r>
              <a:rPr lang="ru-RU" sz="2600" i="1" dirty="0" err="1"/>
              <a:t>you</a:t>
            </a:r>
            <a:r>
              <a:rPr lang="ru-RU" sz="2600" i="1" dirty="0"/>
              <a:t> </a:t>
            </a:r>
            <a:r>
              <a:rPr lang="ru-RU" sz="2600" i="1" dirty="0" err="1"/>
              <a:t>like</a:t>
            </a:r>
            <a:r>
              <a:rPr lang="ru-RU" sz="2600" i="1" dirty="0"/>
              <a:t> </a:t>
            </a:r>
            <a:r>
              <a:rPr lang="ru-RU" sz="2600" i="1" dirty="0" err="1"/>
              <a:t>Geography</a:t>
            </a:r>
            <a:r>
              <a:rPr lang="ru-RU" sz="2600" i="1" dirty="0"/>
              <a:t>?</a:t>
            </a:r>
            <a:r>
              <a:rPr lang="ru-RU" sz="2600" dirty="0"/>
              <a:t> – вопрос не </a:t>
            </a:r>
            <a:r>
              <a:rPr lang="ru-RU" sz="2600" dirty="0" smtClean="0"/>
              <a:t>принят.</a:t>
            </a:r>
          </a:p>
          <a:p>
            <a:pPr marL="0" indent="0" algn="just">
              <a:buNone/>
            </a:pPr>
            <a:r>
              <a:rPr lang="ru-RU" sz="2600" dirty="0" smtClean="0"/>
              <a:t>3)</a:t>
            </a:r>
            <a:r>
              <a:rPr lang="ru-RU" sz="2600" i="1" dirty="0"/>
              <a:t> </a:t>
            </a:r>
            <a:r>
              <a:rPr lang="ru-RU" sz="2600" i="1" dirty="0" err="1"/>
              <a:t>Was</a:t>
            </a:r>
            <a:r>
              <a:rPr lang="ru-RU" sz="2600" i="1" dirty="0"/>
              <a:t> </a:t>
            </a:r>
            <a:r>
              <a:rPr lang="ru-RU" sz="2600" i="1" dirty="0" err="1"/>
              <a:t>it</a:t>
            </a:r>
            <a:r>
              <a:rPr lang="ru-RU" sz="2600" i="1" dirty="0"/>
              <a:t> a </a:t>
            </a:r>
            <a:r>
              <a:rPr lang="ru-RU" sz="2600" i="1" dirty="0" err="1"/>
              <a:t>school</a:t>
            </a:r>
            <a:r>
              <a:rPr lang="ru-RU" sz="2600" i="1" dirty="0"/>
              <a:t> </a:t>
            </a:r>
            <a:r>
              <a:rPr lang="ru-RU" sz="2600" i="1" dirty="0" err="1"/>
              <a:t>contest</a:t>
            </a:r>
            <a:r>
              <a:rPr lang="ru-RU" sz="2600" i="1" dirty="0"/>
              <a:t>?</a:t>
            </a:r>
            <a:r>
              <a:rPr lang="ru-RU" sz="2600" dirty="0"/>
              <a:t> – вопрос не </a:t>
            </a:r>
            <a:r>
              <a:rPr lang="ru-RU" sz="2600" dirty="0" smtClean="0"/>
              <a:t>принят.</a:t>
            </a:r>
          </a:p>
          <a:p>
            <a:pPr marL="0" indent="0" algn="just">
              <a:buNone/>
            </a:pPr>
            <a:r>
              <a:rPr lang="ru-RU" sz="2600" dirty="0" smtClean="0"/>
              <a:t>4)</a:t>
            </a:r>
            <a:r>
              <a:rPr lang="ru-RU" sz="2600" i="1" dirty="0"/>
              <a:t> </a:t>
            </a:r>
            <a:r>
              <a:rPr lang="ru-RU" sz="2600" i="1" dirty="0" err="1"/>
              <a:t>Did</a:t>
            </a:r>
            <a:r>
              <a:rPr lang="ru-RU" sz="2600" i="1" dirty="0"/>
              <a:t> </a:t>
            </a:r>
            <a:r>
              <a:rPr lang="ru-RU" sz="2600" i="1" dirty="0" err="1"/>
              <a:t>you</a:t>
            </a:r>
            <a:r>
              <a:rPr lang="ru-RU" sz="2600" i="1" dirty="0"/>
              <a:t> </a:t>
            </a:r>
            <a:r>
              <a:rPr lang="ru-RU" sz="2600" i="1" dirty="0" err="1"/>
              <a:t>fail</a:t>
            </a:r>
            <a:r>
              <a:rPr lang="ru-RU" sz="2600" i="1" dirty="0"/>
              <a:t> </a:t>
            </a:r>
            <a:r>
              <a:rPr lang="ru-RU" sz="2600" i="1" dirty="0" err="1"/>
              <a:t>the</a:t>
            </a:r>
            <a:r>
              <a:rPr lang="ru-RU" sz="2600" i="1" dirty="0"/>
              <a:t> </a:t>
            </a:r>
            <a:r>
              <a:rPr lang="ru-RU" sz="2600" i="1" dirty="0" err="1"/>
              <a:t>contest</a:t>
            </a:r>
            <a:r>
              <a:rPr lang="ru-RU" sz="2600" i="1" dirty="0"/>
              <a:t>?</a:t>
            </a:r>
            <a:r>
              <a:rPr lang="ru-RU" sz="2600" dirty="0"/>
              <a:t> – вопрос не </a:t>
            </a:r>
            <a:r>
              <a:rPr lang="ru-RU" sz="2600" dirty="0" smtClean="0"/>
              <a:t>принят.</a:t>
            </a:r>
          </a:p>
          <a:p>
            <a:pPr marL="0" indent="0" algn="just">
              <a:buNone/>
            </a:pPr>
            <a:r>
              <a:rPr lang="ru-RU" sz="2600" dirty="0" smtClean="0"/>
              <a:t>5) </a:t>
            </a:r>
            <a:r>
              <a:rPr lang="ru-RU" sz="2600" i="1" dirty="0" err="1"/>
              <a:t>When</a:t>
            </a:r>
            <a:r>
              <a:rPr lang="ru-RU" sz="2600" i="1" dirty="0"/>
              <a:t> </a:t>
            </a:r>
            <a:r>
              <a:rPr lang="ru-RU" sz="2600" i="1" dirty="0" err="1"/>
              <a:t>was</a:t>
            </a:r>
            <a:r>
              <a:rPr lang="ru-RU" sz="2600" i="1" dirty="0"/>
              <a:t> </a:t>
            </a:r>
            <a:r>
              <a:rPr lang="ru-RU" sz="2600" i="1" dirty="0" err="1"/>
              <a:t>the</a:t>
            </a:r>
            <a:r>
              <a:rPr lang="ru-RU" sz="2600" i="1" dirty="0"/>
              <a:t> </a:t>
            </a:r>
            <a:r>
              <a:rPr lang="ru-RU" sz="2600" i="1" dirty="0" err="1"/>
              <a:t>contest</a:t>
            </a:r>
            <a:r>
              <a:rPr lang="ru-RU" sz="2600" i="1" dirty="0"/>
              <a:t> </a:t>
            </a:r>
            <a:r>
              <a:rPr lang="ru-RU" sz="2600" i="1" dirty="0" err="1"/>
              <a:t>held</a:t>
            </a:r>
            <a:r>
              <a:rPr lang="ru-RU" sz="2600" i="1" dirty="0"/>
              <a:t>?</a:t>
            </a:r>
            <a:r>
              <a:rPr lang="ru-RU" sz="2600" dirty="0"/>
              <a:t> – вопрос не </a:t>
            </a:r>
            <a:r>
              <a:rPr lang="ru-RU" sz="2600" dirty="0" smtClean="0"/>
              <a:t>принят.</a:t>
            </a:r>
          </a:p>
          <a:p>
            <a:pPr marL="0" indent="0" algn="just">
              <a:buNone/>
            </a:pPr>
            <a:r>
              <a:rPr lang="ru-RU" sz="2600" dirty="0" smtClean="0"/>
              <a:t>6) </a:t>
            </a:r>
            <a:r>
              <a:rPr lang="en-US" sz="2600" i="1" dirty="0"/>
              <a:t>Where was the Geography contest held? Was it held in your school</a:t>
            </a:r>
            <a:r>
              <a:rPr lang="ru-RU" sz="2600" i="1" dirty="0"/>
              <a:t>?</a:t>
            </a:r>
            <a:r>
              <a:rPr lang="ru-RU" sz="2600" dirty="0"/>
              <a:t> – первый вопрос </a:t>
            </a:r>
            <a:r>
              <a:rPr lang="ru-RU" sz="2600" dirty="0" smtClean="0"/>
              <a:t>принят.</a:t>
            </a:r>
          </a:p>
          <a:p>
            <a:pPr marL="0" indent="0" algn="just">
              <a:buNone/>
            </a:pPr>
            <a:r>
              <a:rPr lang="ru-RU" sz="2600" dirty="0" smtClean="0"/>
              <a:t>7) </a:t>
            </a:r>
            <a:r>
              <a:rPr lang="en-US" sz="2600" i="1" dirty="0"/>
              <a:t>How long did the Geography contest last?</a:t>
            </a:r>
            <a:r>
              <a:rPr lang="en-US" sz="2600" dirty="0"/>
              <a:t> – </a:t>
            </a:r>
            <a:r>
              <a:rPr lang="ru-RU" sz="2600" dirty="0"/>
              <a:t>вопрос </a:t>
            </a:r>
            <a:r>
              <a:rPr lang="ru-RU" sz="2600" b="1" u="sng" dirty="0" smtClean="0"/>
              <a:t>принят</a:t>
            </a:r>
            <a:r>
              <a:rPr lang="ru-RU" sz="2600" dirty="0" smtClean="0"/>
              <a:t>.</a:t>
            </a:r>
            <a:endParaRPr lang="ru-RU" sz="2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147248" cy="43204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коммуникативной задачи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67720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8075240" cy="5421216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/>
              <a:t>По </a:t>
            </a:r>
            <a:r>
              <a:rPr lang="ru-RU" sz="2800" b="1" u="sng" dirty="0"/>
              <a:t>аспекту 5</a:t>
            </a:r>
            <a:r>
              <a:rPr lang="ru-RU" sz="2800" b="1" dirty="0"/>
              <a:t> (нормы вежливости)</a:t>
            </a:r>
            <a:r>
              <a:rPr lang="ru-RU" sz="2800" dirty="0"/>
              <a:t> эксперт выставляет в дополнительной </a:t>
            </a:r>
            <a:r>
              <a:rPr lang="ru-RU" sz="2800" dirty="0" smtClean="0"/>
              <a:t>схеме: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плюс </a:t>
            </a:r>
            <a:r>
              <a:rPr lang="ru-RU" sz="2800" dirty="0"/>
              <a:t>(+) при наличии </a:t>
            </a:r>
            <a:r>
              <a:rPr lang="ru-RU" sz="2800" b="1" u="sng" dirty="0"/>
              <a:t>двух элементов </a:t>
            </a:r>
            <a:r>
              <a:rPr lang="ru-RU" sz="2800" dirty="0"/>
              <a:t>– (1) благодарности за полученное письмо /выражения положительных эмоций от его получения и (2) выражения надежды на последующие контакты</a:t>
            </a:r>
            <a:r>
              <a:rPr lang="ru-RU" sz="2800" dirty="0" smtClean="0"/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минус </a:t>
            </a:r>
            <a:r>
              <a:rPr lang="ru-RU" sz="2800" dirty="0"/>
              <a:t>(–) при отсутствии обоих элементов; </a:t>
            </a:r>
            <a:endParaRPr lang="ru-RU" sz="28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/>
              <a:t>плюс-минус </a:t>
            </a:r>
            <a:r>
              <a:rPr lang="ru-RU" sz="2800" dirty="0"/>
              <a:t>(±) при наличии только одного из них.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80920" cy="50405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коммуникативной задачи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25387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благодарности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полученное письмо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5349208"/>
          </a:xfrm>
        </p:spPr>
        <p:txBody>
          <a:bodyPr>
            <a:normAutofit/>
          </a:bodyPr>
          <a:lstStyle/>
          <a:p>
            <a:pPr lvl="0"/>
            <a:r>
              <a:rPr lang="en-US" sz="3000" dirty="0"/>
              <a:t>Thanks for your recent email.</a:t>
            </a:r>
            <a:endParaRPr lang="ru-RU" sz="3000" dirty="0"/>
          </a:p>
          <a:p>
            <a:pPr lvl="0"/>
            <a:r>
              <a:rPr lang="en-US" sz="3000" dirty="0"/>
              <a:t>Thanks for your message. </a:t>
            </a:r>
            <a:endParaRPr lang="ru-RU" sz="3000" dirty="0"/>
          </a:p>
          <a:p>
            <a:pPr lvl="0"/>
            <a:r>
              <a:rPr lang="en-US" sz="3000" dirty="0"/>
              <a:t>Thanks for writing to me.</a:t>
            </a:r>
            <a:endParaRPr lang="ru-RU" sz="3000" dirty="0"/>
          </a:p>
          <a:p>
            <a:pPr lvl="0"/>
            <a:r>
              <a:rPr lang="en-US" sz="3000" dirty="0"/>
              <a:t>Great to hear from you. </a:t>
            </a:r>
            <a:endParaRPr lang="ru-RU" sz="3000" dirty="0"/>
          </a:p>
          <a:p>
            <a:pPr lvl="0"/>
            <a:r>
              <a:rPr lang="en-US" sz="3000" dirty="0"/>
              <a:t>I was very glad to hear from you (again).</a:t>
            </a:r>
            <a:endParaRPr lang="ru-RU" sz="3000" dirty="0"/>
          </a:p>
          <a:p>
            <a:pPr lvl="0"/>
            <a:r>
              <a:rPr lang="en-US" sz="3000" dirty="0"/>
              <a:t>I’m always glad to get messages from you.</a:t>
            </a:r>
            <a:endParaRPr lang="ru-RU" sz="3000" dirty="0"/>
          </a:p>
          <a:p>
            <a:pPr lvl="0"/>
            <a:r>
              <a:rPr lang="en-US" sz="3000" dirty="0"/>
              <a:t>Thanks for your message. I was very glad to hear from you.</a:t>
            </a:r>
            <a:endParaRPr lang="ru-RU" sz="3000" dirty="0"/>
          </a:p>
          <a:p>
            <a:pPr lvl="0"/>
            <a:r>
              <a:rPr lang="en-US" sz="3000" dirty="0"/>
              <a:t>Thanks for writing to me. Great to hear from you.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923369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85010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надежды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последующий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контакт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19256" cy="5349208"/>
          </a:xfrm>
        </p:spPr>
        <p:txBody>
          <a:bodyPr>
            <a:noAutofit/>
          </a:bodyPr>
          <a:lstStyle/>
          <a:p>
            <a:pPr lvl="0"/>
            <a:r>
              <a:rPr lang="en-US" b="1" i="1" dirty="0"/>
              <a:t>Write back soon.</a:t>
            </a:r>
            <a:endParaRPr lang="ru-RU" b="1" i="1" dirty="0"/>
          </a:p>
          <a:p>
            <a:pPr lvl="0"/>
            <a:r>
              <a:rPr lang="en-US" b="1" i="1" dirty="0"/>
              <a:t>Keep in touch.</a:t>
            </a:r>
            <a:endParaRPr lang="ru-RU" b="1" i="1" dirty="0"/>
          </a:p>
          <a:p>
            <a:pPr lvl="0"/>
            <a:r>
              <a:rPr lang="en-US" b="1" i="1" dirty="0"/>
              <a:t>Drop me a line.</a:t>
            </a:r>
            <a:endParaRPr lang="ru-RU" b="1" i="1" dirty="0"/>
          </a:p>
          <a:p>
            <a:pPr lvl="0"/>
            <a:r>
              <a:rPr lang="en-US" b="1" i="1" dirty="0"/>
              <a:t>Stay in touch.</a:t>
            </a:r>
            <a:endParaRPr lang="ru-RU" b="1" i="1" dirty="0"/>
          </a:p>
          <a:p>
            <a:pPr lvl="0"/>
            <a:r>
              <a:rPr lang="en-US" b="1" i="1" dirty="0"/>
              <a:t>Be in touch.</a:t>
            </a:r>
            <a:endParaRPr lang="ru-RU" b="1" i="1" dirty="0"/>
          </a:p>
          <a:p>
            <a:pPr lvl="0"/>
            <a:r>
              <a:rPr lang="en-US" b="1" i="1" dirty="0"/>
              <a:t>Write as soon as possible.</a:t>
            </a:r>
            <a:endParaRPr lang="ru-RU" b="1" i="1" dirty="0"/>
          </a:p>
          <a:p>
            <a:pPr lvl="0"/>
            <a:r>
              <a:rPr lang="en-US" b="1" i="1" dirty="0"/>
              <a:t>WASAP.</a:t>
            </a:r>
            <a:endParaRPr lang="ru-RU" b="1" i="1" dirty="0"/>
          </a:p>
          <a:p>
            <a:pPr lvl="0"/>
            <a:r>
              <a:rPr lang="en-US" b="1" i="1" dirty="0"/>
              <a:t>Email me when you've got time.</a:t>
            </a:r>
            <a:endParaRPr lang="ru-RU" b="1" i="1" dirty="0"/>
          </a:p>
          <a:p>
            <a:pPr lvl="0"/>
            <a:r>
              <a:rPr lang="en-US" b="1" i="1" dirty="0"/>
              <a:t>Hope to hear from you soon. </a:t>
            </a:r>
            <a:endParaRPr lang="ru-RU" b="1" i="1" dirty="0"/>
          </a:p>
          <a:p>
            <a:pPr lvl="0"/>
            <a:r>
              <a:rPr lang="en-US" b="1" i="1" dirty="0"/>
              <a:t>Please, write to me soon.</a:t>
            </a:r>
            <a:endParaRPr lang="ru-RU" b="1" i="1" dirty="0"/>
          </a:p>
          <a:p>
            <a:r>
              <a:rPr lang="en-US" b="1" i="1" dirty="0" smtClean="0"/>
              <a:t>Looking </a:t>
            </a:r>
            <a:r>
              <a:rPr lang="en-US" b="1" i="1" dirty="0"/>
              <a:t>forward to your email / to hearing from you.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0798414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219256" cy="3024336"/>
          </a:xfrm>
        </p:spPr>
        <p:txBody>
          <a:bodyPr/>
          <a:lstStyle/>
          <a:p>
            <a:pPr marL="0" indent="0">
              <a:buNone/>
            </a:pPr>
            <a:r>
              <a:rPr lang="ru-RU" sz="3000" dirty="0" smtClean="0"/>
              <a:t>Стилевое </a:t>
            </a:r>
            <a:r>
              <a:rPr lang="ru-RU" sz="3000" dirty="0"/>
              <a:t>оформление </a:t>
            </a:r>
            <a:r>
              <a:rPr lang="ru-RU" sz="3000" dirty="0" smtClean="0"/>
              <a:t>письма (</a:t>
            </a:r>
            <a:r>
              <a:rPr lang="ru-RU" sz="3000" b="1" u="sng" dirty="0"/>
              <a:t>аспект 6</a:t>
            </a:r>
            <a:r>
              <a:rPr lang="ru-RU" sz="3000" dirty="0"/>
              <a:t>)</a:t>
            </a:r>
            <a:r>
              <a:rPr lang="ru-RU" sz="3000" dirty="0" smtClean="0"/>
              <a:t>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000" dirty="0" smtClean="0"/>
              <a:t>обращение</a:t>
            </a:r>
            <a:r>
              <a:rPr lang="ru-RU" sz="3000" dirty="0"/>
              <a:t>, </a:t>
            </a:r>
            <a:endParaRPr lang="ru-RU" sz="3000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ru-RU" sz="3000" dirty="0" smtClean="0"/>
              <a:t>завершающая фраза,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000" dirty="0" smtClean="0"/>
              <a:t>подпись </a:t>
            </a:r>
            <a:r>
              <a:rPr lang="ru-RU" sz="3000" dirty="0"/>
              <a:t>автора (только имя) в соответствии с неофициальным </a:t>
            </a:r>
            <a:r>
              <a:rPr lang="ru-RU" sz="3000" dirty="0" smtClean="0"/>
              <a:t>стилем.</a:t>
            </a:r>
            <a:endParaRPr lang="ru-RU" sz="30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63408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коммуникативной задачи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92405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46760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Варианты завершающей фразы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55576" y="1268760"/>
            <a:ext cx="7467600" cy="4873752"/>
          </a:xfrm>
        </p:spPr>
        <p:txBody>
          <a:bodyPr numCol="2"/>
          <a:lstStyle/>
          <a:p>
            <a:pPr lvl="0"/>
            <a:r>
              <a:rPr lang="en-US" sz="3200" dirty="0"/>
              <a:t>Best wishes</a:t>
            </a:r>
            <a:r>
              <a:rPr lang="ru-RU" sz="3200" dirty="0"/>
              <a:t>,</a:t>
            </a:r>
          </a:p>
          <a:p>
            <a:pPr lvl="0"/>
            <a:r>
              <a:rPr lang="en-US" sz="3200" dirty="0"/>
              <a:t>All the best</a:t>
            </a:r>
            <a:r>
              <a:rPr lang="ru-RU" sz="3200" dirty="0"/>
              <a:t>,</a:t>
            </a:r>
          </a:p>
          <a:p>
            <a:pPr lvl="0"/>
            <a:r>
              <a:rPr lang="en-US" sz="3200" dirty="0"/>
              <a:t>Take care</a:t>
            </a:r>
            <a:r>
              <a:rPr lang="ru-RU" sz="3200" dirty="0"/>
              <a:t>,</a:t>
            </a:r>
          </a:p>
          <a:p>
            <a:pPr lvl="0"/>
            <a:r>
              <a:rPr lang="en-US" sz="3200" dirty="0"/>
              <a:t>Lots of love</a:t>
            </a:r>
            <a:r>
              <a:rPr lang="ru-RU" sz="3200" dirty="0"/>
              <a:t>,</a:t>
            </a:r>
          </a:p>
          <a:p>
            <a:pPr lvl="0"/>
            <a:r>
              <a:rPr lang="en-US" sz="3200" dirty="0"/>
              <a:t>Love</a:t>
            </a:r>
            <a:r>
              <a:rPr lang="ru-RU" sz="3200" dirty="0"/>
              <a:t>,</a:t>
            </a:r>
          </a:p>
          <a:p>
            <a:pPr lvl="0"/>
            <a:r>
              <a:rPr lang="en-US" sz="3200" dirty="0"/>
              <a:t>With love</a:t>
            </a:r>
            <a:r>
              <a:rPr lang="ru-RU" sz="3200" dirty="0"/>
              <a:t>,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8337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219256" cy="5493224"/>
          </a:xfrm>
        </p:spPr>
        <p:txBody>
          <a:bodyPr/>
          <a:lstStyle/>
          <a:p>
            <a:pPr lvl="0"/>
            <a:r>
              <a:rPr lang="ru-RU" sz="3600" dirty="0"/>
              <a:t>логичность;</a:t>
            </a:r>
          </a:p>
          <a:p>
            <a:pPr lvl="0"/>
            <a:r>
              <a:rPr lang="ru-RU" sz="3600" dirty="0"/>
              <a:t>деление на абзацы;</a:t>
            </a:r>
          </a:p>
          <a:p>
            <a:pPr lvl="0"/>
            <a:r>
              <a:rPr lang="ru-RU" sz="3600" dirty="0"/>
              <a:t>средства логической связи;</a:t>
            </a:r>
          </a:p>
          <a:p>
            <a:pPr lvl="0"/>
            <a:r>
              <a:rPr lang="ru-RU" sz="3600" dirty="0"/>
              <a:t>обращение на отдельной строке;</a:t>
            </a:r>
          </a:p>
          <a:p>
            <a:pPr lvl="0"/>
            <a:r>
              <a:rPr lang="ru-RU" sz="3600" dirty="0"/>
              <a:t>завершающая фраза на отдельной строке;</a:t>
            </a:r>
          </a:p>
          <a:p>
            <a:pPr lvl="0"/>
            <a:r>
              <a:rPr lang="ru-RU" sz="3600" dirty="0"/>
              <a:t>подпись на отдельной строке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текста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0612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95736" y="260648"/>
            <a:ext cx="61722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текста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267744" y="1196752"/>
            <a:ext cx="6336704" cy="5472608"/>
          </a:xfrm>
        </p:spPr>
        <p:txBody>
          <a:bodyPr>
            <a:normAutofit fontScale="92500" lnSpcReduction="20000"/>
          </a:bodyPr>
          <a:lstStyle/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логично пишет </a:t>
            </a:r>
            <a:r>
              <a:rPr lang="ru-RU" sz="2800" dirty="0" smtClean="0"/>
              <a:t>(отвечает </a:t>
            </a:r>
            <a:r>
              <a:rPr lang="ru-RU" sz="2800" dirty="0"/>
              <a:t>на все вопросы последовательно, а не путает местами ответы на вопросы, не начинает отвечать на первый вопрос, потом отвечает на второй и снова перескакивает к ответу на первый) + использует средства логической связи (</a:t>
            </a:r>
            <a:r>
              <a:rPr lang="ru-RU" sz="2800" dirty="0" err="1"/>
              <a:t>because</a:t>
            </a:r>
            <a:r>
              <a:rPr lang="ru-RU" sz="2800" dirty="0"/>
              <a:t>, </a:t>
            </a:r>
            <a:r>
              <a:rPr lang="ru-RU" sz="2800" dirty="0" err="1"/>
              <a:t>so</a:t>
            </a:r>
            <a:r>
              <a:rPr lang="ru-RU" sz="2800" dirty="0"/>
              <a:t>, </a:t>
            </a:r>
            <a:r>
              <a:rPr lang="ru-RU" sz="2800" dirty="0" err="1"/>
              <a:t>and</a:t>
            </a:r>
            <a:r>
              <a:rPr lang="ru-RU" sz="2800" dirty="0"/>
              <a:t>, </a:t>
            </a:r>
            <a:r>
              <a:rPr lang="ru-RU" sz="2800" dirty="0" err="1"/>
              <a:t>that’s</a:t>
            </a:r>
            <a:r>
              <a:rPr lang="ru-RU" sz="2800" dirty="0"/>
              <a:t> </a:t>
            </a:r>
            <a:r>
              <a:rPr lang="ru-RU" sz="2800" dirty="0" err="1"/>
              <a:t>why</a:t>
            </a:r>
            <a:r>
              <a:rPr lang="ru-RU" sz="2800" dirty="0"/>
              <a:t>, </a:t>
            </a:r>
            <a:r>
              <a:rPr lang="ru-RU" sz="2800" dirty="0" err="1"/>
              <a:t>for</a:t>
            </a:r>
            <a:r>
              <a:rPr lang="ru-RU" sz="2800" dirty="0"/>
              <a:t>, </a:t>
            </a:r>
            <a:r>
              <a:rPr lang="ru-RU" sz="2800" dirty="0" err="1"/>
              <a:t>however</a:t>
            </a:r>
            <a:r>
              <a:rPr lang="ru-RU" sz="2800" dirty="0"/>
              <a:t> и т.д</a:t>
            </a:r>
            <a:r>
              <a:rPr lang="ru-RU" sz="2800" dirty="0" smtClean="0"/>
              <a:t>.);</a:t>
            </a:r>
          </a:p>
          <a:p>
            <a:pPr marL="457200" lvl="0" indent="-457200">
              <a:buFont typeface="Wingdings" panose="05000000000000000000" pitchFamily="2" charset="2"/>
              <a:buChar char="ü"/>
            </a:pPr>
            <a:endParaRPr lang="ru-RU" sz="500" dirty="0"/>
          </a:p>
          <a:p>
            <a:pPr marL="457200" lvl="0" indent="-457200">
              <a:buFont typeface="Wingdings" panose="05000000000000000000" pitchFamily="2" charset="2"/>
              <a:buChar char="ü"/>
            </a:pPr>
            <a:r>
              <a:rPr lang="ru-RU" sz="2800" dirty="0"/>
              <a:t>поделил текст на абзацы + написал </a:t>
            </a:r>
            <a:r>
              <a:rPr lang="ru-RU" sz="2800" dirty="0" smtClean="0"/>
              <a:t>обращение, вступление-заключение </a:t>
            </a:r>
            <a:r>
              <a:rPr lang="ru-RU" sz="2800" dirty="0"/>
              <a:t>с красной строки.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24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548680"/>
            <a:ext cx="6606480" cy="6480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Языковое оформление текста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752" y="1628800"/>
            <a:ext cx="6118448" cy="396044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сделал не больше 2 негрубых грамматических и лексических ошибок;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5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 </a:t>
            </a:r>
            <a:r>
              <a:rPr lang="ru-RU" sz="2800" dirty="0"/>
              <a:t>сделал не больше 2 негрубых </a:t>
            </a:r>
            <a:r>
              <a:rPr lang="ru-RU" sz="2800" dirty="0" smtClean="0"/>
              <a:t>пунктуационных ошибок.</a:t>
            </a:r>
            <a:endParaRPr lang="ru-RU" sz="28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3934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63688" y="332656"/>
            <a:ext cx="6172200" cy="57606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Раздел «Письмо»</a:t>
            </a: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79712" y="908720"/>
            <a:ext cx="6552728" cy="5616624"/>
          </a:xfrm>
        </p:spPr>
        <p:txBody>
          <a:bodyPr>
            <a:noAutofit/>
          </a:bodyPr>
          <a:lstStyle/>
          <a:p>
            <a:r>
              <a:rPr lang="ru-RU" sz="2400" dirty="0">
                <a:sym typeface="Symbol"/>
              </a:rPr>
              <a:t></a:t>
            </a:r>
            <a:r>
              <a:rPr lang="ru-RU" sz="2400" dirty="0"/>
              <a:t> писать электронное письмо личного характера в ответ на письмо-стимул;</a:t>
            </a:r>
          </a:p>
          <a:p>
            <a:r>
              <a:rPr lang="ru-RU" sz="2400" dirty="0">
                <a:sym typeface="Symbol"/>
              </a:rPr>
              <a:t></a:t>
            </a:r>
            <a:r>
              <a:rPr lang="ru-RU" sz="2400" dirty="0"/>
              <a:t> давать полные и точные ответы на вопросы зарубежного друга по переписке, заданные в письме-стимуле;</a:t>
            </a:r>
          </a:p>
          <a:p>
            <a:r>
              <a:rPr lang="ru-RU" sz="2400" dirty="0">
                <a:sym typeface="Symbol"/>
              </a:rPr>
              <a:t></a:t>
            </a:r>
            <a:r>
              <a:rPr lang="ru-RU" sz="2400" dirty="0"/>
              <a:t> расспрашивать адресата в электронном личном письме о его жизни и делах;</a:t>
            </a:r>
          </a:p>
          <a:p>
            <a:r>
              <a:rPr lang="ru-RU" sz="2400" dirty="0">
                <a:sym typeface="Symbol"/>
              </a:rPr>
              <a:t></a:t>
            </a:r>
            <a:r>
              <a:rPr lang="ru-RU" sz="2400" dirty="0"/>
              <a:t> сообщать в письме необходимую информацию о себе;</a:t>
            </a:r>
          </a:p>
          <a:p>
            <a:r>
              <a:rPr lang="ru-RU" sz="2400" dirty="0">
                <a:sym typeface="Symbol"/>
              </a:rPr>
              <a:t></a:t>
            </a:r>
            <a:r>
              <a:rPr lang="ru-RU" sz="2400" dirty="0"/>
              <a:t> выражать в письменной форме благодарность и надежду на последующие контакты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4548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95736" y="116632"/>
            <a:ext cx="61722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Лексические ошибки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752" y="692696"/>
            <a:ext cx="6192688" cy="6165304"/>
          </a:xfrm>
        </p:spPr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неправильно употребленное слово в контексте (I </a:t>
            </a:r>
            <a:r>
              <a:rPr lang="ru-RU" sz="2200" dirty="0" err="1"/>
              <a:t>wouldn’t</a:t>
            </a:r>
            <a:r>
              <a:rPr lang="ru-RU" sz="2200" dirty="0"/>
              <a:t> </a:t>
            </a:r>
            <a:r>
              <a:rPr lang="ru-RU" sz="2200" dirty="0" err="1"/>
              <a:t>speak</a:t>
            </a:r>
            <a:r>
              <a:rPr lang="ru-RU" sz="2200" dirty="0"/>
              <a:t> </a:t>
            </a:r>
            <a:r>
              <a:rPr lang="ru-RU" sz="2200" dirty="0" err="1"/>
              <a:t>so</a:t>
            </a:r>
            <a:r>
              <a:rPr lang="ru-RU" sz="2200" dirty="0"/>
              <a:t> вместо I </a:t>
            </a:r>
            <a:r>
              <a:rPr lang="ru-RU" sz="2200" dirty="0" err="1"/>
              <a:t>wouldn’t</a:t>
            </a:r>
            <a:r>
              <a:rPr lang="ru-RU" sz="2200" dirty="0"/>
              <a:t> </a:t>
            </a:r>
            <a:r>
              <a:rPr lang="ru-RU" sz="2200" dirty="0" err="1"/>
              <a:t>say</a:t>
            </a:r>
            <a:r>
              <a:rPr lang="ru-RU" sz="2200" dirty="0"/>
              <a:t> </a:t>
            </a:r>
            <a:r>
              <a:rPr lang="ru-RU" sz="2200" dirty="0" err="1"/>
              <a:t>so</a:t>
            </a:r>
            <a:r>
              <a:rPr lang="ru-RU" sz="2200" dirty="0" smtClean="0"/>
              <a:t>);</a:t>
            </a:r>
            <a:endParaRPr lang="ru-RU" sz="2200" dirty="0"/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ошибка в сочетаемости (</a:t>
            </a:r>
            <a:r>
              <a:rPr lang="ru-RU" sz="2200" dirty="0" err="1"/>
              <a:t>make</a:t>
            </a:r>
            <a:r>
              <a:rPr lang="ru-RU" sz="2200" dirty="0"/>
              <a:t> </a:t>
            </a:r>
            <a:r>
              <a:rPr lang="ru-RU" sz="2200" dirty="0" err="1"/>
              <a:t>homework</a:t>
            </a:r>
            <a:r>
              <a:rPr lang="ru-RU" sz="2200" dirty="0"/>
              <a:t> вместо </a:t>
            </a:r>
            <a:r>
              <a:rPr lang="ru-RU" sz="2200" dirty="0" err="1"/>
              <a:t>do</a:t>
            </a:r>
            <a:r>
              <a:rPr lang="ru-RU" sz="2200" dirty="0"/>
              <a:t> </a:t>
            </a:r>
            <a:r>
              <a:rPr lang="ru-RU" sz="2200" dirty="0" err="1"/>
              <a:t>homework</a:t>
            </a:r>
            <a:r>
              <a:rPr lang="ru-RU" sz="2200" dirty="0" smtClean="0"/>
              <a:t>);</a:t>
            </a:r>
            <a:endParaRPr lang="ru-RU" sz="2200" dirty="0"/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пропуск слова, если он не влияет на грамматическую структуру предложения (I </a:t>
            </a:r>
            <a:r>
              <a:rPr lang="ru-RU" sz="2200" dirty="0" err="1"/>
              <a:t>am</a:t>
            </a:r>
            <a:r>
              <a:rPr lang="ru-RU" sz="2200" dirty="0"/>
              <a:t> </a:t>
            </a:r>
            <a:r>
              <a:rPr lang="ru-RU" sz="2200" dirty="0" err="1"/>
              <a:t>very</a:t>
            </a:r>
            <a:r>
              <a:rPr lang="ru-RU" sz="2200" dirty="0"/>
              <a:t> </a:t>
            </a:r>
            <a:r>
              <a:rPr lang="ru-RU" sz="2200" dirty="0" err="1"/>
              <a:t>well</a:t>
            </a:r>
            <a:r>
              <a:rPr lang="ru-RU" sz="2200" dirty="0"/>
              <a:t> </a:t>
            </a:r>
            <a:r>
              <a:rPr lang="ru-RU" sz="2200" dirty="0" err="1"/>
              <a:t>familiar</a:t>
            </a:r>
            <a:r>
              <a:rPr lang="ru-RU" sz="2200" dirty="0"/>
              <a:t> (пропущен предлог </a:t>
            </a:r>
            <a:r>
              <a:rPr lang="ru-RU" sz="2200" dirty="0" err="1"/>
              <a:t>with</a:t>
            </a:r>
            <a:r>
              <a:rPr lang="ru-RU" sz="2200" dirty="0"/>
              <a:t>) </a:t>
            </a:r>
            <a:r>
              <a:rPr lang="ru-RU" sz="2200" dirty="0" err="1"/>
              <a:t>the</a:t>
            </a:r>
            <a:r>
              <a:rPr lang="ru-RU" sz="2200" dirty="0"/>
              <a:t> </a:t>
            </a:r>
            <a:r>
              <a:rPr lang="ru-RU" sz="2200" dirty="0" err="1"/>
              <a:t>topic</a:t>
            </a:r>
            <a:r>
              <a:rPr lang="ru-RU" sz="2200" dirty="0" smtClean="0"/>
              <a:t>);</a:t>
            </a:r>
            <a:endParaRPr lang="ru-RU" sz="2200" dirty="0"/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ошибки в словообразовании, если часть речи не меняется (например, </a:t>
            </a:r>
            <a:r>
              <a:rPr lang="ru-RU" sz="2200" dirty="0" err="1"/>
              <a:t>unresponsible</a:t>
            </a:r>
            <a:r>
              <a:rPr lang="ru-RU" sz="2200" dirty="0"/>
              <a:t> вместо </a:t>
            </a:r>
            <a:r>
              <a:rPr lang="ru-RU" sz="2200" dirty="0" err="1"/>
              <a:t>irresponsible</a:t>
            </a:r>
            <a:r>
              <a:rPr lang="ru-RU" sz="2200" dirty="0" smtClean="0"/>
              <a:t>);</a:t>
            </a:r>
            <a:endParaRPr lang="ru-RU" sz="2200" dirty="0"/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ошибка в фразовом глаголе</a:t>
            </a:r>
            <a:r>
              <a:rPr lang="en-US" sz="2200" dirty="0"/>
              <a:t> (give in smoking </a:t>
            </a:r>
            <a:r>
              <a:rPr lang="ru-RU" sz="2200" dirty="0"/>
              <a:t>вместо</a:t>
            </a:r>
            <a:r>
              <a:rPr lang="en-US" sz="2200" dirty="0"/>
              <a:t> give up smoking</a:t>
            </a:r>
            <a:r>
              <a:rPr lang="en-US" sz="2200" dirty="0" smtClean="0"/>
              <a:t>)</a:t>
            </a:r>
            <a:r>
              <a:rPr lang="ru-RU" sz="2200" dirty="0" smtClean="0"/>
              <a:t>;</a:t>
            </a:r>
            <a:endParaRPr lang="ru-RU" sz="22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/>
              <a:t>орфографическая ошибка, которая меняет значение слова (</a:t>
            </a:r>
            <a:r>
              <a:rPr lang="ru-RU" sz="2200" dirty="0" err="1"/>
              <a:t>thing</a:t>
            </a:r>
            <a:r>
              <a:rPr lang="ru-RU" sz="2200" dirty="0"/>
              <a:t> вместо </a:t>
            </a:r>
            <a:r>
              <a:rPr lang="ru-RU" sz="2200" dirty="0" err="1"/>
              <a:t>think</a:t>
            </a:r>
            <a:r>
              <a:rPr lang="ru-RU" sz="2200" dirty="0"/>
              <a:t>, </a:t>
            </a:r>
            <a:r>
              <a:rPr lang="ru-RU" sz="2200" dirty="0" err="1"/>
              <a:t>whether</a:t>
            </a:r>
            <a:r>
              <a:rPr lang="ru-RU" sz="2200" dirty="0"/>
              <a:t> вместо </a:t>
            </a:r>
            <a:r>
              <a:rPr lang="ru-RU" sz="2200" dirty="0" err="1" smtClean="0"/>
              <a:t>weather</a:t>
            </a:r>
            <a:r>
              <a:rPr lang="ru-RU" sz="2200" dirty="0" smtClean="0"/>
              <a:t>).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24447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23728" y="116632"/>
            <a:ext cx="6172200" cy="576064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ошибки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752" y="764704"/>
            <a:ext cx="6120680" cy="6093296"/>
          </a:xfrm>
        </p:spPr>
        <p:txBody>
          <a:bodyPr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в любой грамматической форме, будь то форма глагола, множественного числа сущ., степени сравнения и в любой теме из раздела “Грамматические темы” </a:t>
            </a:r>
            <a:r>
              <a:rPr lang="ru-RU" sz="2200" dirty="0" smtClean="0"/>
              <a:t>кодификатора;</a:t>
            </a:r>
            <a:endParaRPr lang="ru-RU" sz="2200" dirty="0"/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в порядке слов в предложении (например, I </a:t>
            </a:r>
            <a:r>
              <a:rPr lang="ru-RU" sz="2200" dirty="0" err="1"/>
              <a:t>don’t</a:t>
            </a:r>
            <a:r>
              <a:rPr lang="ru-RU" sz="2200" dirty="0"/>
              <a:t> </a:t>
            </a:r>
            <a:r>
              <a:rPr lang="ru-RU" sz="2200" dirty="0" err="1"/>
              <a:t>know</a:t>
            </a:r>
            <a:r>
              <a:rPr lang="ru-RU" sz="2200" dirty="0"/>
              <a:t> </a:t>
            </a:r>
            <a:r>
              <a:rPr lang="ru-RU" sz="2200" dirty="0" err="1"/>
              <a:t>what</a:t>
            </a:r>
            <a:r>
              <a:rPr lang="ru-RU" sz="2200" dirty="0"/>
              <a:t> </a:t>
            </a:r>
            <a:r>
              <a:rPr lang="ru-RU" sz="2200" dirty="0" err="1"/>
              <a:t>are</a:t>
            </a:r>
            <a:r>
              <a:rPr lang="ru-RU" sz="2200" dirty="0"/>
              <a:t> </a:t>
            </a:r>
            <a:r>
              <a:rPr lang="ru-RU" sz="2200" dirty="0" err="1"/>
              <a:t>you</a:t>
            </a:r>
            <a:r>
              <a:rPr lang="ru-RU" sz="2200" dirty="0"/>
              <a:t> </a:t>
            </a:r>
            <a:r>
              <a:rPr lang="ru-RU" sz="2200" dirty="0" err="1"/>
              <a:t>talking</a:t>
            </a:r>
            <a:r>
              <a:rPr lang="ru-RU" sz="2200" dirty="0"/>
              <a:t> </a:t>
            </a:r>
            <a:r>
              <a:rPr lang="ru-RU" sz="2200" dirty="0" err="1"/>
              <a:t>about</a:t>
            </a:r>
            <a:r>
              <a:rPr lang="ru-RU" sz="2200" dirty="0"/>
              <a:t>);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ru-RU" sz="2200" dirty="0"/>
              <a:t>есть пропуск слова, влияющий на структуру предложения (например, I </a:t>
            </a:r>
            <a:r>
              <a:rPr lang="ru-RU" sz="2200" dirty="0" err="1"/>
              <a:t>fond</a:t>
            </a:r>
            <a:r>
              <a:rPr lang="ru-RU" sz="2200" dirty="0"/>
              <a:t> </a:t>
            </a:r>
            <a:r>
              <a:rPr lang="ru-RU" sz="2200" dirty="0" err="1"/>
              <a:t>of</a:t>
            </a:r>
            <a:r>
              <a:rPr lang="ru-RU" sz="2200" dirty="0"/>
              <a:t> </a:t>
            </a:r>
            <a:r>
              <a:rPr lang="ru-RU" sz="2200" dirty="0" err="1"/>
              <a:t>summer</a:t>
            </a:r>
            <a:r>
              <a:rPr lang="ru-RU" sz="2200" dirty="0"/>
              <a:t> </a:t>
            </a:r>
            <a:r>
              <a:rPr lang="ru-RU" sz="2200" dirty="0" err="1"/>
              <a:t>rather</a:t>
            </a:r>
            <a:r>
              <a:rPr lang="ru-RU" sz="2200" dirty="0"/>
              <a:t> </a:t>
            </a:r>
            <a:r>
              <a:rPr lang="ru-RU" sz="2200" dirty="0" err="1"/>
              <a:t>than</a:t>
            </a:r>
            <a:r>
              <a:rPr lang="ru-RU" sz="2200" dirty="0"/>
              <a:t> </a:t>
            </a:r>
            <a:r>
              <a:rPr lang="ru-RU" sz="2200" dirty="0" err="1"/>
              <a:t>winter</a:t>
            </a:r>
            <a:r>
              <a:rPr lang="ru-RU" sz="2200" dirty="0"/>
              <a:t>. – Отсутствует глагол-связка “</a:t>
            </a:r>
            <a:r>
              <a:rPr lang="ru-RU" sz="2200" dirty="0" err="1"/>
              <a:t>am</a:t>
            </a:r>
            <a:r>
              <a:rPr lang="ru-RU" sz="2200" dirty="0"/>
              <a:t>”);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200" dirty="0"/>
              <a:t>в словообразовании, если меняется часть речи (например, хотели написать “политик” (</a:t>
            </a:r>
            <a:r>
              <a:rPr lang="ru-RU" sz="2200" dirty="0" err="1"/>
              <a:t>politician</a:t>
            </a:r>
            <a:r>
              <a:rPr lang="ru-RU" sz="2200" dirty="0"/>
              <a:t>), а написали </a:t>
            </a:r>
            <a:r>
              <a:rPr lang="ru-RU" sz="2200" dirty="0" err="1"/>
              <a:t>politic</a:t>
            </a:r>
            <a:r>
              <a:rPr lang="ru-RU" sz="2200" dirty="0"/>
              <a:t> (политический).</a:t>
            </a:r>
          </a:p>
        </p:txBody>
      </p:sp>
    </p:spTree>
    <p:extLst>
      <p:ext uri="{BB962C8B-B14F-4D97-AF65-F5344CB8AC3E}">
        <p14:creationId xmlns:p14="http://schemas.microsoft.com/office/powerpoint/2010/main" val="182734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35696" y="332656"/>
            <a:ext cx="61722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Пунктуационные ошибки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95736" y="1340768"/>
            <a:ext cx="6262464" cy="3240360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/>
              <a:t>отсутствие запятой после </a:t>
            </a:r>
            <a:r>
              <a:rPr lang="ru-RU" sz="2800" dirty="0" smtClean="0"/>
              <a:t>обращения;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ru-RU" sz="5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/>
              <a:t>отсутствие запятой после </a:t>
            </a:r>
            <a:r>
              <a:rPr lang="ru-RU" sz="2800" dirty="0"/>
              <a:t>завершающей </a:t>
            </a:r>
            <a:r>
              <a:rPr lang="ru-RU" sz="2800" dirty="0" smtClean="0"/>
              <a:t>фразы;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ru-RU" sz="5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800" dirty="0" smtClean="0"/>
              <a:t>точка </a:t>
            </a:r>
            <a:r>
              <a:rPr lang="ru-RU" sz="2800" dirty="0"/>
              <a:t>после имени</a:t>
            </a:r>
          </a:p>
        </p:txBody>
      </p:sp>
    </p:spTree>
    <p:extLst>
      <p:ext uri="{BB962C8B-B14F-4D97-AF65-F5344CB8AC3E}">
        <p14:creationId xmlns:p14="http://schemas.microsoft.com/office/powerpoint/2010/main" val="18462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93122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акронимы, аббревиатуры, сокращения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8136904" cy="5472608"/>
          </a:xfrm>
        </p:spPr>
        <p:txBody>
          <a:bodyPr numCol="2">
            <a:normAutofit/>
          </a:bodyPr>
          <a:lstStyle/>
          <a:p>
            <a:r>
              <a:rPr lang="en-US" sz="2600" i="1" dirty="0"/>
              <a:t>1. ASAP: as soon as possible</a:t>
            </a:r>
            <a:endParaRPr lang="ru-RU" sz="2600" dirty="0"/>
          </a:p>
          <a:p>
            <a:r>
              <a:rPr lang="en-US" sz="2600" i="1" dirty="0"/>
              <a:t>2. B4: before</a:t>
            </a:r>
            <a:endParaRPr lang="ru-RU" sz="2600" dirty="0"/>
          </a:p>
          <a:p>
            <a:r>
              <a:rPr lang="en-US" sz="2600" i="1" dirty="0"/>
              <a:t>3. BBFN: bye </a:t>
            </a:r>
            <a:r>
              <a:rPr lang="en-US" sz="2600" i="1" dirty="0" err="1"/>
              <a:t>bye</a:t>
            </a:r>
            <a:r>
              <a:rPr lang="en-US" sz="2600" i="1" dirty="0"/>
              <a:t> for now</a:t>
            </a:r>
            <a:endParaRPr lang="ru-RU" sz="2600" dirty="0"/>
          </a:p>
          <a:p>
            <a:r>
              <a:rPr lang="en-US" sz="2600" i="1" dirty="0"/>
              <a:t>4. BFN: bye for now</a:t>
            </a:r>
            <a:endParaRPr lang="ru-RU" sz="2600" dirty="0"/>
          </a:p>
          <a:p>
            <a:r>
              <a:rPr lang="en-US" sz="2600" i="1" dirty="0"/>
              <a:t>5. BTW: by the way</a:t>
            </a:r>
            <a:endParaRPr lang="ru-RU" sz="2600" dirty="0"/>
          </a:p>
          <a:p>
            <a:r>
              <a:rPr lang="en-US" sz="2600" i="1" dirty="0"/>
              <a:t>6. </a:t>
            </a:r>
            <a:r>
              <a:rPr lang="en-US" sz="2600" i="1" dirty="0" smtClean="0"/>
              <a:t>Cos </a:t>
            </a:r>
            <a:r>
              <a:rPr lang="en-US" sz="2600" i="1" dirty="0"/>
              <a:t>– because</a:t>
            </a:r>
            <a:endParaRPr lang="ru-RU" sz="2600" dirty="0"/>
          </a:p>
          <a:p>
            <a:r>
              <a:rPr lang="ru-RU" sz="2600" i="1" dirty="0" smtClean="0"/>
              <a:t>7</a:t>
            </a:r>
            <a:r>
              <a:rPr lang="en-US" sz="2600" i="1" dirty="0" smtClean="0"/>
              <a:t>. DUR</a:t>
            </a:r>
            <a:r>
              <a:rPr lang="en-US" sz="2600" i="1" dirty="0"/>
              <a:t>?: Do you remember?</a:t>
            </a:r>
            <a:endParaRPr lang="ru-RU" sz="2600" dirty="0"/>
          </a:p>
          <a:p>
            <a:r>
              <a:rPr lang="ru-RU" sz="2600" i="1" dirty="0" smtClean="0"/>
              <a:t>8</a:t>
            </a:r>
            <a:r>
              <a:rPr lang="en-US" sz="2600" i="1" dirty="0" smtClean="0"/>
              <a:t>. </a:t>
            </a:r>
            <a:r>
              <a:rPr lang="en-US" sz="2600" i="1" dirty="0"/>
              <a:t>4ever: forever</a:t>
            </a:r>
            <a:endParaRPr lang="ru-RU" sz="2600" dirty="0"/>
          </a:p>
          <a:p>
            <a:r>
              <a:rPr lang="ru-RU" sz="2600" i="1" dirty="0" smtClean="0"/>
              <a:t>9</a:t>
            </a:r>
            <a:r>
              <a:rPr lang="en-US" sz="2600" i="1" dirty="0" smtClean="0"/>
              <a:t>. </a:t>
            </a:r>
            <a:r>
              <a:rPr lang="en-US" sz="2600" i="1" dirty="0"/>
              <a:t>IDK: I don’t know</a:t>
            </a:r>
            <a:endParaRPr lang="ru-RU" sz="2600" dirty="0"/>
          </a:p>
          <a:p>
            <a:r>
              <a:rPr lang="en-US" sz="2600" i="1" dirty="0" smtClean="0"/>
              <a:t>1</a:t>
            </a:r>
            <a:r>
              <a:rPr lang="ru-RU" sz="2600" i="1" dirty="0" smtClean="0"/>
              <a:t>0</a:t>
            </a:r>
            <a:r>
              <a:rPr lang="en-US" sz="2600" i="1" dirty="0" smtClean="0"/>
              <a:t>. </a:t>
            </a:r>
            <a:r>
              <a:rPr lang="en-US" sz="2600" i="1" dirty="0"/>
              <a:t>IMO: in my opinion</a:t>
            </a:r>
            <a:endParaRPr lang="ru-RU" sz="2600" dirty="0"/>
          </a:p>
          <a:p>
            <a:r>
              <a:rPr lang="en-US" sz="2600" i="1" dirty="0" smtClean="0"/>
              <a:t>1</a:t>
            </a:r>
            <a:r>
              <a:rPr lang="ru-RU" sz="2600" i="1" dirty="0" smtClean="0"/>
              <a:t>1</a:t>
            </a:r>
            <a:r>
              <a:rPr lang="en-US" sz="2600" i="1" dirty="0" smtClean="0"/>
              <a:t>. </a:t>
            </a:r>
            <a:r>
              <a:rPr lang="en-US" sz="2600" i="1" dirty="0"/>
              <a:t>IOW: in other words</a:t>
            </a:r>
            <a:endParaRPr lang="ru-RU" sz="2600" dirty="0"/>
          </a:p>
          <a:p>
            <a:r>
              <a:rPr lang="en-US" sz="2600" i="1" dirty="0" smtClean="0"/>
              <a:t>1</a:t>
            </a:r>
            <a:r>
              <a:rPr lang="ru-RU" sz="2600" i="1" dirty="0" smtClean="0"/>
              <a:t>2</a:t>
            </a:r>
            <a:r>
              <a:rPr lang="en-US" sz="2600" i="1" dirty="0" smtClean="0"/>
              <a:t>. </a:t>
            </a:r>
            <a:r>
              <a:rPr lang="en-US" sz="2600" i="1" dirty="0"/>
              <a:t>J4F: just for fun</a:t>
            </a:r>
            <a:endParaRPr lang="ru-RU" sz="2600" dirty="0"/>
          </a:p>
          <a:p>
            <a:r>
              <a:rPr lang="ru-RU" sz="2600" i="1" dirty="0" smtClean="0"/>
              <a:t>1</a:t>
            </a:r>
            <a:r>
              <a:rPr lang="en-US" sz="2600" i="1" dirty="0" smtClean="0"/>
              <a:t>3</a:t>
            </a:r>
            <a:r>
              <a:rPr lang="en-US" sz="2600" i="1" dirty="0"/>
              <a:t>. RUOK: Are you okay?</a:t>
            </a:r>
            <a:endParaRPr lang="ru-RU" sz="2600" dirty="0"/>
          </a:p>
          <a:p>
            <a:r>
              <a:rPr lang="ru-RU" sz="2600" i="1" dirty="0" smtClean="0"/>
              <a:t>1</a:t>
            </a:r>
            <a:r>
              <a:rPr lang="en-US" sz="2600" i="1" dirty="0" smtClean="0"/>
              <a:t>4</a:t>
            </a:r>
            <a:r>
              <a:rPr lang="en-US" sz="2600" i="1" dirty="0"/>
              <a:t>. s/thing – something</a:t>
            </a:r>
            <a:endParaRPr lang="ru-RU" sz="2600" dirty="0"/>
          </a:p>
          <a:p>
            <a:r>
              <a:rPr lang="ru-RU" sz="2600" i="1" dirty="0" smtClean="0"/>
              <a:t>1</a:t>
            </a:r>
            <a:r>
              <a:rPr lang="en-US" sz="2600" i="1" dirty="0" smtClean="0"/>
              <a:t>5</a:t>
            </a:r>
            <a:r>
              <a:rPr lang="en-US" sz="2600" i="1" dirty="0"/>
              <a:t>. TAFN: that's all for now</a:t>
            </a:r>
            <a:endParaRPr lang="ru-RU" sz="2600" dirty="0"/>
          </a:p>
          <a:p>
            <a:r>
              <a:rPr lang="ru-RU" sz="2600" i="1" dirty="0" smtClean="0"/>
              <a:t>16</a:t>
            </a:r>
            <a:r>
              <a:rPr lang="en-US" sz="2600" i="1" dirty="0" smtClean="0"/>
              <a:t>. </a:t>
            </a:r>
            <a:r>
              <a:rPr lang="en-US" sz="2600" i="1" dirty="0"/>
              <a:t>2nite: tonight</a:t>
            </a:r>
            <a:endParaRPr lang="ru-RU" sz="2600" dirty="0"/>
          </a:p>
          <a:p>
            <a:r>
              <a:rPr lang="ru-RU" sz="2600" i="1" dirty="0" smtClean="0"/>
              <a:t>17</a:t>
            </a:r>
            <a:r>
              <a:rPr lang="en-US" sz="2600" i="1" dirty="0" smtClean="0"/>
              <a:t>. </a:t>
            </a:r>
            <a:r>
              <a:rPr lang="en-US" sz="2600" i="1" dirty="0"/>
              <a:t>TH</a:t>
            </a:r>
            <a:r>
              <a:rPr lang="ru-RU" sz="2600" i="1" dirty="0"/>
              <a:t>Х</a:t>
            </a:r>
            <a:r>
              <a:rPr lang="en-US" sz="2600" i="1" dirty="0"/>
              <a:t>: thanks</a:t>
            </a:r>
            <a:endParaRPr lang="ru-RU" sz="2600" dirty="0"/>
          </a:p>
          <a:p>
            <a:r>
              <a:rPr lang="ru-RU" sz="2600" i="1" dirty="0" smtClean="0"/>
              <a:t>18</a:t>
            </a:r>
            <a:r>
              <a:rPr lang="en-US" sz="2600" i="1" dirty="0" smtClean="0"/>
              <a:t>. </a:t>
            </a:r>
            <a:r>
              <a:rPr lang="en-US" sz="2600" i="1" dirty="0"/>
              <a:t>W4Y: waiting for </a:t>
            </a:r>
            <a:r>
              <a:rPr lang="en-US" sz="2600" i="1" dirty="0" smtClean="0"/>
              <a:t>you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452129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835696" y="404664"/>
            <a:ext cx="6460232" cy="1008112"/>
          </a:xfrm>
        </p:spPr>
        <p:txBody>
          <a:bodyPr>
            <a:noAutofit/>
          </a:bodyPr>
          <a:lstStyle/>
          <a:p>
            <a:pPr algn="ctr"/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Типичные ошибки при выполнении задания №37</a:t>
            </a:r>
            <a:endParaRPr lang="ru-RU" sz="3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39752" y="1772816"/>
            <a:ext cx="6118448" cy="4890138"/>
          </a:xfrm>
        </p:spPr>
        <p:txBody>
          <a:bodyPr/>
          <a:lstStyle/>
          <a:p>
            <a:r>
              <a:rPr lang="ru-RU" sz="3600" dirty="0" smtClean="0"/>
              <a:t>1) Объём </a:t>
            </a:r>
            <a:r>
              <a:rPr lang="ru-RU" sz="3600" dirty="0"/>
              <a:t>письма </a:t>
            </a:r>
            <a:endParaRPr lang="ru-RU" sz="3600" dirty="0" smtClean="0"/>
          </a:p>
          <a:p>
            <a:r>
              <a:rPr lang="ru-RU" sz="3600" dirty="0"/>
              <a:t>2) Отсутствие «мостиков</a:t>
            </a:r>
            <a:r>
              <a:rPr lang="ru-RU" sz="3600" dirty="0" smtClean="0"/>
              <a:t>»</a:t>
            </a:r>
          </a:p>
          <a:p>
            <a:r>
              <a:rPr lang="en-US" sz="3600" dirty="0"/>
              <a:t>3) </a:t>
            </a:r>
            <a:r>
              <a:rPr lang="ru-RU" sz="3600" dirty="0"/>
              <a:t>Неправильное время </a:t>
            </a:r>
            <a:endParaRPr lang="ru-RU" sz="3600" dirty="0" smtClean="0"/>
          </a:p>
          <a:p>
            <a:r>
              <a:rPr lang="ru-RU" sz="3600" dirty="0"/>
              <a:t>4) Вопрос не по теме </a:t>
            </a:r>
            <a:endParaRPr lang="ru-RU" sz="3600" dirty="0" smtClean="0"/>
          </a:p>
          <a:p>
            <a:r>
              <a:rPr lang="ru-RU" sz="3600" dirty="0"/>
              <a:t>5) Запрашивается то, что уже известно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03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188640"/>
            <a:ext cx="7467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выполнения задания №37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36712"/>
            <a:ext cx="6336704" cy="582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81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67600" cy="562074"/>
          </a:xfrm>
        </p:spPr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Схема выполнения задания №37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064896" cy="4583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266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57606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Обращение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124744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 smtClean="0"/>
              <a:t>Dear</a:t>
            </a:r>
            <a:r>
              <a:rPr lang="ru-RU" sz="2400" dirty="0" smtClean="0"/>
              <a:t> </a:t>
            </a:r>
            <a:r>
              <a:rPr lang="ru-RU" sz="2400" dirty="0" err="1"/>
              <a:t>Kevin</a:t>
            </a:r>
            <a:r>
              <a:rPr lang="ru-RU" sz="2400" dirty="0"/>
              <a:t>,</a:t>
            </a:r>
            <a:br>
              <a:rPr lang="ru-RU" sz="2400" dirty="0"/>
            </a:br>
            <a:r>
              <a:rPr lang="ru-RU" sz="2400" dirty="0" err="1"/>
              <a:t>Hello</a:t>
            </a:r>
            <a:r>
              <a:rPr lang="ru-RU" sz="2400" dirty="0"/>
              <a:t> </a:t>
            </a:r>
            <a:r>
              <a:rPr lang="ru-RU" sz="2400" dirty="0" err="1"/>
              <a:t>Kevin</a:t>
            </a:r>
            <a:r>
              <a:rPr lang="ru-RU" sz="2400" dirty="0"/>
              <a:t>, / </a:t>
            </a:r>
            <a:r>
              <a:rPr lang="ru-RU" sz="2400" dirty="0" err="1"/>
              <a:t>Hello</a:t>
            </a:r>
            <a:r>
              <a:rPr lang="ru-RU" sz="2400" dirty="0"/>
              <a:t>, </a:t>
            </a:r>
            <a:r>
              <a:rPr lang="ru-RU" sz="2400" dirty="0" err="1"/>
              <a:t>Kevin</a:t>
            </a:r>
            <a:r>
              <a:rPr lang="ru-RU" sz="2400" dirty="0"/>
              <a:t>,</a:t>
            </a:r>
            <a:br>
              <a:rPr lang="ru-RU" sz="2400" dirty="0"/>
            </a:br>
            <a:r>
              <a:rPr lang="ru-RU" sz="2400" dirty="0" err="1"/>
              <a:t>Hi</a:t>
            </a:r>
            <a:r>
              <a:rPr lang="ru-RU" sz="2400" dirty="0"/>
              <a:t> </a:t>
            </a:r>
            <a:r>
              <a:rPr lang="ru-RU" sz="2400" dirty="0" err="1"/>
              <a:t>Kevin</a:t>
            </a:r>
            <a:r>
              <a:rPr lang="ru-RU" sz="2400" dirty="0"/>
              <a:t>, / </a:t>
            </a:r>
            <a:r>
              <a:rPr lang="ru-RU" sz="2400" dirty="0" err="1"/>
              <a:t>Hi</a:t>
            </a:r>
            <a:r>
              <a:rPr lang="ru-RU" sz="2400" dirty="0"/>
              <a:t>, </a:t>
            </a:r>
            <a:r>
              <a:rPr lang="ru-RU" sz="2400" dirty="0" err="1"/>
              <a:t>Kevin</a:t>
            </a:r>
            <a:r>
              <a:rPr lang="ru-RU" sz="2400" dirty="0"/>
              <a:t>,</a:t>
            </a:r>
            <a:br>
              <a:rPr lang="ru-RU" sz="2400" dirty="0"/>
            </a:br>
            <a:r>
              <a:rPr lang="ru-RU" sz="2400" dirty="0" err="1"/>
              <a:t>Kevin</a:t>
            </a:r>
            <a:r>
              <a:rPr lang="ru-RU" sz="2400" dirty="0"/>
              <a:t>,</a:t>
            </a:r>
            <a:br>
              <a:rPr lang="ru-RU" sz="2400" dirty="0"/>
            </a:br>
            <a:endParaRPr lang="ru-RU" sz="2400" dirty="0" smtClean="0"/>
          </a:p>
          <a:p>
            <a:endParaRPr lang="ru-RU" sz="2400" dirty="0"/>
          </a:p>
          <a:p>
            <a:r>
              <a:rPr lang="ru-RU" sz="2400" i="1" dirty="0" smtClean="0"/>
              <a:t>*Обращаем </a:t>
            </a:r>
            <a:r>
              <a:rPr lang="ru-RU" sz="2400" i="1" dirty="0"/>
              <a:t>внимание также на</a:t>
            </a:r>
            <a:br>
              <a:rPr lang="ru-RU" sz="2400" i="1" dirty="0"/>
            </a:br>
            <a:r>
              <a:rPr lang="ru-RU" sz="2400" i="1" dirty="0"/>
              <a:t>то, что в приветствии с использованием имени друга по переписке возможны как одна</a:t>
            </a:r>
            <a:br>
              <a:rPr lang="ru-RU" sz="2400" i="1" dirty="0"/>
            </a:br>
            <a:r>
              <a:rPr lang="ru-RU" sz="2400" i="1" dirty="0"/>
              <a:t>запятая после этих двух слов, так и две </a:t>
            </a:r>
            <a:r>
              <a:rPr lang="ru-RU" sz="2400" i="1" dirty="0" smtClean="0"/>
              <a:t>запятые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4603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467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Вступление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52" y="1196752"/>
            <a:ext cx="7685940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4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67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Вводное обобщающее предложение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(«Мостики»)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38450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47" y="3717032"/>
            <a:ext cx="6624736" cy="1916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717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79712" y="188640"/>
            <a:ext cx="61722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Раздел «Письмо»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979712" y="908720"/>
            <a:ext cx="6552728" cy="5688632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sym typeface="Symbol"/>
              </a:rPr>
              <a:t></a:t>
            </a:r>
            <a:r>
              <a:rPr lang="ru-RU" sz="2200" dirty="0"/>
              <a:t> выражать в письменной форме просьбу;</a:t>
            </a:r>
          </a:p>
          <a:p>
            <a:pPr algn="just"/>
            <a:r>
              <a:rPr lang="ru-RU" sz="2200" dirty="0">
                <a:sym typeface="Symbol"/>
              </a:rPr>
              <a:t></a:t>
            </a:r>
            <a:r>
              <a:rPr lang="ru-RU" sz="2200" dirty="0"/>
              <a:t> соблюдать в личном письме правила речевого этикета и нормы вежливости, принятые в электронной переписке в странах изучаемого языка;</a:t>
            </a:r>
          </a:p>
          <a:p>
            <a:pPr algn="just"/>
            <a:r>
              <a:rPr lang="ru-RU" sz="2200" dirty="0">
                <a:sym typeface="Symbol"/>
              </a:rPr>
              <a:t></a:t>
            </a:r>
            <a:r>
              <a:rPr lang="ru-RU" sz="2200" dirty="0"/>
              <a:t> правильно выбирать стилевое оформление письма (неофициальный стиль);</a:t>
            </a:r>
          </a:p>
          <a:p>
            <a:pPr algn="just"/>
            <a:r>
              <a:rPr lang="ru-RU" sz="2200" dirty="0">
                <a:sym typeface="Symbol"/>
              </a:rPr>
              <a:t></a:t>
            </a:r>
            <a:r>
              <a:rPr lang="ru-RU" sz="2200" dirty="0"/>
              <a:t> соблюдать логичность изложения и использовать средства логической связи внутри абзацев и между ними;</a:t>
            </a:r>
          </a:p>
          <a:p>
            <a:pPr algn="just"/>
            <a:r>
              <a:rPr lang="ru-RU" sz="2200" dirty="0">
                <a:sym typeface="Symbol"/>
              </a:rPr>
              <a:t></a:t>
            </a:r>
            <a:r>
              <a:rPr lang="ru-RU" sz="2200" dirty="0"/>
              <a:t> логично разделить текст на абзацы;</a:t>
            </a:r>
          </a:p>
          <a:p>
            <a:pPr algn="just"/>
            <a:r>
              <a:rPr lang="ru-RU" sz="2200" dirty="0">
                <a:sym typeface="Symbol"/>
              </a:rPr>
              <a:t></a:t>
            </a:r>
            <a:r>
              <a:rPr lang="ru-RU" sz="2200" dirty="0"/>
              <a:t> структурно оформлять личное письмо в соответствии с нормами письменного этикета в электронной переписке.</a:t>
            </a:r>
          </a:p>
          <a:p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0165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52" y="764704"/>
            <a:ext cx="791527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429000"/>
            <a:ext cx="47244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688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Завершающая фраза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3" y="1476728"/>
            <a:ext cx="3637186" cy="318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4899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916832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Благодарим за внимание!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718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920880" cy="1024880"/>
          </a:xfrm>
        </p:spPr>
        <p:txBody>
          <a:bodyPr/>
          <a:lstStyle/>
          <a:p>
            <a:pPr algn="ctr"/>
            <a:r>
              <a:rPr lang="ru-RU" dirty="0" smtClean="0"/>
              <a:t>Критерии оценивания задания №37 «Письмо»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75656" y="1556792"/>
            <a:ext cx="7488832" cy="4464496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коммуникативной задачи (2 балла)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32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текста (2 балла)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endParaRPr lang="ru-RU" sz="3200" dirty="0"/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Языковое оформление (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балла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07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 выполнения задания 37 базового уровня сложности (максимум 6 баллов)</a:t>
            </a:r>
            <a:endParaRPr lang="ru-RU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971600" y="1412776"/>
            <a:ext cx="6912768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94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Дополнительная схема оценивания задания №37 «Электронное письмо личного характера»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95536" y="1484784"/>
            <a:ext cx="7776864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08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47664" y="332656"/>
            <a:ext cx="6910536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Решение коммуникативной задачи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051720" y="1124744"/>
            <a:ext cx="6406480" cy="5472608"/>
          </a:xfrm>
        </p:spPr>
        <p:txBody>
          <a:bodyPr>
            <a:noAutofit/>
          </a:bodyPr>
          <a:lstStyle/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600" dirty="0"/>
              <a:t>дал ответы на </a:t>
            </a:r>
            <a:r>
              <a:rPr lang="ru-RU" sz="2600" b="1" dirty="0"/>
              <a:t>3 вопроса</a:t>
            </a:r>
            <a:r>
              <a:rPr lang="ru-RU" sz="2600" dirty="0"/>
              <a:t>, а также задал </a:t>
            </a:r>
            <a:r>
              <a:rPr lang="ru-RU" sz="2600" b="1" dirty="0"/>
              <a:t>3 вопроса</a:t>
            </a:r>
            <a:r>
              <a:rPr lang="ru-RU" sz="2600" dirty="0"/>
              <a:t> по теме;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600" dirty="0"/>
              <a:t>писал </a:t>
            </a:r>
            <a:r>
              <a:rPr lang="ru-RU" sz="2600" b="1" dirty="0"/>
              <a:t>неофициально </a:t>
            </a:r>
            <a:r>
              <a:rPr lang="ru-RU" sz="2600" dirty="0" smtClean="0"/>
              <a:t>(в </a:t>
            </a:r>
            <a:r>
              <a:rPr lang="ru-RU" sz="2600" dirty="0"/>
              <a:t>письме использовал сокращения, например, </a:t>
            </a:r>
            <a:r>
              <a:rPr lang="ru-RU" sz="2600" dirty="0" err="1"/>
              <a:t>don’t</a:t>
            </a:r>
            <a:r>
              <a:rPr lang="ru-RU" sz="2600" dirty="0"/>
              <a:t> вместо полной формы </a:t>
            </a:r>
            <a:r>
              <a:rPr lang="ru-RU" sz="2600" dirty="0" err="1"/>
              <a:t>do</a:t>
            </a:r>
            <a:r>
              <a:rPr lang="ru-RU" sz="2600" dirty="0"/>
              <a:t> </a:t>
            </a:r>
            <a:r>
              <a:rPr lang="ru-RU" sz="2600" dirty="0" err="1"/>
              <a:t>not</a:t>
            </a:r>
            <a:r>
              <a:rPr lang="ru-RU" sz="2600" dirty="0"/>
              <a:t> и разговорные фразы, вроде </a:t>
            </a:r>
            <a:r>
              <a:rPr lang="ru-RU" sz="2600" dirty="0" err="1"/>
              <a:t>It’s</a:t>
            </a:r>
            <a:r>
              <a:rPr lang="ru-RU" sz="2600" dirty="0"/>
              <a:t> </a:t>
            </a:r>
            <a:r>
              <a:rPr lang="ru-RU" sz="2600" dirty="0" err="1"/>
              <a:t>amazing</a:t>
            </a:r>
            <a:r>
              <a:rPr lang="ru-RU" sz="2600" dirty="0"/>
              <a:t> </a:t>
            </a:r>
            <a:r>
              <a:rPr lang="ru-RU" sz="2600" dirty="0" err="1"/>
              <a:t>to</a:t>
            </a:r>
            <a:r>
              <a:rPr lang="ru-RU" sz="2600" dirty="0"/>
              <a:t> </a:t>
            </a:r>
            <a:r>
              <a:rPr lang="ru-RU" sz="2600" dirty="0" err="1"/>
              <a:t>get</a:t>
            </a:r>
            <a:r>
              <a:rPr lang="ru-RU" sz="2600" dirty="0"/>
              <a:t> </a:t>
            </a:r>
            <a:r>
              <a:rPr lang="ru-RU" sz="2600" dirty="0" err="1"/>
              <a:t>news</a:t>
            </a:r>
            <a:r>
              <a:rPr lang="ru-RU" sz="2600" dirty="0"/>
              <a:t> </a:t>
            </a:r>
            <a:r>
              <a:rPr lang="ru-RU" sz="2600" dirty="0" err="1"/>
              <a:t>from</a:t>
            </a:r>
            <a:r>
              <a:rPr lang="ru-RU" sz="2600" dirty="0"/>
              <a:t> </a:t>
            </a:r>
            <a:r>
              <a:rPr lang="ru-RU" sz="2600" dirty="0" err="1"/>
              <a:t>you</a:t>
            </a:r>
            <a:r>
              <a:rPr lang="ru-RU" sz="2600" dirty="0"/>
              <a:t>!);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600" dirty="0"/>
              <a:t>правильно </a:t>
            </a:r>
            <a:r>
              <a:rPr lang="ru-RU" sz="2600" b="1" dirty="0"/>
              <a:t>оформил</a:t>
            </a:r>
            <a:r>
              <a:rPr lang="ru-RU" sz="2600" dirty="0"/>
              <a:t> </a:t>
            </a:r>
            <a:r>
              <a:rPr lang="ru-RU" sz="2600" dirty="0" smtClean="0"/>
              <a:t>письмо, то </a:t>
            </a:r>
            <a:r>
              <a:rPr lang="ru-RU" sz="2600" dirty="0"/>
              <a:t>есть, корректно написал вступление и заключение; </a:t>
            </a:r>
          </a:p>
          <a:p>
            <a:pPr marL="914400" lvl="1" indent="-457200" algn="l">
              <a:buFont typeface="Wingdings" panose="05000000000000000000" pitchFamily="2" charset="2"/>
              <a:buChar char="ü"/>
            </a:pPr>
            <a:r>
              <a:rPr lang="ru-RU" sz="2600" dirty="0" smtClean="0"/>
              <a:t>не </a:t>
            </a:r>
            <a:r>
              <a:rPr lang="ru-RU" sz="2600" dirty="0"/>
              <a:t>завысил и не снизил объем </a:t>
            </a:r>
            <a:r>
              <a:rPr lang="ru-RU" sz="2600" dirty="0" smtClean="0"/>
              <a:t>письма.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9286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075240" cy="504056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коммуникативной 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/>
          <a:lstStyle/>
          <a:p>
            <a:r>
              <a:rPr lang="ru-RU" sz="3200" dirty="0" smtClean="0"/>
              <a:t>дать </a:t>
            </a:r>
            <a:r>
              <a:rPr lang="ru-RU" sz="3200" dirty="0"/>
              <a:t>полный и точный ответ на вопрос 1 друга по переписке (</a:t>
            </a:r>
            <a:r>
              <a:rPr lang="ru-RU" sz="3200" b="1" u="sng" dirty="0"/>
              <a:t>аспект 1</a:t>
            </a:r>
            <a:r>
              <a:rPr lang="ru-RU" sz="3200" dirty="0"/>
              <a:t>);</a:t>
            </a:r>
          </a:p>
          <a:p>
            <a:r>
              <a:rPr lang="ru-RU" sz="3200" dirty="0" smtClean="0"/>
              <a:t>дать </a:t>
            </a:r>
            <a:r>
              <a:rPr lang="ru-RU" sz="3200" dirty="0"/>
              <a:t>полный и точный ответ на вопрос 2 друга по переписке (</a:t>
            </a:r>
            <a:r>
              <a:rPr lang="ru-RU" sz="3200" b="1" u="sng" dirty="0"/>
              <a:t>аспект 2</a:t>
            </a:r>
            <a:r>
              <a:rPr lang="ru-RU" sz="3200" dirty="0"/>
              <a:t>);</a:t>
            </a:r>
          </a:p>
          <a:p>
            <a:r>
              <a:rPr lang="ru-RU" sz="3200" dirty="0" smtClean="0"/>
              <a:t>дать </a:t>
            </a:r>
            <a:r>
              <a:rPr lang="ru-RU" sz="3200" dirty="0"/>
              <a:t>полный и точный ответ на вопрос 3 друга по переписке (</a:t>
            </a:r>
            <a:r>
              <a:rPr lang="ru-RU" sz="3200" b="1" u="sng" dirty="0"/>
              <a:t>аспект 3</a:t>
            </a:r>
            <a:r>
              <a:rPr lang="ru-RU" sz="3200" dirty="0"/>
              <a:t>). </a:t>
            </a:r>
            <a:endParaRPr lang="ru-RU" sz="32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5868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коммуникативной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637240"/>
          </a:xfrm>
        </p:spPr>
        <p:txBody>
          <a:bodyPr>
            <a:noAutofit/>
          </a:bodyPr>
          <a:lstStyle/>
          <a:p>
            <a:pPr algn="just"/>
            <a:r>
              <a:rPr lang="ru-RU" sz="2600" b="1" i="1" u="sng" dirty="0"/>
              <a:t>Полным</a:t>
            </a:r>
            <a:r>
              <a:rPr lang="ru-RU" sz="2600" dirty="0"/>
              <a:t> ответом считается ответ, раскрывающий содержание всех пунктов плана и отвечающий коммуникативной задаче. Полный ответ на пункт плана включает все элементы вопроса: </a:t>
            </a:r>
            <a:r>
              <a:rPr lang="en-US" sz="2600" dirty="0"/>
              <a:t>WHERE and WHEN</a:t>
            </a:r>
            <a:r>
              <a:rPr lang="ru-RU" sz="2600" dirty="0"/>
              <a:t>, </a:t>
            </a:r>
            <a:r>
              <a:rPr lang="en-US" sz="2600" dirty="0"/>
              <a:t>WHAT and WHY</a:t>
            </a:r>
            <a:r>
              <a:rPr lang="ru-RU" sz="2600" dirty="0"/>
              <a:t>. Если дан ответ только на одну часть вопроса, то такой ответ считается неполным. </a:t>
            </a:r>
            <a:endParaRPr lang="ru-RU" sz="2600" dirty="0" smtClean="0"/>
          </a:p>
          <a:p>
            <a:pPr marL="0" indent="0" algn="just">
              <a:buNone/>
            </a:pPr>
            <a:endParaRPr lang="ru-RU" sz="700" dirty="0"/>
          </a:p>
          <a:p>
            <a:pPr algn="just"/>
            <a:r>
              <a:rPr lang="ru-RU" sz="2600" b="1" i="1" u="sng" dirty="0"/>
              <a:t>Точным</a:t>
            </a:r>
            <a:r>
              <a:rPr lang="ru-RU" sz="2600" dirty="0"/>
              <a:t> считается ответ, соответствующий предложенным пунктам плана и заданным вопросам. Неточным считается ответ, если он содержит фактическую ошибку, отход от темы или элементы топика. </a:t>
            </a:r>
          </a:p>
        </p:txBody>
      </p:sp>
    </p:spTree>
    <p:extLst>
      <p:ext uri="{BB962C8B-B14F-4D97-AF65-F5344CB8AC3E}">
        <p14:creationId xmlns:p14="http://schemas.microsoft.com/office/powerpoint/2010/main" val="26512210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417</TotalTime>
  <Words>1249</Words>
  <Application>Microsoft Office PowerPoint</Application>
  <PresentationFormat>Экран (4:3)</PresentationFormat>
  <Paragraphs>158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Эркер</vt:lpstr>
      <vt:lpstr>  Оценивание и технология эффективного выполнения задания №37 (личное письмо) письменной части ЕГЭ  .  </vt:lpstr>
      <vt:lpstr>Раздел «Письмо»</vt:lpstr>
      <vt:lpstr>Раздел «Письмо»</vt:lpstr>
      <vt:lpstr>Критерии оценивания задания №37 «Письмо»</vt:lpstr>
      <vt:lpstr>Критерии оценивания выполнения задания 37 базового уровня сложности (максимум 6 баллов)</vt:lpstr>
      <vt:lpstr>Дополнительная схема оценивания задания №37 «Электронное письмо личного характера»</vt:lpstr>
      <vt:lpstr>Решение коммуникативной задачи</vt:lpstr>
      <vt:lpstr>Решение коммуникативной задачи</vt:lpstr>
      <vt:lpstr>Решение коммуникативной задачи</vt:lpstr>
      <vt:lpstr>Решение коммуникативной задачи</vt:lpstr>
      <vt:lpstr>Решение коммуникативной задачи</vt:lpstr>
      <vt:lpstr>Решение коммуникативной задачи</vt:lpstr>
      <vt:lpstr>Варианты благодарности  за полученное письмо</vt:lpstr>
      <vt:lpstr>Варианты надежды  на последующий контакт</vt:lpstr>
      <vt:lpstr>Решение коммуникативной задачи</vt:lpstr>
      <vt:lpstr>Варианты завершающей фразы</vt:lpstr>
      <vt:lpstr>Организация текста</vt:lpstr>
      <vt:lpstr>Организация текста</vt:lpstr>
      <vt:lpstr>Языковое оформление текста</vt:lpstr>
      <vt:lpstr>Лексические ошибки</vt:lpstr>
      <vt:lpstr>Грамматические ошибки</vt:lpstr>
      <vt:lpstr>Пунктуационные ошибки</vt:lpstr>
      <vt:lpstr>акронимы, аббревиатуры, сокращения </vt:lpstr>
      <vt:lpstr>Типичные ошибки при выполнении задания №37</vt:lpstr>
      <vt:lpstr>Схема выполнения задания №37</vt:lpstr>
      <vt:lpstr>Схема выполнения задания №37</vt:lpstr>
      <vt:lpstr>Обращение</vt:lpstr>
      <vt:lpstr>Вступление</vt:lpstr>
      <vt:lpstr>Вводное обобщающее предложение («Мостики»)</vt:lpstr>
      <vt:lpstr>Заключение</vt:lpstr>
      <vt:lpstr>Завершающая фраза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Технологии эффективного выполнения задания №37 (личное письмо) письменной части ЕГЭ  .  </dc:title>
  <dc:creator>katja</dc:creator>
  <cp:lastModifiedBy>Екатерина Тимченко</cp:lastModifiedBy>
  <cp:revision>23</cp:revision>
  <dcterms:created xsi:type="dcterms:W3CDTF">2023-04-09T05:02:19Z</dcterms:created>
  <dcterms:modified xsi:type="dcterms:W3CDTF">2024-03-10T06:26:19Z</dcterms:modified>
</cp:coreProperties>
</file>