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metadata" ContentType="application/binary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2" r:id="rId2"/>
  </p:sldMasterIdLst>
  <p:notesMasterIdLst>
    <p:notesMasterId r:id="rId50"/>
  </p:notesMasterIdLst>
  <p:sldIdLst>
    <p:sldId id="315" r:id="rId3"/>
    <p:sldId id="257" r:id="rId4"/>
    <p:sldId id="319" r:id="rId5"/>
    <p:sldId id="350" r:id="rId6"/>
    <p:sldId id="351" r:id="rId7"/>
    <p:sldId id="307" r:id="rId8"/>
    <p:sldId id="346" r:id="rId9"/>
    <p:sldId id="347" r:id="rId10"/>
    <p:sldId id="348" r:id="rId11"/>
    <p:sldId id="349" r:id="rId12"/>
    <p:sldId id="352" r:id="rId13"/>
    <p:sldId id="353" r:id="rId14"/>
    <p:sldId id="354" r:id="rId15"/>
    <p:sldId id="355" r:id="rId16"/>
    <p:sldId id="356" r:id="rId17"/>
    <p:sldId id="342" r:id="rId18"/>
    <p:sldId id="343" r:id="rId19"/>
    <p:sldId id="344" r:id="rId20"/>
    <p:sldId id="263" r:id="rId21"/>
    <p:sldId id="320" r:id="rId22"/>
    <p:sldId id="321" r:id="rId23"/>
    <p:sldId id="322" r:id="rId24"/>
    <p:sldId id="290" r:id="rId25"/>
    <p:sldId id="291" r:id="rId26"/>
    <p:sldId id="323" r:id="rId27"/>
    <p:sldId id="357" r:id="rId28"/>
    <p:sldId id="324" r:id="rId29"/>
    <p:sldId id="293" r:id="rId30"/>
    <p:sldId id="294" r:id="rId31"/>
    <p:sldId id="359" r:id="rId32"/>
    <p:sldId id="299" r:id="rId33"/>
    <p:sldId id="358" r:id="rId34"/>
    <p:sldId id="302" r:id="rId35"/>
    <p:sldId id="331" r:id="rId36"/>
    <p:sldId id="360" r:id="rId37"/>
    <p:sldId id="332" r:id="rId38"/>
    <p:sldId id="305" r:id="rId39"/>
    <p:sldId id="361" r:id="rId40"/>
    <p:sldId id="365" r:id="rId41"/>
    <p:sldId id="366" r:id="rId42"/>
    <p:sldId id="367" r:id="rId43"/>
    <p:sldId id="362" r:id="rId44"/>
    <p:sldId id="363" r:id="rId45"/>
    <p:sldId id="338" r:id="rId46"/>
    <p:sldId id="369" r:id="rId47"/>
    <p:sldId id="368" r:id="rId48"/>
    <p:sldId id="333" r:id="rId49"/>
  </p:sldIdLst>
  <p:sldSz cx="9144000" cy="5143500" type="screen16x9"/>
  <p:notesSz cx="9942513" cy="6761163"/>
  <p:embeddedFontLst>
    <p:embeddedFont>
      <p:font typeface="Calibri" pitchFamily="34" charset="0"/>
      <p:regular r:id="rId51"/>
      <p:bold r:id="rId52"/>
      <p:italic r:id="rId53"/>
      <p:boldItalic r:id="rId54"/>
    </p:embeddedFont>
    <p:embeddedFont>
      <p:font typeface="PT Sans Narrow" charset="-52"/>
      <p:regular r:id="rId55"/>
      <p:bold r:id="rId56"/>
    </p:embeddedFont>
    <p:embeddedFont>
      <p:font typeface="Open Sans" charset="0"/>
      <p:regular r:id="rId57"/>
      <p:bold r:id="rId58"/>
      <p:italic r:id="rId59"/>
      <p:boldItalic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>
          <p15:clr>
            <a:srgbClr val="9AA0A6"/>
          </p15:clr>
        </p15:guide>
        <p15:guide id="2" orient="horz" pos="162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3" roundtripDataSignature="AMtx7mjyD0dzdTiBNAPosBr2FsL4ORmC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743EA0D-F837-4886-8922-F2C0C2442888}">
  <a:tblStyle styleId="{A743EA0D-F837-4886-8922-F2C0C244288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5893" autoAdjust="0"/>
  </p:normalViewPr>
  <p:slideViewPr>
    <p:cSldViewPr snapToGrid="0">
      <p:cViewPr varScale="1">
        <p:scale>
          <a:sx n="107" d="100"/>
          <a:sy n="107" d="100"/>
        </p:scale>
        <p:origin x="-84" y="-312"/>
      </p:cViewPr>
      <p:guideLst>
        <p:guide orient="horz" pos="1620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4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73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6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4308422" cy="33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0" tIns="53450" rIns="106900" bIns="5345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2365" y="1"/>
            <a:ext cx="4308422" cy="33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0" tIns="53450" rIns="106900" bIns="5345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717800" y="506413"/>
            <a:ext cx="4506913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252" y="3211554"/>
            <a:ext cx="7954010" cy="3042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0" tIns="53450" rIns="106900" bIns="5345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21019"/>
            <a:ext cx="4308422" cy="33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0" tIns="53450" rIns="106900" bIns="5345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2365" y="6421019"/>
            <a:ext cx="4308422" cy="33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0" tIns="53450" rIns="106900" bIns="534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6a0892b023_2_85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Исправить на местный уровень</a:t>
            </a:r>
            <a:endParaRPr dirty="0"/>
          </a:p>
        </p:txBody>
      </p:sp>
      <p:sp>
        <p:nvSpPr>
          <p:cNvPr id="165" name="Google Shape;165;g16a0892b023_2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44618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6a0892b023_2_94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6a0892b02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6a0892b023_2_94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6a0892b02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528236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6a0892b023_2_107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16a0892b023_2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228891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Процесс навигации непонятен, я бы исправила </a:t>
            </a:r>
            <a:r>
              <a:rPr lang="ru-RU" b="1" dirty="0"/>
              <a:t>процесс организации навигационной системы. Ну и название бы поменяла «Совершенствование навигационной системы в ДОУ №153»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4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lang="ru-RU"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3553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6a0892b023_2_107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16a0892b023_2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127852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6a0892b023_2_107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16a0892b023_2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4120263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6a0892b023_2_107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По формулировке: идеальное состояние имеет ежи???</a:t>
            </a:r>
            <a:endParaRPr b="1" dirty="0"/>
          </a:p>
        </p:txBody>
      </p:sp>
      <p:sp>
        <p:nvSpPr>
          <p:cNvPr id="192" name="Google Shape;192;g16a0892b023_2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667022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6a0892b023_0_25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00" cy="3042600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16a0892b02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52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6a0892b023_2_94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6a0892b02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432714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6a0892b023_2_94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6a0892b02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21928531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6a0892b023_2_94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6a0892b02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852642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16a0892b023_2_487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g16a0892b023_2_4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6a0e93e253_3_13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00" cy="3042600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g16a0e93e253_3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52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6a0892b023_2_94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6a0892b02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10550057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6a0892b023_2_94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6a0892b02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10550057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6a0892b023_2_94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6a0892b02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19611727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16a0e93e253_3_5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00" cy="3042600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g16a0e93e253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52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16a0e93e253_3_39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00" cy="3042600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g16a0e93e253_3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52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16a0e93e253_3_39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00" cy="3042600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g16a0e93e253_3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52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16a0892b023_2_475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g16a0892b023_2_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16a0892b023_2_475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g16a0892b023_2_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16a0e93e253_3_92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00" cy="3042600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g16a0e93e253_3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52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6a0892b023_2_94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6a0892b02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1362158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6a0892b023_2_94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6a0892b02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1362158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6a0892b023_2_94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6a0892b02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20931541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16a0e93e253_3_0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00" cy="3042600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g16a0e93e25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52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6a0e93e253_3_13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00" cy="3042600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g16a0e93e253_3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52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16a0e93e253_3_0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00" cy="3042600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g16a0e93e25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52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6a0e93e253_3_13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00" cy="3042600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g16a0e93e253_3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52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6a0892b023_2_94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6a0892b02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12522595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16a0e93e253_3_0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00" cy="3042600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g16a0e93e25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52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6a0892b023_2_94:notes"/>
          <p:cNvSpPr txBox="1">
            <a:spLocks noGrp="1"/>
          </p:cNvSpPr>
          <p:nvPr>
            <p:ph type="body" idx="1"/>
          </p:nvPr>
        </p:nvSpPr>
        <p:spPr>
          <a:xfrm>
            <a:off x="994224" y="3211542"/>
            <a:ext cx="7953978" cy="3042517"/>
          </a:xfrm>
          <a:prstGeom prst="rect">
            <a:avLst/>
          </a:prstGeom>
        </p:spPr>
        <p:txBody>
          <a:bodyPr spcFirstLastPara="1" wrap="square" lIns="106900" tIns="53450" rIns="106900" bIns="53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Слайд Параметр М10 стоит после слайда М2. </a:t>
            </a:r>
            <a:endParaRPr b="1" dirty="0"/>
          </a:p>
        </p:txBody>
      </p:sp>
      <p:sp>
        <p:nvSpPr>
          <p:cNvPr id="177" name="Google Shape;177;g16a0892b02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506413"/>
            <a:ext cx="4508500" cy="253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2775601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Google Shape;14;g166be671ddf_1_65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" name="Google Shape;15;g166be671ddf_1_65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6" name="Google Shape;16;g166be671ddf_1_65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7" name="Google Shape;17;g166be671ddf_1_65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" name="Google Shape;18;g166be671ddf_1_65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9" name="Google Shape;19;g166be671ddf_1_65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20" name="Google Shape;20;g166be671ddf_1_65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g166be671ddf_1_65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2" name="Google Shape;22;g166be671ddf_1_65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23" name="Google Shape;23;g166be671ddf_1_65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g166be671ddf_1_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166be671ddf_1_77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g166be671ddf_1_77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g166be671ddf_1_7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166be671ddf_1_8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g166be671ddf_1_8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g166be671ddf_1_8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" name="Google Shape;33;g166be671ddf_1_8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166be671ddf_1_8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g166be671ddf_1_86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g166be671ddf_1_86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g166be671ddf_1_8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66be671ddf_1_9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g166be671ddf_1_9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66be671ddf_1_9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4" name="Google Shape;44;g166be671ddf_1_9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5" name="Google Shape;45;g166be671ddf_1_9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66be671ddf_1_9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g166be671ddf_1_9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66be671ddf_1_10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1" name="Google Shape;51;g166be671ddf_1_10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" name="Google Shape;52;g166be671ddf_1_101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3" name="Google Shape;53;g166be671ddf_1_101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4" name="Google Shape;54;g166be671ddf_1_10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g166be671ddf_1_10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66be671ddf_1_108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8" name="Google Shape;58;g166be671ddf_1_10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66be671ddf_1_1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g166be671ddf_1_1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2" name="Google Shape;62;g166be671ddf_1_1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g166be671ddf_1_1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66be671ddf_1_1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66be671ddf_1_118"/>
          <p:cNvSpPr txBox="1">
            <a:spLocks noGrp="1"/>
          </p:cNvSpPr>
          <p:nvPr>
            <p:ph type="title"/>
          </p:nvPr>
        </p:nvSpPr>
        <p:spPr>
          <a:xfrm>
            <a:off x="844422" y="715"/>
            <a:ext cx="74553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2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g166be671ddf_1_118"/>
          <p:cNvSpPr txBox="1">
            <a:spLocks noGrp="1"/>
          </p:cNvSpPr>
          <p:nvPr>
            <p:ph type="body" idx="1"/>
          </p:nvPr>
        </p:nvSpPr>
        <p:spPr>
          <a:xfrm>
            <a:off x="422783" y="1292761"/>
            <a:ext cx="8298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g166be671ddf_1_118"/>
          <p:cNvSpPr txBox="1">
            <a:spLocks noGrp="1"/>
          </p:cNvSpPr>
          <p:nvPr>
            <p:ph type="ftr" idx="11"/>
          </p:nvPr>
        </p:nvSpPr>
        <p:spPr>
          <a:xfrm>
            <a:off x="3108960" y="4783483"/>
            <a:ext cx="2926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g166be671ddf_1_118"/>
          <p:cNvSpPr txBox="1">
            <a:spLocks noGrp="1"/>
          </p:cNvSpPr>
          <p:nvPr>
            <p:ph type="dt" idx="10"/>
          </p:nvPr>
        </p:nvSpPr>
        <p:spPr>
          <a:xfrm>
            <a:off x="457200" y="4783483"/>
            <a:ext cx="2103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g166be671ddf_1_118"/>
          <p:cNvSpPr txBox="1">
            <a:spLocks noGrp="1"/>
          </p:cNvSpPr>
          <p:nvPr>
            <p:ph type="sldNum" idx="12"/>
          </p:nvPr>
        </p:nvSpPr>
        <p:spPr>
          <a:xfrm>
            <a:off x="6583680" y="4783483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66be671ddf_1_124"/>
          <p:cNvSpPr txBox="1">
            <a:spLocks noGrp="1"/>
          </p:cNvSpPr>
          <p:nvPr>
            <p:ph type="ctrTitle"/>
          </p:nvPr>
        </p:nvSpPr>
        <p:spPr>
          <a:xfrm>
            <a:off x="685800" y="1594509"/>
            <a:ext cx="77724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g166be671ddf_1_124"/>
          <p:cNvSpPr txBox="1">
            <a:spLocks noGrp="1"/>
          </p:cNvSpPr>
          <p:nvPr>
            <p:ph type="subTitle" idx="1"/>
          </p:nvPr>
        </p:nvSpPr>
        <p:spPr>
          <a:xfrm>
            <a:off x="1371600" y="2880364"/>
            <a:ext cx="6400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166be671ddf_1_124"/>
          <p:cNvSpPr txBox="1">
            <a:spLocks noGrp="1"/>
          </p:cNvSpPr>
          <p:nvPr>
            <p:ph type="ftr" idx="11"/>
          </p:nvPr>
        </p:nvSpPr>
        <p:spPr>
          <a:xfrm>
            <a:off x="3108960" y="4783478"/>
            <a:ext cx="29262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g166be671ddf_1_124"/>
          <p:cNvSpPr txBox="1">
            <a:spLocks noGrp="1"/>
          </p:cNvSpPr>
          <p:nvPr>
            <p:ph type="dt" idx="10"/>
          </p:nvPr>
        </p:nvSpPr>
        <p:spPr>
          <a:xfrm>
            <a:off x="457200" y="4783478"/>
            <a:ext cx="21030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g166be671ddf_1_124"/>
          <p:cNvSpPr txBox="1">
            <a:spLocks noGrp="1"/>
          </p:cNvSpPr>
          <p:nvPr>
            <p:ph type="sldNum" idx="12"/>
          </p:nvPr>
        </p:nvSpPr>
        <p:spPr>
          <a:xfrm>
            <a:off x="6583680" y="4783478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g16a0892b023_2_7"/>
          <p:cNvPicPr preferRelativeResize="0"/>
          <p:nvPr/>
        </p:nvPicPr>
        <p:blipFill rotWithShape="1">
          <a:blip r:embed="rId2">
            <a:alphaModFix/>
          </a:blip>
          <a:srcRect t="19056"/>
          <a:stretch/>
        </p:blipFill>
        <p:spPr>
          <a:xfrm>
            <a:off x="0" y="102394"/>
            <a:ext cx="9834251" cy="530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87" name="Google Shape;87;g16a0892b023_2_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16a0892b023_2_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g16a0892b023_2_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90" name="Google Shape;90;g16a0892b023_2_7"/>
          <p:cNvSpPr txBox="1">
            <a:spLocks noGrp="1"/>
          </p:cNvSpPr>
          <p:nvPr>
            <p:ph type="subTitle" idx="1"/>
          </p:nvPr>
        </p:nvSpPr>
        <p:spPr>
          <a:xfrm>
            <a:off x="2259261" y="1383369"/>
            <a:ext cx="4816460" cy="57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1" name="Google Shape;91;g16a0892b023_2_7"/>
          <p:cNvSpPr txBox="1">
            <a:spLocks noGrp="1"/>
          </p:cNvSpPr>
          <p:nvPr>
            <p:ph type="ctrTitle"/>
          </p:nvPr>
        </p:nvSpPr>
        <p:spPr>
          <a:xfrm>
            <a:off x="-69448" y="-86810"/>
            <a:ext cx="7413584" cy="128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Calibri"/>
              <a:buNone/>
              <a:defRPr sz="45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bg>
      <p:bgPr>
        <a:solidFill>
          <a:srgbClr val="BCD1D6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g16a0892b023_2_14" descr="Изображение выглядит как стол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438" y="0"/>
            <a:ext cx="90011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g16a0892b023_2_14"/>
          <p:cNvSpPr txBox="1">
            <a:spLocks noGrp="1"/>
          </p:cNvSpPr>
          <p:nvPr>
            <p:ph type="body" idx="1"/>
          </p:nvPr>
        </p:nvSpPr>
        <p:spPr>
          <a:xfrm>
            <a:off x="347241" y="1369219"/>
            <a:ext cx="7057663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•"/>
              <a:defRPr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>
                <a:solidFill>
                  <a:schemeClr val="accent1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•"/>
              <a:defRPr>
                <a:solidFill>
                  <a:schemeClr val="accen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g16a0892b023_2_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16a0892b023_2_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97" name="Google Shape;97;g16a0892b023_2_14"/>
          <p:cNvSpPr txBox="1">
            <a:spLocks noGrp="1"/>
          </p:cNvSpPr>
          <p:nvPr>
            <p:ph type="title"/>
          </p:nvPr>
        </p:nvSpPr>
        <p:spPr>
          <a:xfrm>
            <a:off x="347241" y="273844"/>
            <a:ext cx="6640974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16a0892b023_2_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Заголовок и объект">
  <p:cSld name="5_Заголовок и объект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6a0892b023_2_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49237" y="-841189"/>
            <a:ext cx="10230447" cy="681786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01" name="Google Shape;101;g16a0892b023_2_21"/>
          <p:cNvSpPr/>
          <p:nvPr/>
        </p:nvSpPr>
        <p:spPr>
          <a:xfrm>
            <a:off x="422910" y="321032"/>
            <a:ext cx="8366760" cy="449341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16a0892b023_2_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6684"/>
              </a:buClr>
              <a:buSzPts val="3300"/>
              <a:buFont typeface="Calibri"/>
              <a:buNone/>
              <a:defRPr b="1">
                <a:solidFill>
                  <a:srgbClr val="06668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16a0892b023_2_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16a0892b023_2_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g16a0892b023_2_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6a0892b023_2_32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g16a0892b023_2_32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g16a0892b023_2_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g16a0892b023_2_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g16a0892b023_2_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6a0892b023_2_3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g16a0892b023_2_3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g16a0892b023_2_3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g16a0892b023_2_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g16a0892b023_2_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g16a0892b023_2_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6a0892b023_2_4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g16a0892b023_2_45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26" name="Google Shape;126;g16a0892b023_2_45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g16a0892b023_2_45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28" name="Google Shape;128;g16a0892b023_2_45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g16a0892b023_2_4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g16a0892b023_2_4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g16a0892b023_2_4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6a0892b023_2_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g16a0892b023_2_5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g16a0892b023_2_5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g16a0892b023_2_5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6a0892b023_2_5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g16a0892b023_2_59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40" name="Google Shape;140;g16a0892b023_2_59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1" name="Google Shape;141;g16a0892b023_2_5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g16a0892b023_2_5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g16a0892b023_2_5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6a0892b023_2_6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g16a0892b023_2_66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g16a0892b023_2_6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8" name="Google Shape;148;g16a0892b023_2_6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g16a0892b023_2_6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g16a0892b023_2_6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6a0892b023_2_7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g16a0892b023_2_7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g16a0892b023_2_7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g16a0892b023_2_7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g16a0892b023_2_7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6a0892b023_2_79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g16a0892b023_2_79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g16a0892b023_2_7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g16a0892b023_2_7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g16a0892b023_2_7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hyperlink" Target="https://presentation-creation.ru/" TargetMode="Externa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66be671ddf_1_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11" name="Google Shape;11;g166be671ddf_1_6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g166be671ddf_1_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6a0892b023_2_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0" name="Google Shape;80;g16a0892b023_2_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g16a0892b023_2_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g16a0892b023_2_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g16a0892b023_2_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84" name="Google Shape;84;g16a0892b023_2_0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-895500" y="275545"/>
            <a:ext cx="568322" cy="56832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9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10" Type="http://schemas.openxmlformats.org/officeDocument/2006/relationships/hyperlink" Target="https://detsad153nk.hostedu.ru/berezhlivoe-obrazovanie/" TargetMode="External"/><Relationship Id="rId4" Type="http://schemas.openxmlformats.org/officeDocument/2006/relationships/image" Target="../media/image12.jpeg"/><Relationship Id="rId9" Type="http://schemas.openxmlformats.org/officeDocument/2006/relationships/image" Target="../media/image1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2.jpe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10" Type="http://schemas.openxmlformats.org/officeDocument/2006/relationships/image" Target="../media/image79.jpeg"/><Relationship Id="rId4" Type="http://schemas.openxmlformats.org/officeDocument/2006/relationships/image" Target="../media/image73.jpeg"/><Relationship Id="rId9" Type="http://schemas.openxmlformats.org/officeDocument/2006/relationships/image" Target="../media/image78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5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8.jpeg"/><Relationship Id="rId4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6a0892b023_2_85"/>
          <p:cNvSpPr txBox="1">
            <a:spLocks noGrp="1"/>
          </p:cNvSpPr>
          <p:nvPr>
            <p:ph type="ctrTitle"/>
          </p:nvPr>
        </p:nvSpPr>
        <p:spPr>
          <a:xfrm>
            <a:off x="341744" y="1617493"/>
            <a:ext cx="6950007" cy="531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ru-RU" sz="1800" dirty="0"/>
              <a:t/>
            </a:r>
            <a:br>
              <a:rPr lang="ru-RU" sz="1800" dirty="0"/>
            </a:br>
            <a:r>
              <a:rPr lang="ru-RU" sz="2300" dirty="0">
                <a:solidFill>
                  <a:schemeClr val="tx1"/>
                </a:solidFill>
              </a:rPr>
              <a:t/>
            </a:r>
            <a:br>
              <a:rPr lang="ru-RU" sz="23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/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/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/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/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/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/>
            </a:r>
            <a:br>
              <a:rPr lang="ru-RU" sz="2700" dirty="0">
                <a:solidFill>
                  <a:schemeClr val="tx1"/>
                </a:solidFill>
              </a:rPr>
            </a:br>
            <a:r>
              <a:rPr lang="ru-RU" sz="2300" dirty="0">
                <a:solidFill>
                  <a:schemeClr val="tx1"/>
                </a:solidFill>
              </a:rPr>
              <a:t>Партнерская проверка качества образца образовательной организации</a:t>
            </a:r>
            <a:br>
              <a:rPr lang="ru-RU" sz="2300" dirty="0">
                <a:solidFill>
                  <a:schemeClr val="tx1"/>
                </a:solidFill>
              </a:rPr>
            </a:br>
            <a:r>
              <a:rPr lang="ru-RU" sz="2300" dirty="0">
                <a:solidFill>
                  <a:schemeClr val="tx1"/>
                </a:solidFill>
              </a:rPr>
              <a:t>направление: </a:t>
            </a:r>
            <a:r>
              <a:rPr lang="ru-RU" sz="2300" u="sng" dirty="0">
                <a:solidFill>
                  <a:schemeClr val="tx1"/>
                </a:solidFill>
              </a:rPr>
              <a:t>управление проектами улучшений</a:t>
            </a:r>
            <a:r>
              <a:rPr lang="ru-RU" sz="2300" dirty="0">
                <a:solidFill>
                  <a:schemeClr val="tx1"/>
                </a:solidFill>
              </a:rPr>
              <a:t/>
            </a:r>
            <a:br>
              <a:rPr lang="ru-RU" sz="2300" dirty="0">
                <a:solidFill>
                  <a:schemeClr val="tx1"/>
                </a:solidFill>
              </a:rPr>
            </a:br>
            <a:r>
              <a:rPr lang="ru-RU" sz="2300" dirty="0">
                <a:solidFill>
                  <a:schemeClr val="tx1"/>
                </a:solidFill>
              </a:rPr>
              <a:t>уровень: </a:t>
            </a:r>
            <a:r>
              <a:rPr lang="ru-RU" sz="2300" u="sng" dirty="0" smtClean="0">
                <a:solidFill>
                  <a:schemeClr val="tx1"/>
                </a:solidFill>
              </a:rPr>
              <a:t>местный</a:t>
            </a:r>
            <a:endParaRPr sz="2700" u="sng" dirty="0">
              <a:solidFill>
                <a:schemeClr val="tx1"/>
              </a:solidFill>
            </a:endParaRPr>
          </a:p>
        </p:txBody>
      </p:sp>
      <p:sp>
        <p:nvSpPr>
          <p:cNvPr id="168" name="Google Shape;168;g16a0892b023_2_85"/>
          <p:cNvSpPr/>
          <p:nvPr/>
        </p:nvSpPr>
        <p:spPr>
          <a:xfrm>
            <a:off x="2452774" y="92950"/>
            <a:ext cx="3908700" cy="3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Новокузнецкий городской округ</a:t>
            </a:r>
            <a:endParaRPr sz="1100" dirty="0">
              <a:solidFill>
                <a:schemeClr val="tx1"/>
              </a:solidFill>
            </a:endParaRPr>
          </a:p>
        </p:txBody>
      </p:sp>
      <p:sp>
        <p:nvSpPr>
          <p:cNvPr id="169" name="Google Shape;169;g16a0892b023_2_85"/>
          <p:cNvSpPr/>
          <p:nvPr/>
        </p:nvSpPr>
        <p:spPr>
          <a:xfrm>
            <a:off x="612559" y="401326"/>
            <a:ext cx="781235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Муниципальное бюджетное дошкольное образовательное учреждение «Детский сад №153»</a:t>
            </a:r>
            <a:endParaRPr sz="1800" b="1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16a0892b023_2_85"/>
          <p:cNvSpPr txBox="1"/>
          <p:nvPr/>
        </p:nvSpPr>
        <p:spPr>
          <a:xfrm>
            <a:off x="3681127" y="4765850"/>
            <a:ext cx="12429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>
                <a:solidFill>
                  <a:srgbClr val="266507"/>
                </a:solidFill>
                <a:latin typeface="Calibri"/>
                <a:ea typeface="Calibri"/>
                <a:cs typeface="Calibri"/>
                <a:sym typeface="Calibri"/>
              </a:rPr>
              <a:t>Месяц</a:t>
            </a:r>
            <a:r>
              <a:rPr lang="ru-RU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1400" b="1" dirty="0">
                <a:solidFill>
                  <a:srgbClr val="266507"/>
                </a:solidFill>
                <a:latin typeface="Calibri"/>
                <a:ea typeface="Calibri"/>
                <a:cs typeface="Calibri"/>
                <a:sym typeface="Calibri"/>
              </a:rPr>
              <a:t>2024</a:t>
            </a:r>
            <a:endParaRPr sz="1100" dirty="0"/>
          </a:p>
        </p:txBody>
      </p:sp>
    </p:spTree>
    <p:extLst>
      <p:ext uri="{BB962C8B-B14F-4D97-AF65-F5344CB8AC3E}">
        <p14:creationId xmlns="" xmlns:p14="http://schemas.microsoft.com/office/powerpoint/2010/main" val="178367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4B892E4-3F30-4433-9727-93DD9E2E5EBA}"/>
              </a:ext>
            </a:extLst>
          </p:cNvPr>
          <p:cNvSpPr txBox="1"/>
          <p:nvPr/>
        </p:nvSpPr>
        <p:spPr>
          <a:xfrm>
            <a:off x="240145" y="2005917"/>
            <a:ext cx="75276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направление</a:t>
            </a:r>
          </a:p>
          <a:p>
            <a:pPr algn="ctr"/>
            <a:r>
              <a:rPr lang="ru-RU" sz="2800" b="1" dirty="0"/>
              <a:t>«Управление проектами улучшений»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6a0892b023_2_94"/>
          <p:cNvSpPr txBox="1"/>
          <p:nvPr/>
        </p:nvSpPr>
        <p:spPr>
          <a:xfrm>
            <a:off x="2595284" y="2536054"/>
            <a:ext cx="756001" cy="386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endParaRPr sz="2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E5A7C1C-FD5D-4CD4-A096-77B2D195B32F}"/>
              </a:ext>
            </a:extLst>
          </p:cNvPr>
          <p:cNvSpPr txBox="1"/>
          <p:nvPr/>
        </p:nvSpPr>
        <p:spPr>
          <a:xfrm>
            <a:off x="465212" y="409703"/>
            <a:ext cx="6295622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1A4305"/>
                </a:solidFill>
                <a:latin typeface="Calibri"/>
                <a:ea typeface="Calibri"/>
                <a:cs typeface="Calibri"/>
                <a:sym typeface="Calibri"/>
              </a:rPr>
              <a:t>Миссия: </a:t>
            </a:r>
            <a:r>
              <a:rPr lang="ru-RU" sz="2400" dirty="0">
                <a:solidFill>
                  <a:srgbClr val="1A4305"/>
                </a:solidFill>
                <a:latin typeface="Calibri"/>
                <a:ea typeface="Calibri"/>
                <a:cs typeface="Calibri"/>
                <a:sym typeface="Calibri"/>
              </a:rPr>
              <a:t>непрерывное совершенствование всех процессов дошкольной организации, направленных на повышение имиджа учреждения, путем устранения потерь усилиями сотрудников организации</a:t>
            </a:r>
          </a:p>
          <a:p>
            <a:endParaRPr lang="ru-RU" sz="2400" b="1" dirty="0">
              <a:solidFill>
                <a:srgbClr val="1A4305"/>
              </a:solidFill>
              <a:latin typeface="Calibri"/>
              <a:sym typeface="Calibri"/>
            </a:endParaRPr>
          </a:p>
          <a:p>
            <a:r>
              <a:rPr lang="ru-RU" sz="2400" b="1" dirty="0">
                <a:solidFill>
                  <a:srgbClr val="1A4305"/>
                </a:solidFill>
                <a:latin typeface="Calibri"/>
                <a:sym typeface="Calibri"/>
              </a:rPr>
              <a:t>Цель: </a:t>
            </a:r>
            <a:r>
              <a:rPr lang="ru-RU" sz="2400" dirty="0">
                <a:solidFill>
                  <a:srgbClr val="1A4305"/>
                </a:solidFill>
                <a:latin typeface="Calibri"/>
                <a:ea typeface="Calibri"/>
                <a:cs typeface="Calibri"/>
                <a:sym typeface="Calibri"/>
              </a:rPr>
              <a:t>осуществление образовательной деятельности по образовательным программам дошкольного образования, присмотр и уход за детьми</a:t>
            </a:r>
          </a:p>
          <a:p>
            <a:pPr lvl="0"/>
            <a:endParaRPr lang="ru-RU" sz="1100" dirty="0"/>
          </a:p>
          <a:p>
            <a:endParaRPr lang="ru-RU" sz="1800" i="1" dirty="0"/>
          </a:p>
        </p:txBody>
      </p:sp>
      <p:sp>
        <p:nvSpPr>
          <p:cNvPr id="5" name="Google Shape;223;g16a0892b023_0_25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М1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744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2024-06-17_09-52-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8766" y="0"/>
            <a:ext cx="6852773" cy="5143500"/>
          </a:xfrm>
          <a:prstGeom prst="rect">
            <a:avLst/>
          </a:prstGeom>
          <a:noFill/>
        </p:spPr>
      </p:pic>
      <p:sp>
        <p:nvSpPr>
          <p:cNvPr id="6" name="Google Shape;223;g16a0892b023_0_25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М1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23;g16a0892b023_0_25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М1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0" name="Picture 2" descr="C:\Users\admin\Desktop\2024-06-17_09-53-3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814" y="0"/>
            <a:ext cx="6899817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6;g16a0892b023_2_492"/>
          <p:cNvSpPr txBox="1">
            <a:spLocks/>
          </p:cNvSpPr>
          <p:nvPr/>
        </p:nvSpPr>
        <p:spPr>
          <a:xfrm>
            <a:off x="598301" y="730014"/>
            <a:ext cx="66411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  <a:tabLst/>
              <a:defRPr/>
            </a:pPr>
            <a:r>
              <a:rPr kumimoji="0" lang="ru-RU" sz="33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Проектное обеспечение МБ ДОУ №153</a:t>
            </a:r>
          </a:p>
        </p:txBody>
      </p:sp>
      <p:graphicFrame>
        <p:nvGraphicFramePr>
          <p:cNvPr id="5" name="Google Shape;218;g16a0892b023_2_492"/>
          <p:cNvGraphicFramePr/>
          <p:nvPr/>
        </p:nvGraphicFramePr>
        <p:xfrm>
          <a:off x="985447" y="1319788"/>
          <a:ext cx="5188751" cy="3444030"/>
        </p:xfrm>
        <a:graphic>
          <a:graphicData uri="http://schemas.openxmlformats.org/drawingml/2006/table">
            <a:tbl>
              <a:tblPr>
                <a:noFill/>
                <a:tableStyleId>{A743EA0D-F837-4886-8922-F2C0C2442888}</a:tableStyleId>
              </a:tblPr>
              <a:tblGrid>
                <a:gridCol w="9259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313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313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accent1"/>
                          </a:solidFill>
                        </a:rPr>
                        <a:t>Год </a:t>
                      </a:r>
                      <a:endParaRPr sz="1600" b="1">
                        <a:solidFill>
                          <a:schemeClr val="accent1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3F762A"/>
                          </a:solidFill>
                        </a:rPr>
                        <a:t>Количество завершенных проектов </a:t>
                      </a:r>
                      <a:endParaRPr>
                        <a:solidFill>
                          <a:srgbClr val="3F762A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3F762A"/>
                          </a:solidFill>
                        </a:rPr>
                        <a:t>Количество действующих проектов</a:t>
                      </a:r>
                      <a:endParaRPr>
                        <a:solidFill>
                          <a:srgbClr val="3F762A"/>
                        </a:solidFill>
                      </a:endParaRPr>
                    </a:p>
                  </a:txBody>
                  <a:tcPr marL="91425" marR="91425" marT="91425" marB="91425">
                    <a:lnL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>
                          <a:solidFill>
                            <a:schemeClr val="accent1"/>
                          </a:solidFill>
                        </a:rPr>
                        <a:t>2019</a:t>
                      </a:r>
                      <a:endParaRPr sz="1900" b="1">
                        <a:solidFill>
                          <a:schemeClr val="accent1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7B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</a:t>
                      </a: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>
                          <a:solidFill>
                            <a:schemeClr val="accent1"/>
                          </a:solidFill>
                        </a:rPr>
                        <a:t>2020</a:t>
                      </a:r>
                      <a:endParaRPr sz="1900" b="1">
                        <a:solidFill>
                          <a:schemeClr val="accent1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0</a:t>
                      </a: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>
                          <a:solidFill>
                            <a:schemeClr val="accent1"/>
                          </a:solidFill>
                        </a:rPr>
                        <a:t>2021</a:t>
                      </a:r>
                      <a:endParaRPr sz="1900" b="1">
                        <a:solidFill>
                          <a:schemeClr val="accent1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7B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</a:t>
                      </a: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 dirty="0">
                          <a:solidFill>
                            <a:schemeClr val="accent1"/>
                          </a:solidFill>
                        </a:rPr>
                        <a:t>2022</a:t>
                      </a:r>
                      <a:endParaRPr sz="1900" b="1">
                        <a:solidFill>
                          <a:schemeClr val="accent1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2</a:t>
                      </a: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 dirty="0">
                          <a:solidFill>
                            <a:schemeClr val="accent1"/>
                          </a:solidFill>
                        </a:rPr>
                        <a:t>2023</a:t>
                      </a:r>
                      <a:endParaRPr sz="1900" b="1">
                        <a:solidFill>
                          <a:schemeClr val="accent1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1</a:t>
                      </a:r>
                      <a:endParaRPr/>
                    </a:p>
                  </a:txBody>
                  <a:tcPr marL="91425" marR="91425" marT="91425" marB="91425">
                    <a:lnL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 dirty="0">
                          <a:solidFill>
                            <a:schemeClr val="accent1"/>
                          </a:solidFill>
                        </a:rPr>
                        <a:t>2024</a:t>
                      </a:r>
                      <a:endParaRPr sz="1900" b="1">
                        <a:solidFill>
                          <a:schemeClr val="accent1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0</a:t>
                      </a:r>
                      <a:endParaRPr/>
                    </a:p>
                  </a:txBody>
                  <a:tcPr marL="91425" marR="91425" marT="91425" marB="91425">
                    <a:lnL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3</a:t>
                      </a:r>
                      <a:endParaRPr/>
                    </a:p>
                  </a:txBody>
                  <a:tcPr marL="91425" marR="91425" marT="91425" marB="91425">
                    <a:lnL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38761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Google Shape;223;g16a0892b023_0_25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М2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677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Мои документы\Бережливый детский сад\Проект визуализация безопасного пространства лестничные пролеты, коридоры\Паспорт исправленны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551" y="518234"/>
            <a:ext cx="6540648" cy="4625266"/>
          </a:xfrm>
          <a:prstGeom prst="rect">
            <a:avLst/>
          </a:prstGeom>
          <a:noFill/>
        </p:spPr>
      </p:pic>
      <p:sp>
        <p:nvSpPr>
          <p:cNvPr id="5" name="Google Shape;223;g16a0892b023_0_25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 dirty="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М2</a:t>
            </a:r>
            <a:endParaRPr/>
          </a:p>
        </p:txBody>
      </p:sp>
      <p:sp>
        <p:nvSpPr>
          <p:cNvPr id="6" name="Google Shape;224;g16a0892b023_0_25"/>
          <p:cNvSpPr txBox="1">
            <a:spLocks/>
          </p:cNvSpPr>
          <p:nvPr/>
        </p:nvSpPr>
        <p:spPr>
          <a:xfrm>
            <a:off x="704265" y="106532"/>
            <a:ext cx="4941600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  <a:tabLst/>
              <a:defRPr/>
            </a:pPr>
            <a:r>
              <a:rPr kumimoji="0" lang="ru-RU" sz="33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Процесс и его границы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3;g16a0892b023_0_25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 dirty="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М3</a:t>
            </a:r>
            <a:endParaRPr/>
          </a:p>
        </p:txBody>
      </p:sp>
      <p:sp>
        <p:nvSpPr>
          <p:cNvPr id="6" name="Google Shape;224;g16a0892b023_0_25"/>
          <p:cNvSpPr txBox="1">
            <a:spLocks/>
          </p:cNvSpPr>
          <p:nvPr/>
        </p:nvSpPr>
        <p:spPr>
          <a:xfrm>
            <a:off x="1370090" y="0"/>
            <a:ext cx="4941600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  <a:tabLst/>
              <a:defRPr/>
            </a:pPr>
            <a:r>
              <a:rPr kumimoji="0" lang="ru-RU" sz="33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Обоснование проектов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7352" y="319595"/>
            <a:ext cx="6711518" cy="4745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3;g16a0892b023_0_25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 dirty="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М4</a:t>
            </a:r>
            <a:endParaRPr/>
          </a:p>
        </p:txBody>
      </p:sp>
      <p:sp>
        <p:nvSpPr>
          <p:cNvPr id="6" name="Google Shape;224;g16a0892b023_0_25"/>
          <p:cNvSpPr txBox="1">
            <a:spLocks/>
          </p:cNvSpPr>
          <p:nvPr/>
        </p:nvSpPr>
        <p:spPr>
          <a:xfrm>
            <a:off x="1370090" y="0"/>
            <a:ext cx="4941600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  <a:tabLst/>
              <a:defRPr/>
            </a:pPr>
            <a:r>
              <a:rPr kumimoji="0" lang="ru-RU" sz="33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Цели проектов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161" y="443314"/>
            <a:ext cx="6379494" cy="451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3;g16a0892b023_0_25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 dirty="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М5</a:t>
            </a:r>
            <a:endParaRPr/>
          </a:p>
        </p:txBody>
      </p:sp>
      <p:sp>
        <p:nvSpPr>
          <p:cNvPr id="6" name="Google Shape;224;g16a0892b023_0_25"/>
          <p:cNvSpPr txBox="1">
            <a:spLocks/>
          </p:cNvSpPr>
          <p:nvPr/>
        </p:nvSpPr>
        <p:spPr>
          <a:xfrm>
            <a:off x="1370090" y="0"/>
            <a:ext cx="4941600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  <a:tabLst/>
              <a:defRPr/>
            </a:pPr>
            <a:r>
              <a:rPr kumimoji="0" lang="ru-RU" sz="33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Утверждение проектов</a:t>
            </a:r>
          </a:p>
        </p:txBody>
      </p:sp>
      <p:pic>
        <p:nvPicPr>
          <p:cNvPr id="5122" name="Picture 2" descr="E:\Мои документы\Бережливый детский сад\Проект систематизация входящей документации у заведующего ДОУ\Паспорт проекта систематизация документов у заведующег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070" y="527112"/>
            <a:ext cx="6529256" cy="4616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3;g16a0892b023_0_25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 dirty="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М6</a:t>
            </a:r>
            <a:endParaRPr/>
          </a:p>
        </p:txBody>
      </p:sp>
      <p:sp>
        <p:nvSpPr>
          <p:cNvPr id="6" name="Google Shape;224;g16a0892b023_0_25"/>
          <p:cNvSpPr txBox="1">
            <a:spLocks/>
          </p:cNvSpPr>
          <p:nvPr/>
        </p:nvSpPr>
        <p:spPr>
          <a:xfrm>
            <a:off x="381741" y="115409"/>
            <a:ext cx="6604986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  <a:tabLst/>
              <a:defRPr/>
            </a:pPr>
            <a:r>
              <a:rPr lang="ru-RU" sz="1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Личный проект первого лица (заведующего)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  <a:tabLst/>
              <a:defRPr/>
            </a:pPr>
            <a:r>
              <a:rPr lang="ru-RU" sz="1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МБ ДОУ «Детский сад №153»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Picture 2" descr="E:\Изображения\2024-05-31\Image00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413" y="653126"/>
            <a:ext cx="6351026" cy="44903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3;g16a0892b023_0_25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 dirty="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М7</a:t>
            </a:r>
            <a:endParaRPr/>
          </a:p>
        </p:txBody>
      </p:sp>
      <p:sp>
        <p:nvSpPr>
          <p:cNvPr id="6" name="Google Shape;224;g16a0892b023_0_25"/>
          <p:cNvSpPr txBox="1">
            <a:spLocks/>
          </p:cNvSpPr>
          <p:nvPr/>
        </p:nvSpPr>
        <p:spPr>
          <a:xfrm>
            <a:off x="381741" y="115409"/>
            <a:ext cx="6604986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Визуализация проектов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081" y="516768"/>
            <a:ext cx="2076195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 descr="E:\Загрузки\20240614_091119.jpg"/>
          <p:cNvPicPr>
            <a:picLocks noChangeAspect="1" noChangeArrowheads="1"/>
          </p:cNvPicPr>
          <p:nvPr/>
        </p:nvPicPr>
        <p:blipFill>
          <a:blip r:embed="rId3"/>
          <a:srcRect l="19320" t="17433" r="30065" b="6623"/>
          <a:stretch>
            <a:fillRect/>
          </a:stretch>
        </p:blipFill>
        <p:spPr bwMode="auto">
          <a:xfrm>
            <a:off x="674705" y="2832581"/>
            <a:ext cx="1919455" cy="2160000"/>
          </a:xfrm>
          <a:prstGeom prst="rect">
            <a:avLst/>
          </a:prstGeom>
          <a:noFill/>
        </p:spPr>
      </p:pic>
      <p:pic>
        <p:nvPicPr>
          <p:cNvPr id="3109" name="Picture 37" descr="C:\Users\admin\Desktop\Фото на партнерскую проверку\20240617_11204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08411" y="503252"/>
            <a:ext cx="2880000" cy="2160000"/>
          </a:xfrm>
          <a:prstGeom prst="rect">
            <a:avLst/>
          </a:prstGeom>
          <a:noFill/>
        </p:spPr>
      </p:pic>
      <p:pic>
        <p:nvPicPr>
          <p:cNvPr id="3110" name="Picture 38" descr="C:\Users\admin\Desktop\Фото на партнерскую проверку\20240617_111002.jpg"/>
          <p:cNvPicPr>
            <a:picLocks noChangeAspect="1" noChangeArrowheads="1"/>
          </p:cNvPicPr>
          <p:nvPr/>
        </p:nvPicPr>
        <p:blipFill>
          <a:blip r:embed="rId5"/>
          <a:srcRect l="49423" t="25200"/>
          <a:stretch>
            <a:fillRect/>
          </a:stretch>
        </p:blipFill>
        <p:spPr bwMode="auto">
          <a:xfrm>
            <a:off x="3719743" y="2823099"/>
            <a:ext cx="1947335" cy="216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3;g16a0892b023_0_25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 dirty="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М7</a:t>
            </a:r>
            <a:endParaRPr/>
          </a:p>
        </p:txBody>
      </p:sp>
      <p:sp>
        <p:nvSpPr>
          <p:cNvPr id="6" name="Google Shape;224;g16a0892b023_0_25"/>
          <p:cNvSpPr txBox="1">
            <a:spLocks/>
          </p:cNvSpPr>
          <p:nvPr/>
        </p:nvSpPr>
        <p:spPr>
          <a:xfrm>
            <a:off x="381741" y="115409"/>
            <a:ext cx="6604986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Визуализация проектов</a:t>
            </a:r>
          </a:p>
        </p:txBody>
      </p:sp>
      <p:pic>
        <p:nvPicPr>
          <p:cNvPr id="7" name="Picture 2" descr="E:\Изображения\2024-05-31\Image00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838" y="592985"/>
            <a:ext cx="2940738" cy="2079194"/>
          </a:xfrm>
          <a:prstGeom prst="rect">
            <a:avLst/>
          </a:prstGeom>
          <a:noFill/>
        </p:spPr>
      </p:pic>
      <p:pic>
        <p:nvPicPr>
          <p:cNvPr id="4098" name="Picture 2" descr="E:\Мои документы\Бережливый детский сад\Проект оптимизация контроля за организацией питания\Презентация оптимизация контроля питания переделанна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39466" y="621437"/>
            <a:ext cx="2774400" cy="2080800"/>
          </a:xfrm>
          <a:prstGeom prst="rect">
            <a:avLst/>
          </a:prstGeom>
          <a:noFill/>
        </p:spPr>
      </p:pic>
      <p:pic>
        <p:nvPicPr>
          <p:cNvPr id="4099" name="Picture 3" descr="E:\Мои документы\Бережливый детский сад\Проект оптимизация контроля за организацией питания\презентация в отдельных картинках\Презентация оптимизация контроля питания переделанная\Слайд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3884" y="2840758"/>
            <a:ext cx="2774400" cy="2080800"/>
          </a:xfrm>
          <a:prstGeom prst="rect">
            <a:avLst/>
          </a:prstGeom>
          <a:noFill/>
        </p:spPr>
      </p:pic>
      <p:pic>
        <p:nvPicPr>
          <p:cNvPr id="4100" name="Picture 4" descr="E:\Мои документы\Бережливый детский сад\Проект оптимизация контроля за организацией питания\презентация в отдельных картинках\Презентация оптимизация контроля питания переделанная\Слайд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99643" y="2924637"/>
            <a:ext cx="2774400" cy="208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3;g16a0892b023_0_25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 dirty="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М7</a:t>
            </a:r>
            <a:endParaRPr/>
          </a:p>
        </p:txBody>
      </p:sp>
      <p:sp>
        <p:nvSpPr>
          <p:cNvPr id="6" name="Google Shape;224;g16a0892b023_0_25"/>
          <p:cNvSpPr txBox="1">
            <a:spLocks/>
          </p:cNvSpPr>
          <p:nvPr/>
        </p:nvSpPr>
        <p:spPr>
          <a:xfrm>
            <a:off x="381741" y="115409"/>
            <a:ext cx="6604986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Визуализация проектов</a:t>
            </a:r>
          </a:p>
        </p:txBody>
      </p:sp>
      <p:pic>
        <p:nvPicPr>
          <p:cNvPr id="5122" name="Picture 2" descr="E:\Мои документы\Бережливый детский сад\Проект оптимизация контроля за организацией питания\презентация в отдельных картинках\Презентация оптимизация контроля питания переделанная\Слайд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495" y="589811"/>
            <a:ext cx="3474867" cy="2606150"/>
          </a:xfrm>
          <a:prstGeom prst="rect">
            <a:avLst/>
          </a:prstGeom>
          <a:noFill/>
        </p:spPr>
      </p:pic>
      <p:pic>
        <p:nvPicPr>
          <p:cNvPr id="5123" name="Picture 3" descr="E:\Мои документы\Бережливый детский сад\Проект оптимизация контроля за организацией питания\презентация в отдельных картинках\Презентация оптимизация контроля питания переделанная\Слайд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32806" y="1735029"/>
            <a:ext cx="3758953" cy="28192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3;g16a0892b023_0_25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 dirty="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М7</a:t>
            </a:r>
            <a:endParaRPr/>
          </a:p>
        </p:txBody>
      </p:sp>
      <p:sp>
        <p:nvSpPr>
          <p:cNvPr id="6" name="Google Shape;224;g16a0892b023_0_25"/>
          <p:cNvSpPr txBox="1">
            <a:spLocks/>
          </p:cNvSpPr>
          <p:nvPr/>
        </p:nvSpPr>
        <p:spPr>
          <a:xfrm>
            <a:off x="381741" y="115409"/>
            <a:ext cx="6604986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Визуализация проектов</a:t>
            </a:r>
          </a:p>
        </p:txBody>
      </p:sp>
      <p:pic>
        <p:nvPicPr>
          <p:cNvPr id="6146" name="Picture 2" descr="E:\Мои документы\Бережливый детский сад\Проект оптимизация контроля за организацией питания\презентация в отдельных картинках\Презентация оптимизация контроля питания переделанная\Слайд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553" y="518789"/>
            <a:ext cx="2774400" cy="2080800"/>
          </a:xfrm>
          <a:prstGeom prst="rect">
            <a:avLst/>
          </a:prstGeom>
          <a:noFill/>
        </p:spPr>
      </p:pic>
      <p:pic>
        <p:nvPicPr>
          <p:cNvPr id="6147" name="Picture 3" descr="E:\Мои документы\Бережливый детский сад\Проект оптимизация контроля за организацией питания\презентация в отдельных картинках\Презентация оптимизация контроля питания переделанная\Слайд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738" y="572055"/>
            <a:ext cx="2774400" cy="2080800"/>
          </a:xfrm>
          <a:prstGeom prst="rect">
            <a:avLst/>
          </a:prstGeom>
          <a:noFill/>
        </p:spPr>
      </p:pic>
      <p:pic>
        <p:nvPicPr>
          <p:cNvPr id="6148" name="Picture 4" descr="E:\Мои документы\Бережливый детский сад\Проект оптимизация контроля за организацией питания\презентация в отдельных картинках\Презентация оптимизация контроля питания переделанная\Слайд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5107" y="2755962"/>
            <a:ext cx="2774400" cy="2080800"/>
          </a:xfrm>
          <a:prstGeom prst="rect">
            <a:avLst/>
          </a:prstGeom>
          <a:noFill/>
        </p:spPr>
      </p:pic>
      <p:pic>
        <p:nvPicPr>
          <p:cNvPr id="6149" name="Picture 5" descr="E:\Мои документы\Бережливый детский сад\Проект оптимизация контроля за организацией питания\презентация в отдельных картинках\Презентация оптимизация контроля питания переделанная\Слайд1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4737" y="2782595"/>
            <a:ext cx="2774400" cy="208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57;g18d8417eb78_0_75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 dirty="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М8</a:t>
            </a:r>
            <a:endParaRPr/>
          </a:p>
        </p:txBody>
      </p:sp>
      <p:pic>
        <p:nvPicPr>
          <p:cNvPr id="7170" name="Picture 2" descr="E:\Мои документы\Бережливый детский сад\Проект Улучшение процесса Утренний фильтр в ДОУ\Презентация проекта ДОУ 153 Улучшение утреннего фильтра.jpg"/>
          <p:cNvPicPr>
            <a:picLocks noChangeAspect="1" noChangeArrowheads="1"/>
          </p:cNvPicPr>
          <p:nvPr/>
        </p:nvPicPr>
        <p:blipFill>
          <a:blip r:embed="rId3"/>
          <a:srcRect l="6687" t="3711" r="8698" b="13772"/>
          <a:stretch>
            <a:fillRect/>
          </a:stretch>
        </p:blipFill>
        <p:spPr bwMode="auto">
          <a:xfrm>
            <a:off x="213065" y="790113"/>
            <a:ext cx="7039992" cy="386178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376039" y="310718"/>
            <a:ext cx="4873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Проект  «Улучшение процесса «Утренний фильтр»»</a:t>
            </a:r>
          </a:p>
        </p:txBody>
      </p:sp>
    </p:spTree>
    <p:extLst>
      <p:ext uri="{BB962C8B-B14F-4D97-AF65-F5344CB8AC3E}">
        <p14:creationId xmlns="" xmlns:p14="http://schemas.microsoft.com/office/powerpoint/2010/main" val="231376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Мои документы\Бережливый детский сад\Проект оптимизация контроля за организацией питания\Презентация оптимизация контроля питания\Слайд8.JPG"/>
          <p:cNvPicPr>
            <a:picLocks noChangeAspect="1" noChangeArrowheads="1"/>
          </p:cNvPicPr>
          <p:nvPr/>
        </p:nvPicPr>
        <p:blipFill>
          <a:blip r:embed="rId3"/>
          <a:srcRect b="11629"/>
          <a:stretch>
            <a:fillRect/>
          </a:stretch>
        </p:blipFill>
        <p:spPr bwMode="auto">
          <a:xfrm>
            <a:off x="201967" y="177553"/>
            <a:ext cx="6858000" cy="4545367"/>
          </a:xfrm>
          <a:prstGeom prst="rect">
            <a:avLst/>
          </a:prstGeom>
          <a:noFill/>
        </p:spPr>
      </p:pic>
      <p:sp>
        <p:nvSpPr>
          <p:cNvPr id="5" name="Google Shape;271;g18d8417eb78_0_22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 dirty="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М9</a:t>
            </a: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68955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Мои документы\Бережливый детский сад\Проект оптимизация контроля за организацией питания\Презентация оптимизация контроля питания\Слайд7.JPG"/>
          <p:cNvPicPr>
            <a:picLocks noChangeAspect="1" noChangeArrowheads="1"/>
          </p:cNvPicPr>
          <p:nvPr/>
        </p:nvPicPr>
        <p:blipFill>
          <a:blip r:embed="rId3"/>
          <a:srcRect b="10421"/>
          <a:stretch>
            <a:fillRect/>
          </a:stretch>
        </p:blipFill>
        <p:spPr bwMode="auto">
          <a:xfrm>
            <a:off x="246355" y="150921"/>
            <a:ext cx="6858000" cy="4607511"/>
          </a:xfrm>
          <a:prstGeom prst="rect">
            <a:avLst/>
          </a:prstGeom>
          <a:noFill/>
        </p:spPr>
      </p:pic>
      <p:sp>
        <p:nvSpPr>
          <p:cNvPr id="5" name="Google Shape;278;g18d8417eb78_0_29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 dirty="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М9</a:t>
            </a:r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976544" y="3480047"/>
            <a:ext cx="2725444" cy="1056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6895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6EA5118F-264C-4714-B111-AE97A73D5118}"/>
              </a:ext>
            </a:extLst>
          </p:cNvPr>
          <p:cNvSpPr/>
          <p:nvPr/>
        </p:nvSpPr>
        <p:spPr>
          <a:xfrm>
            <a:off x="757382" y="1985818"/>
            <a:ext cx="2623127" cy="166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4BD63BED-DBD9-46B8-AF53-9E988EA30B03}"/>
              </a:ext>
            </a:extLst>
          </p:cNvPr>
          <p:cNvSpPr/>
          <p:nvPr/>
        </p:nvSpPr>
        <p:spPr>
          <a:xfrm>
            <a:off x="1842655" y="2507096"/>
            <a:ext cx="1704110" cy="166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07C2FA7E-31EF-431B-BA40-52C087860001}"/>
              </a:ext>
            </a:extLst>
          </p:cNvPr>
          <p:cNvSpPr/>
          <p:nvPr/>
        </p:nvSpPr>
        <p:spPr>
          <a:xfrm>
            <a:off x="757382" y="2673351"/>
            <a:ext cx="2623127" cy="355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964AC9F-1384-46E3-81E2-AF9E85E74339}"/>
              </a:ext>
            </a:extLst>
          </p:cNvPr>
          <p:cNvSpPr/>
          <p:nvPr/>
        </p:nvSpPr>
        <p:spPr>
          <a:xfrm>
            <a:off x="1383146" y="1381412"/>
            <a:ext cx="2623127" cy="166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62FF674-1131-4086-BD1E-EE5C0DA8C7EE}"/>
              </a:ext>
            </a:extLst>
          </p:cNvPr>
          <p:cNvSpPr/>
          <p:nvPr/>
        </p:nvSpPr>
        <p:spPr>
          <a:xfrm>
            <a:off x="4091709" y="1545489"/>
            <a:ext cx="2623127" cy="274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E:\Мои документы\Бережливый детский сад\Проект оптимизация контроля за организацией питания\Презентация оптимизация контроля питания\Слайд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664" y="0"/>
            <a:ext cx="6858000" cy="5143500"/>
          </a:xfrm>
          <a:prstGeom prst="rect">
            <a:avLst/>
          </a:prstGeom>
          <a:noFill/>
        </p:spPr>
      </p:pic>
      <p:sp>
        <p:nvSpPr>
          <p:cNvPr id="15" name="Google Shape;285;g18d8417eb78_0_37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М10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4B892E4-3F30-4433-9727-93DD9E2E5EBA}"/>
              </a:ext>
            </a:extLst>
          </p:cNvPr>
          <p:cNvSpPr txBox="1"/>
          <p:nvPr/>
        </p:nvSpPr>
        <p:spPr>
          <a:xfrm>
            <a:off x="1191491" y="1516390"/>
            <a:ext cx="59228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направление</a:t>
            </a:r>
          </a:p>
          <a:p>
            <a:pPr algn="ctr"/>
            <a:r>
              <a:rPr lang="ru-RU" sz="3200" b="1" dirty="0"/>
              <a:t>«Вовлечение, обучение, </a:t>
            </a:r>
          </a:p>
          <a:p>
            <a:pPr algn="ctr"/>
            <a:r>
              <a:rPr lang="ru-RU" sz="3200" b="1" dirty="0"/>
              <a:t>мотивация персонала»</a:t>
            </a:r>
          </a:p>
        </p:txBody>
      </p:sp>
    </p:spTree>
    <p:extLst>
      <p:ext uri="{BB962C8B-B14F-4D97-AF65-F5344CB8AC3E}">
        <p14:creationId xmlns="" xmlns:p14="http://schemas.microsoft.com/office/powerpoint/2010/main" val="43497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5;g18d8417eb78_0_37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 dirty="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М1</a:t>
            </a:r>
            <a:endParaRPr/>
          </a:p>
        </p:txBody>
      </p:sp>
      <p:pic>
        <p:nvPicPr>
          <p:cNvPr id="8194" name="Picture 2" descr="E:\Изображения\2024-06-17\Image00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9551" y="713358"/>
            <a:ext cx="2545313" cy="3600000"/>
          </a:xfrm>
          <a:prstGeom prst="rect">
            <a:avLst/>
          </a:prstGeom>
          <a:noFill/>
        </p:spPr>
      </p:pic>
      <p:pic>
        <p:nvPicPr>
          <p:cNvPr id="8195" name="Picture 3" descr="E:\Изображения\2024-06-17\Image005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2610" y="0"/>
            <a:ext cx="3121025" cy="2206625"/>
          </a:xfrm>
          <a:prstGeom prst="rect">
            <a:avLst/>
          </a:prstGeom>
          <a:noFill/>
        </p:spPr>
      </p:pic>
      <p:pic>
        <p:nvPicPr>
          <p:cNvPr id="8196" name="Picture 4" descr="E:\Изображения\2024-06-17\Image005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54361" y="1131086"/>
            <a:ext cx="3121025" cy="2206625"/>
          </a:xfrm>
          <a:prstGeom prst="rect">
            <a:avLst/>
          </a:prstGeom>
          <a:noFill/>
        </p:spPr>
      </p:pic>
      <p:pic>
        <p:nvPicPr>
          <p:cNvPr id="8197" name="Picture 5" descr="E:\Изображения\2024-06-17\Image005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01927" y="2826722"/>
            <a:ext cx="3121025" cy="2206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1368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5;g18d8417eb78_0_37"/>
          <p:cNvSpPr txBox="1">
            <a:spLocks noGrp="1"/>
          </p:cNvSpPr>
          <p:nvPr>
            <p:ph type="title"/>
          </p:nvPr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 dirty="0">
                <a:solidFill>
                  <a:srgbClr val="266507"/>
                </a:solidFill>
                <a:latin typeface="Arial"/>
                <a:ea typeface="Arial"/>
                <a:cs typeface="Arial"/>
                <a:sym typeface="Arial"/>
              </a:rPr>
              <a:t>Параметр М2</a:t>
            </a:r>
            <a:endParaRPr/>
          </a:p>
        </p:txBody>
      </p:sp>
      <p:pic>
        <p:nvPicPr>
          <p:cNvPr id="9218" name="Picture 2" descr="E:\Изображения\2024-06-17\Image00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7697" y="974601"/>
            <a:ext cx="2546146" cy="2549833"/>
          </a:xfrm>
          <a:prstGeom prst="rect">
            <a:avLst/>
          </a:prstGeom>
          <a:noFill/>
        </p:spPr>
      </p:pic>
      <p:pic>
        <p:nvPicPr>
          <p:cNvPr id="9219" name="Picture 3" descr="E:\Изображения\2024-06-17\Image00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2868" y="246634"/>
            <a:ext cx="2224084" cy="3144636"/>
          </a:xfrm>
          <a:prstGeom prst="rect">
            <a:avLst/>
          </a:prstGeom>
          <a:noFill/>
        </p:spPr>
      </p:pic>
      <p:pic>
        <p:nvPicPr>
          <p:cNvPr id="9220" name="Picture 4" descr="E:\Изображения\2024-06-17\Image005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59977" y="1294198"/>
            <a:ext cx="2546146" cy="3600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142695" y="461639"/>
            <a:ext cx="3755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Визуализация ППУ</a:t>
            </a:r>
          </a:p>
        </p:txBody>
      </p:sp>
    </p:spTree>
    <p:extLst>
      <p:ext uri="{BB962C8B-B14F-4D97-AF65-F5344CB8AC3E}">
        <p14:creationId xmlns="" xmlns:p14="http://schemas.microsoft.com/office/powerpoint/2010/main" val="114890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16a0892b023_2_487"/>
          <p:cNvSpPr txBox="1">
            <a:spLocks noGrp="1"/>
          </p:cNvSpPr>
          <p:nvPr>
            <p:ph type="title"/>
          </p:nvPr>
        </p:nvSpPr>
        <p:spPr>
          <a:xfrm>
            <a:off x="842550" y="73822"/>
            <a:ext cx="66411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ru-RU" sz="2000" dirty="0">
                <a:solidFill>
                  <a:schemeClr val="tx1"/>
                </a:solidFill>
              </a:rPr>
              <a:t> Визуализация ППУ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9" name="Google Shape;285;g18d8417eb78_0_37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М2</a:t>
            </a:r>
            <a:endParaRPr kumimoji="0" lang="ru-RU" sz="3300" b="1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42" name="Picture 2" descr="E:\Изображения\2024-06-17\Image0057.JPG"/>
          <p:cNvPicPr>
            <a:picLocks noChangeAspect="1" noChangeArrowheads="1"/>
          </p:cNvPicPr>
          <p:nvPr/>
        </p:nvPicPr>
        <p:blipFill>
          <a:blip r:embed="rId3">
            <a:lum bright="10000" contrast="-10000"/>
          </a:blip>
          <a:srcRect t="2273" r="1058" b="45940"/>
          <a:stretch>
            <a:fillRect/>
          </a:stretch>
        </p:blipFill>
        <p:spPr bwMode="auto">
          <a:xfrm rot="-60000">
            <a:off x="332449" y="2025204"/>
            <a:ext cx="3405230" cy="2520000"/>
          </a:xfrm>
          <a:prstGeom prst="rect">
            <a:avLst/>
          </a:prstGeom>
          <a:noFill/>
        </p:spPr>
      </p:pic>
      <p:pic>
        <p:nvPicPr>
          <p:cNvPr id="10243" name="Picture 3" descr="E:\Изображения\2024-06-17\Image0058.JPG"/>
          <p:cNvPicPr>
            <a:picLocks noChangeAspect="1" noChangeArrowheads="1"/>
          </p:cNvPicPr>
          <p:nvPr/>
        </p:nvPicPr>
        <p:blipFill>
          <a:blip r:embed="rId4">
            <a:lum bright="10000" contrast="-10000"/>
          </a:blip>
          <a:srcRect t="2612" r="1241" b="39529"/>
          <a:stretch>
            <a:fillRect/>
          </a:stretch>
        </p:blipFill>
        <p:spPr bwMode="auto">
          <a:xfrm rot="60000">
            <a:off x="3603357" y="1959383"/>
            <a:ext cx="3476774" cy="2880000"/>
          </a:xfrm>
          <a:prstGeom prst="rect">
            <a:avLst/>
          </a:prstGeom>
          <a:noFill/>
        </p:spPr>
      </p:pic>
      <p:pic>
        <p:nvPicPr>
          <p:cNvPr id="10244" name="Picture 4" descr="E:\Изображения\2024-06-17\Image006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51139" y="544126"/>
            <a:ext cx="2036685" cy="1440000"/>
          </a:xfrm>
          <a:prstGeom prst="rect">
            <a:avLst/>
          </a:prstGeom>
          <a:noFill/>
        </p:spPr>
      </p:pic>
      <p:pic>
        <p:nvPicPr>
          <p:cNvPr id="10245" name="Picture 5" descr="E:\Изображения\2024-06-17\Image006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89142" y="517495"/>
            <a:ext cx="2036685" cy="14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16a0e93e253_3_13"/>
          <p:cNvSpPr txBox="1">
            <a:spLocks noGrp="1"/>
          </p:cNvSpPr>
          <p:nvPr>
            <p:ph type="title"/>
          </p:nvPr>
        </p:nvSpPr>
        <p:spPr>
          <a:xfrm>
            <a:off x="842550" y="73825"/>
            <a:ext cx="664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ru-RU" sz="2000" dirty="0">
                <a:solidFill>
                  <a:schemeClr val="tx1"/>
                </a:solidFill>
              </a:rPr>
              <a:t>ППУ (реализованные)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477" name="Google Shape;477;g16a0e93e253_3_13"/>
          <p:cNvSpPr txBox="1"/>
          <p:nvPr/>
        </p:nvSpPr>
        <p:spPr>
          <a:xfrm>
            <a:off x="414894" y="480567"/>
            <a:ext cx="2183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/>
              <a:t>Организация рабочего стола на ПК</a:t>
            </a:r>
            <a:r>
              <a:rPr lang="ru-RU" dirty="0"/>
              <a:t>        </a:t>
            </a:r>
            <a:endParaRPr b="1">
              <a:solidFill>
                <a:srgbClr val="9C4A06"/>
              </a:solidFill>
            </a:endParaRPr>
          </a:p>
        </p:txBody>
      </p:sp>
      <p:sp>
        <p:nvSpPr>
          <p:cNvPr id="478" name="Google Shape;478;g16a0e93e253_3_13"/>
          <p:cNvSpPr txBox="1"/>
          <p:nvPr/>
        </p:nvSpPr>
        <p:spPr>
          <a:xfrm>
            <a:off x="2873775" y="474025"/>
            <a:ext cx="1895100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/>
              <a:t>Документация учителя-логопеда</a:t>
            </a:r>
            <a:endParaRPr sz="1300" b="1"/>
          </a:p>
        </p:txBody>
      </p:sp>
      <p:sp>
        <p:nvSpPr>
          <p:cNvPr id="479" name="Google Shape;479;g16a0e93e253_3_13"/>
          <p:cNvSpPr txBox="1"/>
          <p:nvPr/>
        </p:nvSpPr>
        <p:spPr>
          <a:xfrm>
            <a:off x="5173975" y="545400"/>
            <a:ext cx="2383800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/>
              <a:t>Сервировка детского обеденного стола</a:t>
            </a:r>
            <a:endParaRPr sz="1300" b="1"/>
          </a:p>
        </p:txBody>
      </p:sp>
      <p:sp>
        <p:nvSpPr>
          <p:cNvPr id="480" name="Google Shape;480;g16a0e93e253_3_13"/>
          <p:cNvSpPr/>
          <p:nvPr/>
        </p:nvSpPr>
        <p:spPr>
          <a:xfrm>
            <a:off x="128125" y="1180625"/>
            <a:ext cx="260100" cy="1572000"/>
          </a:xfrm>
          <a:prstGeom prst="roundRect">
            <a:avLst>
              <a:gd name="adj" fmla="val 16667"/>
            </a:avLst>
          </a:prstGeom>
          <a:solidFill>
            <a:srgbClr val="BADB7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БЫЛО</a:t>
            </a:r>
            <a:endParaRPr b="1"/>
          </a:p>
        </p:txBody>
      </p:sp>
      <p:sp>
        <p:nvSpPr>
          <p:cNvPr id="481" name="Google Shape;481;g16a0e93e253_3_13"/>
          <p:cNvSpPr/>
          <p:nvPr/>
        </p:nvSpPr>
        <p:spPr>
          <a:xfrm>
            <a:off x="109625" y="3373788"/>
            <a:ext cx="260100" cy="1572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СТАЛО</a:t>
            </a:r>
            <a:endParaRPr b="1"/>
          </a:p>
        </p:txBody>
      </p:sp>
      <p:cxnSp>
        <p:nvCxnSpPr>
          <p:cNvPr id="482" name="Google Shape;482;g16a0e93e253_3_13"/>
          <p:cNvCxnSpPr/>
          <p:nvPr/>
        </p:nvCxnSpPr>
        <p:spPr>
          <a:xfrm>
            <a:off x="210500" y="3038500"/>
            <a:ext cx="7458900" cy="9300"/>
          </a:xfrm>
          <a:prstGeom prst="straightConnector1">
            <a:avLst/>
          </a:prstGeom>
          <a:noFill/>
          <a:ln w="76200" cap="flat" cmpd="sng">
            <a:solidFill>
              <a:srgbClr val="D7181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</p:cxnSp>
      <p:sp>
        <p:nvSpPr>
          <p:cNvPr id="18" name="Google Shape;464;g16a0892b023_2_487">
            <a:extLst>
              <a:ext uri="{FF2B5EF4-FFF2-40B4-BE49-F238E27FC236}">
                <a16:creationId xmlns="" xmlns:a16="http://schemas.microsoft.com/office/drawing/2014/main" id="{D7150C86-A993-4956-988D-04472594C4C1}"/>
              </a:ext>
            </a:extLst>
          </p:cNvPr>
          <p:cNvSpPr txBox="1">
            <a:spLocks/>
          </p:cNvSpPr>
          <p:nvPr/>
        </p:nvSpPr>
        <p:spPr>
          <a:xfrm>
            <a:off x="7048175" y="73825"/>
            <a:ext cx="1829400" cy="468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Calibri"/>
              <a:buNone/>
              <a:defRPr sz="3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Параметр М2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Google Shape;285;g18d8417eb78_0_37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М2</a:t>
            </a:r>
            <a:endParaRPr kumimoji="0" lang="ru-RU" sz="3300" b="1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2660" y="3409025"/>
            <a:ext cx="18225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059" y="1227539"/>
            <a:ext cx="192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/>
          <a:srcRect t="10929"/>
          <a:stretch>
            <a:fillRect/>
          </a:stretch>
        </p:blipFill>
        <p:spPr bwMode="auto">
          <a:xfrm>
            <a:off x="3029706" y="1367161"/>
            <a:ext cx="1635840" cy="1282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 descr="E:\Загрузки\IMG-20240617-WA003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67614" y="3435658"/>
            <a:ext cx="1920000" cy="1440000"/>
          </a:xfrm>
          <a:prstGeom prst="rect">
            <a:avLst/>
          </a:prstGeom>
          <a:noFill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20144" y="1271927"/>
            <a:ext cx="192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37900" y="3419414"/>
            <a:ext cx="1868986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5;g18d8417eb78_0_37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М3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Picture 2" descr="E:\Изображения\2024-06-17\Image0053.JPG"/>
          <p:cNvPicPr>
            <a:picLocks noChangeAspect="1" noChangeArrowheads="1"/>
          </p:cNvPicPr>
          <p:nvPr/>
        </p:nvPicPr>
        <p:blipFill>
          <a:blip r:embed="rId3"/>
          <a:srcRect t="11859" b="25542"/>
          <a:stretch>
            <a:fillRect/>
          </a:stretch>
        </p:blipFill>
        <p:spPr bwMode="auto">
          <a:xfrm>
            <a:off x="316083" y="1322773"/>
            <a:ext cx="2998083" cy="265442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79394" y="186431"/>
            <a:ext cx="26899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Список сотрудников, обучившихся на фабриках процессов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53489" y="577048"/>
            <a:ext cx="1781719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4055" y="1633492"/>
            <a:ext cx="1973976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32378" y="3251647"/>
            <a:ext cx="2100513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58528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5;g18d8417eb78_0_37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М3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64" y="0"/>
            <a:ext cx="1781719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66732" y="650490"/>
            <a:ext cx="1781719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60021" y="1476114"/>
            <a:ext cx="1781719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1167" y="2106428"/>
            <a:ext cx="1781719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58528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5;g18d8417eb78_0_37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М4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63" y="144463"/>
            <a:ext cx="3121025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95531" y="162218"/>
            <a:ext cx="3121025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4463" y="2532555"/>
            <a:ext cx="3121025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86654" y="2559190"/>
            <a:ext cx="3134207" cy="22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7846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16a0e93e253_3_5"/>
          <p:cNvSpPr txBox="1">
            <a:spLocks noGrp="1"/>
          </p:cNvSpPr>
          <p:nvPr>
            <p:ph type="title"/>
          </p:nvPr>
        </p:nvSpPr>
        <p:spPr>
          <a:xfrm>
            <a:off x="347250" y="73225"/>
            <a:ext cx="7248900" cy="6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ru-RU" sz="2000" dirty="0">
                <a:solidFill>
                  <a:schemeClr val="tx1"/>
                </a:solidFill>
              </a:rPr>
              <a:t>визуализация  </a:t>
            </a:r>
            <a:endParaRPr sz="2000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ru-RU" sz="2000" dirty="0">
                <a:solidFill>
                  <a:schemeClr val="tx1"/>
                </a:solidFill>
              </a:rPr>
              <a:t>по бережливому производству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7" name="Google Shape;285;g18d8417eb78_0_37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М5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4198" y="1083076"/>
            <a:ext cx="240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90662" y="1095207"/>
            <a:ext cx="240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15202" y="3077345"/>
            <a:ext cx="240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16a0e93e253_3_39"/>
          <p:cNvSpPr txBox="1">
            <a:spLocks noGrp="1"/>
          </p:cNvSpPr>
          <p:nvPr>
            <p:ph type="title"/>
          </p:nvPr>
        </p:nvSpPr>
        <p:spPr>
          <a:xfrm>
            <a:off x="2255025" y="61925"/>
            <a:ext cx="33681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ru-RU" sz="2000" dirty="0">
                <a:solidFill>
                  <a:schemeClr val="tx1"/>
                </a:solidFill>
              </a:rPr>
              <a:t>Ссылки на СМИ</a:t>
            </a:r>
          </a:p>
        </p:txBody>
      </p:sp>
      <p:cxnSp>
        <p:nvCxnSpPr>
          <p:cNvPr id="519" name="Google Shape;519;g16a0e93e253_3_39"/>
          <p:cNvCxnSpPr/>
          <p:nvPr/>
        </p:nvCxnSpPr>
        <p:spPr>
          <a:xfrm rot="10800000" flipH="1">
            <a:off x="146425" y="100800"/>
            <a:ext cx="6854700" cy="5042700"/>
          </a:xfrm>
          <a:prstGeom prst="curvedConnector3">
            <a:avLst>
              <a:gd name="adj1" fmla="val 50000"/>
            </a:avLst>
          </a:prstGeom>
          <a:noFill/>
          <a:ln w="76200" cap="flat" cmpd="sng">
            <a:solidFill>
              <a:srgbClr val="3F762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520" name="Google Shape;520;g16a0e93e253_3_39"/>
          <p:cNvCxnSpPr/>
          <p:nvPr/>
        </p:nvCxnSpPr>
        <p:spPr>
          <a:xfrm rot="10800000" flipH="1">
            <a:off x="82225" y="183150"/>
            <a:ext cx="6918900" cy="5011800"/>
          </a:xfrm>
          <a:prstGeom prst="curvedConnector3">
            <a:avLst>
              <a:gd name="adj1" fmla="val 50000"/>
            </a:avLst>
          </a:prstGeom>
          <a:noFill/>
          <a:ln w="76200" cap="flat" cmpd="sng">
            <a:solidFill>
              <a:srgbClr val="FFFF00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526" name="Google Shape;526;g16a0e93e253_3_39"/>
          <p:cNvSpPr txBox="1">
            <a:spLocks noGrp="1"/>
          </p:cNvSpPr>
          <p:nvPr>
            <p:ph type="title"/>
          </p:nvPr>
        </p:nvSpPr>
        <p:spPr>
          <a:xfrm>
            <a:off x="4234275" y="4561550"/>
            <a:ext cx="3938700" cy="4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ru-RU" sz="2000" dirty="0">
                <a:solidFill>
                  <a:schemeClr val="tx1"/>
                </a:solidFill>
              </a:rPr>
              <a:t>Команды проектов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DA6F014-E166-4865-845D-1D7669A78FAF}"/>
              </a:ext>
            </a:extLst>
          </p:cNvPr>
          <p:cNvSpPr txBox="1"/>
          <p:nvPr/>
        </p:nvSpPr>
        <p:spPr>
          <a:xfrm>
            <a:off x="4850124" y="1662731"/>
            <a:ext cx="182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Фото команды проекта №2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95E8933-2544-4BCA-B786-3427327B8A1A}"/>
              </a:ext>
            </a:extLst>
          </p:cNvPr>
          <p:cNvSpPr txBox="1"/>
          <p:nvPr/>
        </p:nvSpPr>
        <p:spPr>
          <a:xfrm>
            <a:off x="3777389" y="2976470"/>
            <a:ext cx="182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Фото команды проекта №1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9752233-FFE1-4C48-BE64-279F48126B6D}"/>
              </a:ext>
            </a:extLst>
          </p:cNvPr>
          <p:cNvSpPr txBox="1"/>
          <p:nvPr/>
        </p:nvSpPr>
        <p:spPr>
          <a:xfrm>
            <a:off x="3661200" y="4148030"/>
            <a:ext cx="182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Фото команды проекта №3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33B024FB-DD74-4860-AE4F-58ECC08E2CBD}"/>
              </a:ext>
            </a:extLst>
          </p:cNvPr>
          <p:cNvSpPr txBox="1"/>
          <p:nvPr/>
        </p:nvSpPr>
        <p:spPr>
          <a:xfrm>
            <a:off x="5918868" y="3162859"/>
            <a:ext cx="182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Фото команды проекта №4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F86C5392-6C5A-4C12-81CC-D749BE1EDBB9}"/>
              </a:ext>
            </a:extLst>
          </p:cNvPr>
          <p:cNvSpPr txBox="1"/>
          <p:nvPr/>
        </p:nvSpPr>
        <p:spPr>
          <a:xfrm>
            <a:off x="5934866" y="4381675"/>
            <a:ext cx="182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Фото команды проекта №5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433" y="355107"/>
            <a:ext cx="2743722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975" y="2567510"/>
            <a:ext cx="1935252" cy="2013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 descr="E:\Мои документы\Бережливый детский сад\Проект Улучшение процесса Утренний фильтр в ДОУ\Презентация проекта ДОУ 153 Улучшение утреннего фильтра исправленный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1189" y="722976"/>
            <a:ext cx="1600000" cy="900000"/>
          </a:xfrm>
          <a:prstGeom prst="rect">
            <a:avLst/>
          </a:prstGeom>
          <a:noFill/>
        </p:spPr>
      </p:pic>
      <p:pic>
        <p:nvPicPr>
          <p:cNvPr id="16388" name="Picture 4" descr="E:\Мои документы\Бережливый детский сад\Проект систематизация входящей документации у заведующего ДОУ\Систематизация входящей документации у заведующего ДОУ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21711" y="2024109"/>
            <a:ext cx="1200000" cy="900000"/>
          </a:xfrm>
          <a:prstGeom prst="rect">
            <a:avLst/>
          </a:prstGeom>
          <a:noFill/>
        </p:spPr>
      </p:pic>
      <p:pic>
        <p:nvPicPr>
          <p:cNvPr id="16389" name="Picture 5" descr="E:\Мои документы\Бережливый детский сад\Проект по навигации\Систематизация входящей документации у заведующего ДОУ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66099" y="3293616"/>
            <a:ext cx="1200000" cy="900000"/>
          </a:xfrm>
          <a:prstGeom prst="rect">
            <a:avLst/>
          </a:prstGeom>
          <a:noFill/>
        </p:spPr>
      </p:pic>
      <p:pic>
        <p:nvPicPr>
          <p:cNvPr id="16390" name="Picture 6" descr="E:\Мои документы\Бережливый детский сад\Семинар 27.03.2024\Презентация ДС 153 исправленная Шумило Е.Н.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63449" y="2214423"/>
            <a:ext cx="1200000" cy="900000"/>
          </a:xfrm>
          <a:prstGeom prst="rect">
            <a:avLst/>
          </a:prstGeom>
          <a:noFill/>
        </p:spPr>
      </p:pic>
      <p:pic>
        <p:nvPicPr>
          <p:cNvPr id="16391" name="Picture 7" descr="E:\Мои документы\Бережливый детский сад\Проект оптимизация контроля за организацией питания\Презентация оптимизация контроля питания переделанная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25593" y="3492808"/>
            <a:ext cx="1200000" cy="900000"/>
          </a:xfrm>
          <a:prstGeom prst="rect">
            <a:avLst/>
          </a:prstGeom>
          <a:noFill/>
        </p:spPr>
      </p:pic>
      <p:sp>
        <p:nvSpPr>
          <p:cNvPr id="32" name="Google Shape;285;g18d8417eb78_0_37"/>
          <p:cNvSpPr txBox="1">
            <a:spLocks/>
          </p:cNvSpPr>
          <p:nvPr/>
        </p:nvSpPr>
        <p:spPr>
          <a:xfrm>
            <a:off x="6986726" y="71450"/>
            <a:ext cx="2036124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М7, М8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285;g18d8417eb78_0_37"/>
          <p:cNvSpPr txBox="1">
            <a:spLocks/>
          </p:cNvSpPr>
          <p:nvPr/>
        </p:nvSpPr>
        <p:spPr>
          <a:xfrm>
            <a:off x="6988206" y="570079"/>
            <a:ext cx="2036124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М9,М10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951825" y="348175"/>
            <a:ext cx="201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0"/>
              </a:rPr>
              <a:t>https://detsad153nk.hostedu.ru/berezhlivoe-obrazovanie/</a:t>
            </a:r>
            <a:r>
              <a:rPr lang="ru-RU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16a0e93e253_3_39"/>
          <p:cNvSpPr txBox="1">
            <a:spLocks noGrp="1"/>
          </p:cNvSpPr>
          <p:nvPr>
            <p:ph type="title"/>
          </p:nvPr>
        </p:nvSpPr>
        <p:spPr>
          <a:xfrm>
            <a:off x="2255025" y="61925"/>
            <a:ext cx="33681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ru-RU" sz="2000" dirty="0">
                <a:solidFill>
                  <a:schemeClr val="tx1"/>
                </a:solidFill>
              </a:rPr>
              <a:t>Выступления на мероприятиях</a:t>
            </a:r>
          </a:p>
        </p:txBody>
      </p:sp>
      <p:cxnSp>
        <p:nvCxnSpPr>
          <p:cNvPr id="519" name="Google Shape;519;g16a0e93e253_3_39"/>
          <p:cNvCxnSpPr/>
          <p:nvPr/>
        </p:nvCxnSpPr>
        <p:spPr>
          <a:xfrm rot="10800000" flipH="1">
            <a:off x="146425" y="100800"/>
            <a:ext cx="6854700" cy="5042700"/>
          </a:xfrm>
          <a:prstGeom prst="curvedConnector3">
            <a:avLst>
              <a:gd name="adj1" fmla="val 50000"/>
            </a:avLst>
          </a:prstGeom>
          <a:noFill/>
          <a:ln w="76200" cap="flat" cmpd="sng">
            <a:solidFill>
              <a:srgbClr val="3F762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520" name="Google Shape;520;g16a0e93e253_3_39"/>
          <p:cNvCxnSpPr/>
          <p:nvPr/>
        </p:nvCxnSpPr>
        <p:spPr>
          <a:xfrm rot="10800000" flipH="1">
            <a:off x="82225" y="183150"/>
            <a:ext cx="6918900" cy="5011800"/>
          </a:xfrm>
          <a:prstGeom prst="curvedConnector3">
            <a:avLst>
              <a:gd name="adj1" fmla="val 50000"/>
            </a:avLst>
          </a:prstGeom>
          <a:noFill/>
          <a:ln w="76200" cap="flat" cmpd="sng">
            <a:solidFill>
              <a:srgbClr val="FFFF00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2" name="Google Shape;285;g18d8417eb78_0_37"/>
          <p:cNvSpPr txBox="1">
            <a:spLocks/>
          </p:cNvSpPr>
          <p:nvPr/>
        </p:nvSpPr>
        <p:spPr>
          <a:xfrm>
            <a:off x="6986726" y="71450"/>
            <a:ext cx="2036124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М7, М8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E:\Загрузки\20200214_11294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428625"/>
            <a:ext cx="2560000" cy="144000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736847" y="1686757"/>
            <a:ext cx="26011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600" dirty="0"/>
              <a:t>12.02.2019 Стендовый доклад «Использование средств визуализации для организации безопасного пребывания детей в ДОУ в рамках </a:t>
            </a:r>
            <a:r>
              <a:rPr lang="en-US" sz="600" dirty="0"/>
              <a:t>XXIII </a:t>
            </a:r>
            <a:r>
              <a:rPr lang="ru-RU" sz="600" dirty="0"/>
              <a:t>специализированной выставки-ярмарки «Образование. Карьера»</a:t>
            </a:r>
          </a:p>
        </p:txBody>
      </p:sp>
      <p:pic>
        <p:nvPicPr>
          <p:cNvPr id="1027" name="Picture 3" descr="E:\Изображения\2024-06-19\Image008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8288" y="2187529"/>
            <a:ext cx="2036719" cy="14400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257452" y="3630967"/>
            <a:ext cx="2077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/>
              <a:t>11.10.2023 Система работы по формированию организационных и личностных компетенций старших дошкольников через инструменты бережливых технологий. Очный тур муниципального этапа Всероссийского конкурса профессионального мастерства «Воспитатель года России»</a:t>
            </a:r>
          </a:p>
        </p:txBody>
      </p:sp>
      <p:pic>
        <p:nvPicPr>
          <p:cNvPr id="1028" name="Picture 4" descr="E:\Изображения\2024-06-19\Image007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49165" y="687203"/>
            <a:ext cx="2036719" cy="1440000"/>
          </a:xfrm>
          <a:prstGeom prst="rect">
            <a:avLst/>
          </a:prstGeom>
          <a:noFill/>
        </p:spPr>
      </p:pic>
      <p:pic>
        <p:nvPicPr>
          <p:cNvPr id="1029" name="Picture 5" descr="E:\Изображения\2024-06-19\Image007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77313" y="2285183"/>
            <a:ext cx="2036719" cy="1440000"/>
          </a:xfrm>
          <a:prstGeom prst="rect">
            <a:avLst/>
          </a:prstGeom>
          <a:noFill/>
        </p:spPr>
      </p:pic>
      <p:pic>
        <p:nvPicPr>
          <p:cNvPr id="1030" name="Picture 6" descr="E:\Изображения\2024-06-19\Image007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94385" y="2276306"/>
            <a:ext cx="2036719" cy="1440000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3835153" y="3861786"/>
            <a:ext cx="4145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/>
              <a:t>28.03.2024 Городской семинар «Проектирование системы визуальной пространственной навигации и информатизации в здании и помещениях дошкольной образовательной организации»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5F32D34-A1D2-4FCF-B4B7-4BEA4B2D6035}"/>
              </a:ext>
            </a:extLst>
          </p:cNvPr>
          <p:cNvSpPr/>
          <p:nvPr/>
        </p:nvSpPr>
        <p:spPr>
          <a:xfrm>
            <a:off x="1542473" y="2571750"/>
            <a:ext cx="979054" cy="106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E:\Загрузки\2024-06-18_14-26-2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1089" y="1786353"/>
            <a:ext cx="4171765" cy="953910"/>
          </a:xfrm>
          <a:prstGeom prst="rect">
            <a:avLst/>
          </a:prstGeom>
          <a:noFill/>
        </p:spPr>
      </p:pic>
      <p:sp>
        <p:nvSpPr>
          <p:cNvPr id="6" name="Google Shape;285;g18d8417eb78_0_37"/>
          <p:cNvSpPr txBox="1">
            <a:spLocks/>
          </p:cNvSpPr>
          <p:nvPr/>
        </p:nvSpPr>
        <p:spPr>
          <a:xfrm>
            <a:off x="7253056" y="71450"/>
            <a:ext cx="1769794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М9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470" y="506028"/>
            <a:ext cx="2545313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5F32D34-A1D2-4FCF-B4B7-4BEA4B2D6035}"/>
              </a:ext>
            </a:extLst>
          </p:cNvPr>
          <p:cNvSpPr/>
          <p:nvPr/>
        </p:nvSpPr>
        <p:spPr>
          <a:xfrm>
            <a:off x="1542473" y="2571750"/>
            <a:ext cx="979054" cy="106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E:\Загрузки\2024-06-18_14-26-2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1089" y="1786353"/>
            <a:ext cx="4171765" cy="953910"/>
          </a:xfrm>
          <a:prstGeom prst="rect">
            <a:avLst/>
          </a:prstGeom>
          <a:noFill/>
        </p:spPr>
      </p:pic>
      <p:sp>
        <p:nvSpPr>
          <p:cNvPr id="6" name="Google Shape;285;g18d8417eb78_0_37"/>
          <p:cNvSpPr txBox="1">
            <a:spLocks/>
          </p:cNvSpPr>
          <p:nvPr/>
        </p:nvSpPr>
        <p:spPr>
          <a:xfrm>
            <a:off x="7253056" y="71450"/>
            <a:ext cx="1769794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М9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470" y="506028"/>
            <a:ext cx="2545313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5;g18d8417eb78_0_37"/>
          <p:cNvSpPr txBox="1">
            <a:spLocks/>
          </p:cNvSpPr>
          <p:nvPr/>
        </p:nvSpPr>
        <p:spPr>
          <a:xfrm>
            <a:off x="7253056" y="71450"/>
            <a:ext cx="1769794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М10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805" y="852256"/>
            <a:ext cx="6582857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4B892E4-3F30-4433-9727-93DD9E2E5EBA}"/>
              </a:ext>
            </a:extLst>
          </p:cNvPr>
          <p:cNvSpPr txBox="1"/>
          <p:nvPr/>
        </p:nvSpPr>
        <p:spPr>
          <a:xfrm>
            <a:off x="1447801" y="1525626"/>
            <a:ext cx="50199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направление</a:t>
            </a:r>
          </a:p>
          <a:p>
            <a:pPr algn="ctr"/>
            <a:r>
              <a:rPr lang="ru-RU" sz="3200" b="1" dirty="0"/>
              <a:t>«Готовность к тиражированию»</a:t>
            </a:r>
          </a:p>
        </p:txBody>
      </p:sp>
    </p:spTree>
    <p:extLst>
      <p:ext uri="{BB962C8B-B14F-4D97-AF65-F5344CB8AC3E}">
        <p14:creationId xmlns="" xmlns:p14="http://schemas.microsoft.com/office/powerpoint/2010/main" val="376189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50;g16a0e93e253_3_0"/>
          <p:cNvSpPr txBox="1">
            <a:spLocks noGrp="1"/>
          </p:cNvSpPr>
          <p:nvPr>
            <p:ph type="title"/>
          </p:nvPr>
        </p:nvSpPr>
        <p:spPr>
          <a:xfrm>
            <a:off x="1935332" y="67225"/>
            <a:ext cx="4687410" cy="3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ru-RU" dirty="0"/>
              <a:t>Публикации</a:t>
            </a:r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77049" y="949911"/>
            <a:ext cx="56106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/>
              <a:t> Материалы </a:t>
            </a:r>
            <a:r>
              <a:rPr lang="en-US" dirty="0"/>
              <a:t>VI</a:t>
            </a:r>
            <a:r>
              <a:rPr lang="ru-RU" dirty="0"/>
              <a:t> Всероссийской научно-практической конференции «Современные подходы к развитию системы дошкольного образования: теория, практика и тенденции» (Кемерово. Издательство </a:t>
            </a:r>
            <a:r>
              <a:rPr lang="ru-RU" dirty="0" err="1"/>
              <a:t>КРИПКиПРО</a:t>
            </a:r>
            <a:r>
              <a:rPr lang="ru-RU" dirty="0"/>
              <a:t>, 2020) Статья «Применение визуализации в организации безопасного пространства в ДОО»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72322" y="2744680"/>
            <a:ext cx="561068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/>
              <a:t> Сборник научно-методических статей с международным участием «Детский сад и начальная школа в современных </a:t>
            </a:r>
            <a:r>
              <a:rPr lang="ru-RU" dirty="0" err="1"/>
              <a:t>социокультурных</a:t>
            </a:r>
            <a:r>
              <a:rPr lang="ru-RU" dirty="0"/>
              <a:t> условиях» (Международный институт мониторинга инноваций и </a:t>
            </a:r>
            <a:r>
              <a:rPr lang="ru-RU" dirty="0" err="1"/>
              <a:t>трансфера</a:t>
            </a:r>
            <a:r>
              <a:rPr lang="ru-RU" dirty="0"/>
              <a:t> технологий в образовании. Новосибирск, 2023) Статья «Оценка конкурентоспособности дошкольной образовательной организации на основе принципов бережливого производства»</a:t>
            </a:r>
          </a:p>
        </p:txBody>
      </p:sp>
      <p:sp>
        <p:nvSpPr>
          <p:cNvPr id="5" name="Google Shape;285;g18d8417eb78_0_37"/>
          <p:cNvSpPr txBox="1">
            <a:spLocks/>
          </p:cNvSpPr>
          <p:nvPr/>
        </p:nvSpPr>
        <p:spPr>
          <a:xfrm>
            <a:off x="7253056" y="71450"/>
            <a:ext cx="1769794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М1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189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5;g18d8417eb78_0_37"/>
          <p:cNvSpPr txBox="1">
            <a:spLocks/>
          </p:cNvSpPr>
          <p:nvPr/>
        </p:nvSpPr>
        <p:spPr>
          <a:xfrm>
            <a:off x="7253056" y="71450"/>
            <a:ext cx="1769794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М1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2" name="Picture 4" descr="E:\Изображения\2024-06-19\Image00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73682" y="162943"/>
            <a:ext cx="1018125" cy="1440000"/>
          </a:xfrm>
          <a:prstGeom prst="rect">
            <a:avLst/>
          </a:prstGeom>
          <a:noFill/>
        </p:spPr>
      </p:pic>
      <p:pic>
        <p:nvPicPr>
          <p:cNvPr id="2053" name="Picture 5" descr="E:\Изображения\2024-06-19\Image007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6106" y="2559914"/>
            <a:ext cx="1018125" cy="1440000"/>
          </a:xfrm>
          <a:prstGeom prst="rect">
            <a:avLst/>
          </a:prstGeom>
          <a:noFill/>
        </p:spPr>
      </p:pic>
      <p:pic>
        <p:nvPicPr>
          <p:cNvPr id="2054" name="Picture 6" descr="E:\Изображения\2024-06-19\Image007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04681" y="171820"/>
            <a:ext cx="1018125" cy="1440000"/>
          </a:xfrm>
          <a:prstGeom prst="rect">
            <a:avLst/>
          </a:prstGeom>
          <a:noFill/>
        </p:spPr>
      </p:pic>
      <p:pic>
        <p:nvPicPr>
          <p:cNvPr id="2055" name="Picture 7" descr="E:\Изображения\2024-06-19\Image0081.JPG"/>
          <p:cNvPicPr>
            <a:picLocks noChangeAspect="1" noChangeArrowheads="1"/>
          </p:cNvPicPr>
          <p:nvPr/>
        </p:nvPicPr>
        <p:blipFill>
          <a:blip r:embed="rId6"/>
          <a:srcRect b="27471"/>
          <a:stretch>
            <a:fillRect/>
          </a:stretch>
        </p:blipFill>
        <p:spPr bwMode="auto">
          <a:xfrm>
            <a:off x="5926769" y="189576"/>
            <a:ext cx="1018125" cy="1044420"/>
          </a:xfrm>
          <a:prstGeom prst="rect">
            <a:avLst/>
          </a:prstGeom>
          <a:noFill/>
        </p:spPr>
      </p:pic>
      <p:pic>
        <p:nvPicPr>
          <p:cNvPr id="11" name="Google Shape;632;g16a0892b023_2_18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7">
            <a:alphaModFix amt="97000"/>
          </a:blip>
          <a:srcRect/>
          <a:stretch/>
        </p:blipFill>
        <p:spPr>
          <a:xfrm>
            <a:off x="3500240" y="1925622"/>
            <a:ext cx="2163300" cy="2163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056" name="Picture 8" descr="E:\Изображения\2024-06-19\Image0083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5062" y="162943"/>
            <a:ext cx="1018125" cy="1440000"/>
          </a:xfrm>
          <a:prstGeom prst="rect">
            <a:avLst/>
          </a:prstGeom>
          <a:noFill/>
        </p:spPr>
      </p:pic>
      <p:pic>
        <p:nvPicPr>
          <p:cNvPr id="2057" name="Picture 9" descr="E:\Изображения\2024-06-19\Image0084.JPG"/>
          <p:cNvPicPr>
            <a:picLocks noChangeAspect="1" noChangeArrowheads="1"/>
          </p:cNvPicPr>
          <p:nvPr/>
        </p:nvPicPr>
        <p:blipFill>
          <a:blip r:embed="rId9"/>
          <a:srcRect b="48432"/>
          <a:stretch>
            <a:fillRect/>
          </a:stretch>
        </p:blipFill>
        <p:spPr bwMode="auto">
          <a:xfrm>
            <a:off x="484759" y="2337972"/>
            <a:ext cx="1018125" cy="742579"/>
          </a:xfrm>
          <a:prstGeom prst="rect">
            <a:avLst/>
          </a:prstGeom>
          <a:noFill/>
        </p:spPr>
      </p:pic>
      <p:pic>
        <p:nvPicPr>
          <p:cNvPr id="2058" name="Picture 10" descr="E:\Изображения\2024-06-19\Image0085.JPG"/>
          <p:cNvPicPr>
            <a:picLocks noChangeAspect="1" noChangeArrowheads="1"/>
          </p:cNvPicPr>
          <p:nvPr/>
        </p:nvPicPr>
        <p:blipFill>
          <a:blip r:embed="rId10"/>
          <a:srcRect b="48432"/>
          <a:stretch>
            <a:fillRect/>
          </a:stretch>
        </p:blipFill>
        <p:spPr bwMode="auto">
          <a:xfrm>
            <a:off x="6157591" y="2275828"/>
            <a:ext cx="1018125" cy="74258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090081" y="3051132"/>
            <a:ext cx="12162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dirty="0"/>
              <a:t>12.02.2019 Стендовый доклад «Использование средств визуализации для организации безопасного пребывания детей в ДОУ в рамках </a:t>
            </a:r>
            <a:r>
              <a:rPr lang="en-US" sz="600" dirty="0"/>
              <a:t>XXIII </a:t>
            </a:r>
            <a:r>
              <a:rPr lang="ru-RU" sz="600" dirty="0"/>
              <a:t>специализированной выставки-ярмарки «Образование. Карьера»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9954" y="3043734"/>
            <a:ext cx="12162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dirty="0"/>
              <a:t>12.03.2020 Методический семинар «Формирование основ бережливости у детей старшего дошкольного возраста» Выступление по теме «Применение визуализации в организации безопасного пространства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5208" y="1535837"/>
            <a:ext cx="1065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/>
              <a:t>2020 г. Семинар </a:t>
            </a:r>
            <a:r>
              <a:rPr lang="ru-RU" sz="600" dirty="0" err="1"/>
              <a:t>КРИПКиПРО</a:t>
            </a:r>
            <a:r>
              <a:rPr lang="ru-RU" sz="600" dirty="0"/>
              <a:t> «Внедр5ние принципов бережливого производства в практику работы ДОО»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3040" y="1572828"/>
            <a:ext cx="1065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/>
              <a:t>25.02.2022 г. </a:t>
            </a:r>
            <a:r>
              <a:rPr lang="en-US" sz="600" dirty="0"/>
              <a:t>II</a:t>
            </a:r>
            <a:r>
              <a:rPr lang="ru-RU" sz="600" dirty="0"/>
              <a:t> межрегиональная научно-практическая конференция «Бережливое управление в образовании: человеческий капитал»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79975" y="1254711"/>
            <a:ext cx="1302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/>
              <a:t>28.03.2024 г. Городской семинар «Проектирование системы визуальной пространственной навигации и информатизации в здании и помещениях дошкольной образовательной организации»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07832" y="3916533"/>
            <a:ext cx="1065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/>
              <a:t>27.03.2024г. Муниципальный семинар «Реализация </a:t>
            </a:r>
            <a:r>
              <a:rPr lang="ru-RU" sz="600" dirty="0" err="1"/>
              <a:t>лин-проекта</a:t>
            </a:r>
            <a:r>
              <a:rPr lang="ru-RU" sz="600" dirty="0"/>
              <a:t> – новые требования 2024 года»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0" y="4181383"/>
            <a:ext cx="3746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Участие в мероприятиях </a:t>
            </a:r>
          </a:p>
          <a:p>
            <a:pPr algn="ctr"/>
            <a:r>
              <a:rPr lang="ru-RU" dirty="0"/>
              <a:t>различного уровня</a:t>
            </a:r>
          </a:p>
        </p:txBody>
      </p:sp>
    </p:spTree>
    <p:extLst>
      <p:ext uri="{BB962C8B-B14F-4D97-AF65-F5344CB8AC3E}">
        <p14:creationId xmlns="" xmlns:p14="http://schemas.microsoft.com/office/powerpoint/2010/main" val="295552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16a0e93e253_3_0"/>
          <p:cNvSpPr txBox="1">
            <a:spLocks noGrp="1"/>
          </p:cNvSpPr>
          <p:nvPr>
            <p:ph type="title"/>
          </p:nvPr>
        </p:nvSpPr>
        <p:spPr>
          <a:xfrm>
            <a:off x="1935332" y="67225"/>
            <a:ext cx="4687410" cy="3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ru-RU" dirty="0"/>
              <a:t>Внедрение проектов и ППУ</a:t>
            </a:r>
            <a:endParaRPr/>
          </a:p>
        </p:txBody>
      </p:sp>
      <p:sp>
        <p:nvSpPr>
          <p:cNvPr id="656" name="Google Shape;656;g16a0e93e253_3_0"/>
          <p:cNvSpPr txBox="1"/>
          <p:nvPr/>
        </p:nvSpPr>
        <p:spPr>
          <a:xfrm>
            <a:off x="430550" y="339400"/>
            <a:ext cx="1042800" cy="569400"/>
          </a:xfrm>
          <a:prstGeom prst="rect">
            <a:avLst/>
          </a:prstGeom>
          <a:solidFill>
            <a:srgbClr val="F8F7BB"/>
          </a:solidFill>
          <a:ln w="9525" cap="flat" cmpd="sng">
            <a:solidFill>
              <a:srgbClr val="8C97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004B3A"/>
                </a:solidFill>
                <a:latin typeface="Calibri"/>
                <a:ea typeface="Calibri"/>
                <a:cs typeface="Calibri"/>
                <a:sym typeface="Calibri"/>
              </a:rPr>
              <a:t>ППУ</a:t>
            </a:r>
            <a:endParaRPr sz="2500">
              <a:solidFill>
                <a:srgbClr val="004B3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g16a0e93e253_3_0"/>
          <p:cNvSpPr txBox="1"/>
          <p:nvPr/>
        </p:nvSpPr>
        <p:spPr>
          <a:xfrm>
            <a:off x="4964961" y="420399"/>
            <a:ext cx="1476000" cy="569400"/>
          </a:xfrm>
          <a:prstGeom prst="rect">
            <a:avLst/>
          </a:prstGeom>
          <a:solidFill>
            <a:srgbClr val="F8F7BB"/>
          </a:solidFill>
          <a:ln w="9525" cap="flat" cmpd="sng">
            <a:solidFill>
              <a:srgbClr val="8C97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rgbClr val="004B3A"/>
                </a:solidFill>
                <a:latin typeface="Calibri"/>
                <a:ea typeface="Calibri"/>
                <a:cs typeface="Calibri"/>
                <a:sym typeface="Calibri"/>
              </a:rPr>
              <a:t>Проекты</a:t>
            </a:r>
            <a:endParaRPr sz="2500">
              <a:solidFill>
                <a:srgbClr val="004B3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61" name="Google Shape;661;g16a0e93e253_3_0"/>
          <p:cNvCxnSpPr/>
          <p:nvPr/>
        </p:nvCxnSpPr>
        <p:spPr>
          <a:xfrm rot="-5400000" flipH="1">
            <a:off x="1634863" y="2675050"/>
            <a:ext cx="4383300" cy="1992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3F76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074" name="Picture 2" descr="C:\Users\admin\Desktop\Фото на партнерскую проверку\20240614_0912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8827" y="1142444"/>
            <a:ext cx="2400000" cy="1800000"/>
          </a:xfrm>
          <a:prstGeom prst="rect">
            <a:avLst/>
          </a:prstGeom>
          <a:noFill/>
        </p:spPr>
      </p:pic>
      <p:pic>
        <p:nvPicPr>
          <p:cNvPr id="3075" name="Picture 3" descr="C:\Users\admin\Desktop\Фото на партнерскую проверку\IMG-20240617-WA00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91922" y="1743168"/>
            <a:ext cx="1350000" cy="1800000"/>
          </a:xfrm>
          <a:prstGeom prst="rect">
            <a:avLst/>
          </a:prstGeom>
          <a:noFill/>
        </p:spPr>
      </p:pic>
      <p:pic>
        <p:nvPicPr>
          <p:cNvPr id="3076" name="Picture 4" descr="C:\Users\admin\Desktop\Фото на партнерскую проверку\IMG-20240617-WA000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83223" y="2959408"/>
            <a:ext cx="1350000" cy="1800000"/>
          </a:xfrm>
          <a:prstGeom prst="rect">
            <a:avLst/>
          </a:prstGeom>
          <a:noFill/>
        </p:spPr>
      </p:pic>
      <p:sp>
        <p:nvSpPr>
          <p:cNvPr id="20" name="Google Shape;285;g18d8417eb78_0_37"/>
          <p:cNvSpPr txBox="1">
            <a:spLocks/>
          </p:cNvSpPr>
          <p:nvPr/>
        </p:nvSpPr>
        <p:spPr>
          <a:xfrm>
            <a:off x="7253056" y="71450"/>
            <a:ext cx="1769794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М2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C:\Users\admin\Desktop\Фото\20240617_08583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415" y="1090659"/>
            <a:ext cx="1350000" cy="1800000"/>
          </a:xfrm>
          <a:prstGeom prst="rect">
            <a:avLst/>
          </a:prstGeom>
          <a:noFill/>
        </p:spPr>
      </p:pic>
      <p:pic>
        <p:nvPicPr>
          <p:cNvPr id="1027" name="Picture 3" descr="C:\Users\admin\Desktop\Фото\20240617_085915.jpg"/>
          <p:cNvPicPr>
            <a:picLocks noChangeAspect="1" noChangeArrowheads="1"/>
          </p:cNvPicPr>
          <p:nvPr/>
        </p:nvPicPr>
        <p:blipFill>
          <a:blip r:embed="rId7"/>
          <a:srcRect r="10296"/>
          <a:stretch>
            <a:fillRect/>
          </a:stretch>
        </p:blipFill>
        <p:spPr bwMode="auto">
          <a:xfrm>
            <a:off x="2029474" y="831146"/>
            <a:ext cx="1574860" cy="1800000"/>
          </a:xfrm>
          <a:prstGeom prst="rect">
            <a:avLst/>
          </a:prstGeom>
          <a:noFill/>
        </p:spPr>
      </p:pic>
      <p:pic>
        <p:nvPicPr>
          <p:cNvPr id="1028" name="Picture 4" descr="C:\Users\admin\Desktop\Партнерская проверка 2024\Фото на партнерскую проверку\IMG-20240617-WA000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9583" y="2698812"/>
            <a:ext cx="1350000" cy="1800000"/>
          </a:xfrm>
          <a:prstGeom prst="rect">
            <a:avLst/>
          </a:prstGeom>
          <a:noFill/>
        </p:spPr>
      </p:pic>
      <p:pic>
        <p:nvPicPr>
          <p:cNvPr id="1029" name="Picture 5" descr="C:\Users\admin\Desktop\Партнерская проверка 2024\Фото на партнерскую проверку\20240614_09135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337569" y="3060022"/>
            <a:ext cx="2400000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16a0e93e253_3_13"/>
          <p:cNvSpPr txBox="1">
            <a:spLocks noGrp="1"/>
          </p:cNvSpPr>
          <p:nvPr>
            <p:ph type="title"/>
          </p:nvPr>
        </p:nvSpPr>
        <p:spPr>
          <a:xfrm>
            <a:off x="842550" y="73825"/>
            <a:ext cx="664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ru-RU" sz="2000" dirty="0"/>
              <a:t>ППУ (реализованные)</a:t>
            </a:r>
            <a:endParaRPr sz="2000" dirty="0"/>
          </a:p>
        </p:txBody>
      </p:sp>
      <p:sp>
        <p:nvSpPr>
          <p:cNvPr id="477" name="Google Shape;477;g16a0e93e253_3_13"/>
          <p:cNvSpPr txBox="1"/>
          <p:nvPr/>
        </p:nvSpPr>
        <p:spPr>
          <a:xfrm>
            <a:off x="414894" y="480567"/>
            <a:ext cx="2183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/>
              <a:t>Организация рабочего стола на ПК</a:t>
            </a:r>
            <a:r>
              <a:rPr lang="ru-RU" dirty="0"/>
              <a:t>        </a:t>
            </a:r>
            <a:endParaRPr b="1">
              <a:solidFill>
                <a:srgbClr val="9C4A06"/>
              </a:solidFill>
            </a:endParaRPr>
          </a:p>
        </p:txBody>
      </p:sp>
      <p:sp>
        <p:nvSpPr>
          <p:cNvPr id="478" name="Google Shape;478;g16a0e93e253_3_13"/>
          <p:cNvSpPr txBox="1"/>
          <p:nvPr/>
        </p:nvSpPr>
        <p:spPr>
          <a:xfrm>
            <a:off x="2873775" y="474025"/>
            <a:ext cx="1895100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/>
              <a:t>Документация учителя-логопеда</a:t>
            </a:r>
            <a:endParaRPr sz="1300" b="1"/>
          </a:p>
        </p:txBody>
      </p:sp>
      <p:sp>
        <p:nvSpPr>
          <p:cNvPr id="479" name="Google Shape;479;g16a0e93e253_3_13"/>
          <p:cNvSpPr txBox="1"/>
          <p:nvPr/>
        </p:nvSpPr>
        <p:spPr>
          <a:xfrm>
            <a:off x="5173975" y="545400"/>
            <a:ext cx="2383800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/>
              <a:t>Сервировка детского обеденного стола</a:t>
            </a:r>
            <a:endParaRPr sz="1300" b="1"/>
          </a:p>
        </p:txBody>
      </p:sp>
      <p:sp>
        <p:nvSpPr>
          <p:cNvPr id="480" name="Google Shape;480;g16a0e93e253_3_13"/>
          <p:cNvSpPr/>
          <p:nvPr/>
        </p:nvSpPr>
        <p:spPr>
          <a:xfrm>
            <a:off x="128125" y="1180625"/>
            <a:ext cx="260100" cy="1572000"/>
          </a:xfrm>
          <a:prstGeom prst="roundRect">
            <a:avLst>
              <a:gd name="adj" fmla="val 16667"/>
            </a:avLst>
          </a:prstGeom>
          <a:solidFill>
            <a:srgbClr val="BADB7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БЫЛО</a:t>
            </a:r>
            <a:endParaRPr b="1"/>
          </a:p>
        </p:txBody>
      </p:sp>
      <p:sp>
        <p:nvSpPr>
          <p:cNvPr id="481" name="Google Shape;481;g16a0e93e253_3_13"/>
          <p:cNvSpPr/>
          <p:nvPr/>
        </p:nvSpPr>
        <p:spPr>
          <a:xfrm>
            <a:off x="109625" y="3373788"/>
            <a:ext cx="260100" cy="1572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СТАЛО</a:t>
            </a:r>
            <a:endParaRPr b="1"/>
          </a:p>
        </p:txBody>
      </p:sp>
      <p:cxnSp>
        <p:nvCxnSpPr>
          <p:cNvPr id="482" name="Google Shape;482;g16a0e93e253_3_13"/>
          <p:cNvCxnSpPr/>
          <p:nvPr/>
        </p:nvCxnSpPr>
        <p:spPr>
          <a:xfrm>
            <a:off x="210500" y="3038500"/>
            <a:ext cx="7458900" cy="9300"/>
          </a:xfrm>
          <a:prstGeom prst="straightConnector1">
            <a:avLst/>
          </a:prstGeom>
          <a:noFill/>
          <a:ln w="76200" cap="flat" cmpd="sng">
            <a:solidFill>
              <a:srgbClr val="D7181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</p:cxnSp>
      <p:sp>
        <p:nvSpPr>
          <p:cNvPr id="18" name="Google Shape;464;g16a0892b023_2_487">
            <a:extLst>
              <a:ext uri="{FF2B5EF4-FFF2-40B4-BE49-F238E27FC236}">
                <a16:creationId xmlns="" xmlns:a16="http://schemas.microsoft.com/office/drawing/2014/main" id="{D7150C86-A993-4956-988D-04472594C4C1}"/>
              </a:ext>
            </a:extLst>
          </p:cNvPr>
          <p:cNvSpPr txBox="1">
            <a:spLocks/>
          </p:cNvSpPr>
          <p:nvPr/>
        </p:nvSpPr>
        <p:spPr>
          <a:xfrm>
            <a:off x="7048175" y="73825"/>
            <a:ext cx="1829400" cy="468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Calibri"/>
              <a:buNone/>
              <a:defRPr sz="3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Параметр М2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Google Shape;285;g18d8417eb78_0_37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М2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2660" y="3409025"/>
            <a:ext cx="18225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059" y="1227539"/>
            <a:ext cx="192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/>
          <a:srcRect t="10929"/>
          <a:stretch>
            <a:fillRect/>
          </a:stretch>
        </p:blipFill>
        <p:spPr bwMode="auto">
          <a:xfrm>
            <a:off x="3029706" y="1367161"/>
            <a:ext cx="1635840" cy="1282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 descr="E:\Загрузки\IMG-20240617-WA003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67614" y="3435658"/>
            <a:ext cx="1920000" cy="1440000"/>
          </a:xfrm>
          <a:prstGeom prst="rect">
            <a:avLst/>
          </a:prstGeom>
          <a:noFill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20144" y="1271927"/>
            <a:ext cx="192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37900" y="3419414"/>
            <a:ext cx="1868986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5;g18d8417eb78_0_37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М3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4041759" y="1242872"/>
            <a:ext cx="2491600" cy="35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991" y="213063"/>
            <a:ext cx="2530136" cy="3578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3874" y="1"/>
            <a:ext cx="6640974" cy="43500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Реализация ППУ в группах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2040" y="426128"/>
            <a:ext cx="3429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Google Shape;285;g18d8417eb78_0_37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М4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9385" y="0"/>
            <a:ext cx="6640974" cy="551779"/>
          </a:xfrm>
        </p:spPr>
        <p:txBody>
          <a:bodyPr/>
          <a:lstStyle/>
          <a:p>
            <a:pPr algn="ctr"/>
            <a:r>
              <a:rPr lang="ru-RU" sz="2000" dirty="0" smtClean="0"/>
              <a:t>Презентации проектов</a:t>
            </a:r>
            <a:endParaRPr lang="ru-RU" sz="2000" dirty="0"/>
          </a:p>
        </p:txBody>
      </p:sp>
      <p:sp>
        <p:nvSpPr>
          <p:cNvPr id="4" name="Google Shape;285;g18d8417eb78_0_37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М5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943" y="461639"/>
            <a:ext cx="307627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0639" y="490693"/>
            <a:ext cx="3124068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4676" y="1785015"/>
            <a:ext cx="310216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41434" y="2443781"/>
            <a:ext cx="3137362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40751" y="2825519"/>
            <a:ext cx="3141818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16a0e93e253_3_0"/>
          <p:cNvSpPr txBox="1">
            <a:spLocks noGrp="1"/>
          </p:cNvSpPr>
          <p:nvPr>
            <p:ph type="title"/>
          </p:nvPr>
        </p:nvSpPr>
        <p:spPr>
          <a:xfrm>
            <a:off x="1935332" y="67225"/>
            <a:ext cx="4687410" cy="3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ru-RU" dirty="0"/>
              <a:t>Внедрение проектов и ППУ</a:t>
            </a:r>
            <a:endParaRPr/>
          </a:p>
        </p:txBody>
      </p:sp>
      <p:sp>
        <p:nvSpPr>
          <p:cNvPr id="656" name="Google Shape;656;g16a0e93e253_3_0"/>
          <p:cNvSpPr txBox="1"/>
          <p:nvPr/>
        </p:nvSpPr>
        <p:spPr>
          <a:xfrm>
            <a:off x="430550" y="339400"/>
            <a:ext cx="1042800" cy="569400"/>
          </a:xfrm>
          <a:prstGeom prst="rect">
            <a:avLst/>
          </a:prstGeom>
          <a:solidFill>
            <a:srgbClr val="F8F7BB"/>
          </a:solidFill>
          <a:ln w="9525" cap="flat" cmpd="sng">
            <a:solidFill>
              <a:srgbClr val="8C97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004B3A"/>
                </a:solidFill>
                <a:latin typeface="Calibri"/>
                <a:ea typeface="Calibri"/>
                <a:cs typeface="Calibri"/>
                <a:sym typeface="Calibri"/>
              </a:rPr>
              <a:t>ППУ</a:t>
            </a:r>
            <a:endParaRPr sz="2500">
              <a:solidFill>
                <a:srgbClr val="004B3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g16a0e93e253_3_0"/>
          <p:cNvSpPr txBox="1"/>
          <p:nvPr/>
        </p:nvSpPr>
        <p:spPr>
          <a:xfrm>
            <a:off x="4964961" y="420399"/>
            <a:ext cx="1476000" cy="569400"/>
          </a:xfrm>
          <a:prstGeom prst="rect">
            <a:avLst/>
          </a:prstGeom>
          <a:solidFill>
            <a:srgbClr val="F8F7BB"/>
          </a:solidFill>
          <a:ln w="9525" cap="flat" cmpd="sng">
            <a:solidFill>
              <a:srgbClr val="8C97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rgbClr val="004B3A"/>
                </a:solidFill>
                <a:latin typeface="Calibri"/>
                <a:ea typeface="Calibri"/>
                <a:cs typeface="Calibri"/>
                <a:sym typeface="Calibri"/>
              </a:rPr>
              <a:t>Проекты</a:t>
            </a:r>
            <a:endParaRPr sz="2500">
              <a:solidFill>
                <a:srgbClr val="004B3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61" name="Google Shape;661;g16a0e93e253_3_0"/>
          <p:cNvCxnSpPr/>
          <p:nvPr/>
        </p:nvCxnSpPr>
        <p:spPr>
          <a:xfrm rot="-5400000" flipH="1">
            <a:off x="1634863" y="2675050"/>
            <a:ext cx="4383300" cy="1992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3F76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074" name="Picture 2" descr="C:\Users\admin\Desktop\Фото на партнерскую проверку\20240614_0912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8827" y="1142444"/>
            <a:ext cx="2400000" cy="1800000"/>
          </a:xfrm>
          <a:prstGeom prst="rect">
            <a:avLst/>
          </a:prstGeom>
          <a:noFill/>
        </p:spPr>
      </p:pic>
      <p:pic>
        <p:nvPicPr>
          <p:cNvPr id="3075" name="Picture 3" descr="C:\Users\admin\Desktop\Фото на партнерскую проверку\IMG-20240617-WA00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91922" y="1743168"/>
            <a:ext cx="1350000" cy="1800000"/>
          </a:xfrm>
          <a:prstGeom prst="rect">
            <a:avLst/>
          </a:prstGeom>
          <a:noFill/>
        </p:spPr>
      </p:pic>
      <p:pic>
        <p:nvPicPr>
          <p:cNvPr id="3076" name="Picture 4" descr="C:\Users\admin\Desktop\Фото на партнерскую проверку\IMG-20240617-WA000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83223" y="2959408"/>
            <a:ext cx="1350000" cy="1800000"/>
          </a:xfrm>
          <a:prstGeom prst="rect">
            <a:avLst/>
          </a:prstGeom>
          <a:noFill/>
        </p:spPr>
      </p:pic>
      <p:sp>
        <p:nvSpPr>
          <p:cNvPr id="20" name="Google Shape;285;g18d8417eb78_0_37"/>
          <p:cNvSpPr txBox="1">
            <a:spLocks/>
          </p:cNvSpPr>
          <p:nvPr/>
        </p:nvSpPr>
        <p:spPr>
          <a:xfrm>
            <a:off x="7253056" y="71450"/>
            <a:ext cx="1769794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М6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C:\Users\admin\Desktop\Фото\20240617_08583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415" y="1090659"/>
            <a:ext cx="1350000" cy="1800000"/>
          </a:xfrm>
          <a:prstGeom prst="rect">
            <a:avLst/>
          </a:prstGeom>
          <a:noFill/>
        </p:spPr>
      </p:pic>
      <p:pic>
        <p:nvPicPr>
          <p:cNvPr id="1027" name="Picture 3" descr="C:\Users\admin\Desktop\Фото\20240617_085915.jpg"/>
          <p:cNvPicPr>
            <a:picLocks noChangeAspect="1" noChangeArrowheads="1"/>
          </p:cNvPicPr>
          <p:nvPr/>
        </p:nvPicPr>
        <p:blipFill>
          <a:blip r:embed="rId7"/>
          <a:srcRect r="10296"/>
          <a:stretch>
            <a:fillRect/>
          </a:stretch>
        </p:blipFill>
        <p:spPr bwMode="auto">
          <a:xfrm>
            <a:off x="2029474" y="831146"/>
            <a:ext cx="1574860" cy="1800000"/>
          </a:xfrm>
          <a:prstGeom prst="rect">
            <a:avLst/>
          </a:prstGeom>
          <a:noFill/>
        </p:spPr>
      </p:pic>
      <p:pic>
        <p:nvPicPr>
          <p:cNvPr id="1028" name="Picture 4" descr="C:\Users\admin\Desktop\Партнерская проверка 2024\Фото на партнерскую проверку\IMG-20240617-WA000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9583" y="2698812"/>
            <a:ext cx="1350000" cy="1800000"/>
          </a:xfrm>
          <a:prstGeom prst="rect">
            <a:avLst/>
          </a:prstGeom>
          <a:noFill/>
        </p:spPr>
      </p:pic>
      <p:pic>
        <p:nvPicPr>
          <p:cNvPr id="1029" name="Picture 5" descr="C:\Users\admin\Desktop\Партнерская проверка 2024\Фото на партнерскую проверку\20240614_09135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337569" y="3060022"/>
            <a:ext cx="2400000" cy="18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16a0e93e253_3_13"/>
          <p:cNvSpPr txBox="1">
            <a:spLocks noGrp="1"/>
          </p:cNvSpPr>
          <p:nvPr>
            <p:ph type="title"/>
          </p:nvPr>
        </p:nvSpPr>
        <p:spPr>
          <a:xfrm>
            <a:off x="842550" y="73825"/>
            <a:ext cx="664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ru-RU" sz="2000" dirty="0">
                <a:solidFill>
                  <a:schemeClr val="tx1"/>
                </a:solidFill>
              </a:rPr>
              <a:t>ППУ (реализованные)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477" name="Google Shape;477;g16a0e93e253_3_13"/>
          <p:cNvSpPr txBox="1"/>
          <p:nvPr/>
        </p:nvSpPr>
        <p:spPr>
          <a:xfrm>
            <a:off x="414894" y="480567"/>
            <a:ext cx="2183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/>
              <a:t>Организация рабочего стола на ПК</a:t>
            </a:r>
            <a:r>
              <a:rPr lang="ru-RU" dirty="0"/>
              <a:t>        </a:t>
            </a:r>
            <a:endParaRPr b="1">
              <a:solidFill>
                <a:srgbClr val="9C4A06"/>
              </a:solidFill>
            </a:endParaRPr>
          </a:p>
        </p:txBody>
      </p:sp>
      <p:sp>
        <p:nvSpPr>
          <p:cNvPr id="478" name="Google Shape;478;g16a0e93e253_3_13"/>
          <p:cNvSpPr txBox="1"/>
          <p:nvPr/>
        </p:nvSpPr>
        <p:spPr>
          <a:xfrm>
            <a:off x="2873775" y="474025"/>
            <a:ext cx="1895100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/>
              <a:t>Документация учителя-логопеда</a:t>
            </a:r>
            <a:endParaRPr sz="1300" b="1"/>
          </a:p>
        </p:txBody>
      </p:sp>
      <p:sp>
        <p:nvSpPr>
          <p:cNvPr id="479" name="Google Shape;479;g16a0e93e253_3_13"/>
          <p:cNvSpPr txBox="1"/>
          <p:nvPr/>
        </p:nvSpPr>
        <p:spPr>
          <a:xfrm>
            <a:off x="5173975" y="545400"/>
            <a:ext cx="2383800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/>
              <a:t>Сервировка детского обеденного стола</a:t>
            </a:r>
            <a:endParaRPr sz="1300" b="1"/>
          </a:p>
        </p:txBody>
      </p:sp>
      <p:sp>
        <p:nvSpPr>
          <p:cNvPr id="480" name="Google Shape;480;g16a0e93e253_3_13"/>
          <p:cNvSpPr/>
          <p:nvPr/>
        </p:nvSpPr>
        <p:spPr>
          <a:xfrm>
            <a:off x="128125" y="1180625"/>
            <a:ext cx="260100" cy="1572000"/>
          </a:xfrm>
          <a:prstGeom prst="roundRect">
            <a:avLst>
              <a:gd name="adj" fmla="val 16667"/>
            </a:avLst>
          </a:prstGeom>
          <a:solidFill>
            <a:srgbClr val="BADB7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БЫЛО</a:t>
            </a:r>
            <a:endParaRPr b="1"/>
          </a:p>
        </p:txBody>
      </p:sp>
      <p:sp>
        <p:nvSpPr>
          <p:cNvPr id="481" name="Google Shape;481;g16a0e93e253_3_13"/>
          <p:cNvSpPr/>
          <p:nvPr/>
        </p:nvSpPr>
        <p:spPr>
          <a:xfrm>
            <a:off x="109625" y="3373788"/>
            <a:ext cx="260100" cy="1572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СТАЛО</a:t>
            </a:r>
            <a:endParaRPr b="1"/>
          </a:p>
        </p:txBody>
      </p:sp>
      <p:cxnSp>
        <p:nvCxnSpPr>
          <p:cNvPr id="482" name="Google Shape;482;g16a0e93e253_3_13"/>
          <p:cNvCxnSpPr/>
          <p:nvPr/>
        </p:nvCxnSpPr>
        <p:spPr>
          <a:xfrm>
            <a:off x="210500" y="3038500"/>
            <a:ext cx="7458900" cy="9300"/>
          </a:xfrm>
          <a:prstGeom prst="straightConnector1">
            <a:avLst/>
          </a:prstGeom>
          <a:noFill/>
          <a:ln w="76200" cap="flat" cmpd="sng">
            <a:solidFill>
              <a:srgbClr val="D7181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</p:cxnSp>
      <p:sp>
        <p:nvSpPr>
          <p:cNvPr id="18" name="Google Shape;464;g16a0892b023_2_487">
            <a:extLst>
              <a:ext uri="{FF2B5EF4-FFF2-40B4-BE49-F238E27FC236}">
                <a16:creationId xmlns="" xmlns:a16="http://schemas.microsoft.com/office/drawing/2014/main" id="{D7150C86-A993-4956-988D-04472594C4C1}"/>
              </a:ext>
            </a:extLst>
          </p:cNvPr>
          <p:cNvSpPr txBox="1">
            <a:spLocks/>
          </p:cNvSpPr>
          <p:nvPr/>
        </p:nvSpPr>
        <p:spPr>
          <a:xfrm>
            <a:off x="7048175" y="73825"/>
            <a:ext cx="1829400" cy="468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Calibri"/>
              <a:buNone/>
              <a:defRPr sz="3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266507"/>
              </a:buClr>
              <a:buSzPts val="1700"/>
              <a:buFont typeface="Arial"/>
              <a:buNone/>
            </a:pPr>
            <a:r>
              <a:rPr lang="ru-RU" sz="17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Параметр М2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Google Shape;285;g18d8417eb78_0_37"/>
          <p:cNvSpPr txBox="1">
            <a:spLocks/>
          </p:cNvSpPr>
          <p:nvPr/>
        </p:nvSpPr>
        <p:spPr>
          <a:xfrm>
            <a:off x="7294250" y="71450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М6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2660" y="3409025"/>
            <a:ext cx="18225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059" y="1227539"/>
            <a:ext cx="192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/>
          <a:srcRect t="10929"/>
          <a:stretch>
            <a:fillRect/>
          </a:stretch>
        </p:blipFill>
        <p:spPr bwMode="auto">
          <a:xfrm>
            <a:off x="3029706" y="1367161"/>
            <a:ext cx="1635840" cy="1282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 descr="E:\Загрузки\IMG-20240617-WA003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67614" y="3435658"/>
            <a:ext cx="1920000" cy="1440000"/>
          </a:xfrm>
          <a:prstGeom prst="rect">
            <a:avLst/>
          </a:prstGeom>
          <a:noFill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20144" y="1271927"/>
            <a:ext cx="192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37900" y="3419414"/>
            <a:ext cx="1868986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740" y="230818"/>
            <a:ext cx="2530136" cy="3578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Google Shape;285;g18d8417eb78_0_37"/>
          <p:cNvSpPr txBox="1">
            <a:spLocks/>
          </p:cNvSpPr>
          <p:nvPr/>
        </p:nvSpPr>
        <p:spPr>
          <a:xfrm>
            <a:off x="7294250" y="142043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М7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53919" y="1518081"/>
            <a:ext cx="3811480" cy="2858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8875214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16a0e93e253_3_0"/>
          <p:cNvSpPr txBox="1">
            <a:spLocks noGrp="1"/>
          </p:cNvSpPr>
          <p:nvPr>
            <p:ph type="title"/>
          </p:nvPr>
        </p:nvSpPr>
        <p:spPr>
          <a:xfrm>
            <a:off x="1935332" y="67225"/>
            <a:ext cx="4687410" cy="3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ru-RU" dirty="0"/>
              <a:t>Внедрение проектов и ППУ</a:t>
            </a:r>
            <a:endParaRPr/>
          </a:p>
        </p:txBody>
      </p:sp>
      <p:sp>
        <p:nvSpPr>
          <p:cNvPr id="656" name="Google Shape;656;g16a0e93e253_3_0"/>
          <p:cNvSpPr txBox="1"/>
          <p:nvPr/>
        </p:nvSpPr>
        <p:spPr>
          <a:xfrm>
            <a:off x="430550" y="339400"/>
            <a:ext cx="1042800" cy="569400"/>
          </a:xfrm>
          <a:prstGeom prst="rect">
            <a:avLst/>
          </a:prstGeom>
          <a:solidFill>
            <a:srgbClr val="F8F7BB"/>
          </a:solidFill>
          <a:ln w="9525" cap="flat" cmpd="sng">
            <a:solidFill>
              <a:srgbClr val="8C97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004B3A"/>
                </a:solidFill>
                <a:latin typeface="Calibri"/>
                <a:ea typeface="Calibri"/>
                <a:cs typeface="Calibri"/>
                <a:sym typeface="Calibri"/>
              </a:rPr>
              <a:t>ППУ</a:t>
            </a:r>
            <a:endParaRPr sz="2500">
              <a:solidFill>
                <a:srgbClr val="004B3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g16a0e93e253_3_0"/>
          <p:cNvSpPr txBox="1"/>
          <p:nvPr/>
        </p:nvSpPr>
        <p:spPr>
          <a:xfrm>
            <a:off x="4964961" y="420399"/>
            <a:ext cx="1476000" cy="569400"/>
          </a:xfrm>
          <a:prstGeom prst="rect">
            <a:avLst/>
          </a:prstGeom>
          <a:solidFill>
            <a:srgbClr val="F8F7BB"/>
          </a:solidFill>
          <a:ln w="9525" cap="flat" cmpd="sng">
            <a:solidFill>
              <a:srgbClr val="8C97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rgbClr val="004B3A"/>
                </a:solidFill>
                <a:latin typeface="Calibri"/>
                <a:ea typeface="Calibri"/>
                <a:cs typeface="Calibri"/>
                <a:sym typeface="Calibri"/>
              </a:rPr>
              <a:t>Проекты</a:t>
            </a:r>
            <a:endParaRPr sz="2500">
              <a:solidFill>
                <a:srgbClr val="004B3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61" name="Google Shape;661;g16a0e93e253_3_0"/>
          <p:cNvCxnSpPr/>
          <p:nvPr/>
        </p:nvCxnSpPr>
        <p:spPr>
          <a:xfrm rot="-5400000" flipH="1">
            <a:off x="1634863" y="2675050"/>
            <a:ext cx="4383300" cy="1992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3F76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074" name="Picture 2" descr="C:\Users\admin\Desktop\Фото на партнерскую проверку\20240614_0912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8827" y="1142444"/>
            <a:ext cx="2400000" cy="1800000"/>
          </a:xfrm>
          <a:prstGeom prst="rect">
            <a:avLst/>
          </a:prstGeom>
          <a:noFill/>
        </p:spPr>
      </p:pic>
      <p:pic>
        <p:nvPicPr>
          <p:cNvPr id="3075" name="Picture 3" descr="C:\Users\admin\Desktop\Фото на партнерскую проверку\IMG-20240617-WA00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91922" y="1743168"/>
            <a:ext cx="1350000" cy="1800000"/>
          </a:xfrm>
          <a:prstGeom prst="rect">
            <a:avLst/>
          </a:prstGeom>
          <a:noFill/>
        </p:spPr>
      </p:pic>
      <p:pic>
        <p:nvPicPr>
          <p:cNvPr id="3076" name="Picture 4" descr="C:\Users\admin\Desktop\Фото на партнерскую проверку\IMG-20240617-WA000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83223" y="2959408"/>
            <a:ext cx="1350000" cy="1800000"/>
          </a:xfrm>
          <a:prstGeom prst="rect">
            <a:avLst/>
          </a:prstGeom>
          <a:noFill/>
        </p:spPr>
      </p:pic>
      <p:sp>
        <p:nvSpPr>
          <p:cNvPr id="20" name="Google Shape;285;g18d8417eb78_0_37"/>
          <p:cNvSpPr txBox="1">
            <a:spLocks/>
          </p:cNvSpPr>
          <p:nvPr/>
        </p:nvSpPr>
        <p:spPr>
          <a:xfrm>
            <a:off x="7253056" y="71450"/>
            <a:ext cx="1769794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М8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C:\Users\admin\Desktop\Фото\20240617_08583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415" y="1090659"/>
            <a:ext cx="1350000" cy="1800000"/>
          </a:xfrm>
          <a:prstGeom prst="rect">
            <a:avLst/>
          </a:prstGeom>
          <a:noFill/>
        </p:spPr>
      </p:pic>
      <p:pic>
        <p:nvPicPr>
          <p:cNvPr id="1027" name="Picture 3" descr="C:\Users\admin\Desktop\Фото\20240617_085915.jpg"/>
          <p:cNvPicPr>
            <a:picLocks noChangeAspect="1" noChangeArrowheads="1"/>
          </p:cNvPicPr>
          <p:nvPr/>
        </p:nvPicPr>
        <p:blipFill>
          <a:blip r:embed="rId7"/>
          <a:srcRect r="10296"/>
          <a:stretch>
            <a:fillRect/>
          </a:stretch>
        </p:blipFill>
        <p:spPr bwMode="auto">
          <a:xfrm>
            <a:off x="2029474" y="831146"/>
            <a:ext cx="1574860" cy="1800000"/>
          </a:xfrm>
          <a:prstGeom prst="rect">
            <a:avLst/>
          </a:prstGeom>
          <a:noFill/>
        </p:spPr>
      </p:pic>
      <p:pic>
        <p:nvPicPr>
          <p:cNvPr id="1028" name="Picture 4" descr="C:\Users\admin\Desktop\Партнерская проверка 2024\Фото на партнерскую проверку\IMG-20240617-WA000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9583" y="2698812"/>
            <a:ext cx="1350000" cy="1800000"/>
          </a:xfrm>
          <a:prstGeom prst="rect">
            <a:avLst/>
          </a:prstGeom>
          <a:noFill/>
        </p:spPr>
      </p:pic>
      <p:pic>
        <p:nvPicPr>
          <p:cNvPr id="1029" name="Picture 5" descr="C:\Users\admin\Desktop\Партнерская проверка 2024\Фото на партнерскую проверку\20240614_09135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337569" y="3060022"/>
            <a:ext cx="2400000" cy="18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991" y="212077"/>
            <a:ext cx="2063884" cy="4586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568823" y="239697"/>
            <a:ext cx="2148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31.07.2024 Межрегиональный телемост по проектам Бережливого производства </a:t>
            </a:r>
            <a:endParaRPr lang="ru-RU" sz="1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7977" y="1511625"/>
            <a:ext cx="2835699" cy="314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Google Shape;285;g18d8417eb78_0_37"/>
          <p:cNvSpPr txBox="1">
            <a:spLocks/>
          </p:cNvSpPr>
          <p:nvPr/>
        </p:nvSpPr>
        <p:spPr>
          <a:xfrm>
            <a:off x="7294250" y="106532"/>
            <a:ext cx="1728600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</a:t>
            </a: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М9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5;g18d8417eb78_0_37"/>
          <p:cNvSpPr txBox="1">
            <a:spLocks/>
          </p:cNvSpPr>
          <p:nvPr/>
        </p:nvSpPr>
        <p:spPr>
          <a:xfrm>
            <a:off x="7253056" y="71450"/>
            <a:ext cx="1769794" cy="468600"/>
          </a:xfrm>
          <a:prstGeom prst="rect">
            <a:avLst/>
          </a:prstGeom>
          <a:solidFill>
            <a:srgbClr val="FFFF66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6507"/>
              </a:buClr>
              <a:buSzPts val="1700"/>
              <a:buFont typeface="Arial"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>
                <a:ln>
                  <a:noFill/>
                </a:ln>
                <a:solidFill>
                  <a:srgbClr val="266507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Параметр М10</a:t>
            </a:r>
            <a:endParaRPr kumimoji="0" lang="ru-RU" sz="33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98" name="Picture 2" descr="E:\Изображения\2024-06-19\Image00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248" y="251718"/>
            <a:ext cx="2545313" cy="3600000"/>
          </a:xfrm>
          <a:prstGeom prst="rect">
            <a:avLst/>
          </a:prstGeom>
          <a:noFill/>
        </p:spPr>
      </p:pic>
      <p:pic>
        <p:nvPicPr>
          <p:cNvPr id="7" name="Picture 7" descr="E:\Изображения\2024-06-19\Image0081.JPG"/>
          <p:cNvPicPr>
            <a:picLocks noChangeAspect="1" noChangeArrowheads="1"/>
          </p:cNvPicPr>
          <p:nvPr/>
        </p:nvPicPr>
        <p:blipFill>
          <a:blip r:embed="rId4"/>
          <a:srcRect b="27471"/>
          <a:stretch>
            <a:fillRect/>
          </a:stretch>
        </p:blipFill>
        <p:spPr bwMode="auto">
          <a:xfrm>
            <a:off x="3338003" y="278352"/>
            <a:ext cx="2697033" cy="2766689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231472" y="3166542"/>
            <a:ext cx="24147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/>
              <a:t>28.03.2024 г. Городской семинар «Проектирование системы визуальной пространственной навигации и информатизации в здании и помещениях дошкольной образовательной организации»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5262" y="3904868"/>
            <a:ext cx="24147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/>
              <a:t>19.01.2022 г. Программа стратегической сессии «Управление бережливыми проектами в образовательной организации»</a:t>
            </a:r>
          </a:p>
        </p:txBody>
      </p:sp>
      <p:pic>
        <p:nvPicPr>
          <p:cNvPr id="10" name="Picture 6" descr="E:\Изображения\2024-06-19\Image007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30399" y="3181827"/>
            <a:ext cx="2608078" cy="18439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38115403"/>
      </p:ext>
    </p:extLst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Зеленый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2055</TotalTime>
  <Words>733</Words>
  <Application>Microsoft Office PowerPoint</Application>
  <PresentationFormat>Экран (16:9)</PresentationFormat>
  <Paragraphs>154</Paragraphs>
  <Slides>47</Slides>
  <Notes>33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47</vt:i4>
      </vt:variant>
    </vt:vector>
  </HeadingPairs>
  <TitlesOfParts>
    <vt:vector size="54" baseType="lpstr">
      <vt:lpstr>Arial</vt:lpstr>
      <vt:lpstr>Calibri</vt:lpstr>
      <vt:lpstr>Wingdings</vt:lpstr>
      <vt:lpstr>PT Sans Narrow</vt:lpstr>
      <vt:lpstr>Open Sans</vt:lpstr>
      <vt:lpstr>Tropic</vt:lpstr>
      <vt:lpstr>Тема Office</vt:lpstr>
      <vt:lpstr>        Партнерская проверка качества образца образовательной организации направление: управление проектами улучшений уровень: местный</vt:lpstr>
      <vt:lpstr>Слайд 2</vt:lpstr>
      <vt:lpstr>Слайд 3</vt:lpstr>
      <vt:lpstr>Слайд 4</vt:lpstr>
      <vt:lpstr>Слайд 5</vt:lpstr>
      <vt:lpstr>Слайд 6</vt:lpstr>
      <vt:lpstr>Параметр М2</vt:lpstr>
      <vt:lpstr>Параметр М3</vt:lpstr>
      <vt:lpstr>Параметр М4</vt:lpstr>
      <vt:lpstr>Параметр М5</vt:lpstr>
      <vt:lpstr>Параметр М6</vt:lpstr>
      <vt:lpstr>Параметр М7</vt:lpstr>
      <vt:lpstr>Параметр М7</vt:lpstr>
      <vt:lpstr>Параметр М7</vt:lpstr>
      <vt:lpstr>Параметр М7</vt:lpstr>
      <vt:lpstr>Параметр М8</vt:lpstr>
      <vt:lpstr>Параметр М9</vt:lpstr>
      <vt:lpstr>Параметр М9</vt:lpstr>
      <vt:lpstr>Параметр М10</vt:lpstr>
      <vt:lpstr>Слайд 20</vt:lpstr>
      <vt:lpstr>Параметр М1</vt:lpstr>
      <vt:lpstr>Параметр М2</vt:lpstr>
      <vt:lpstr> Визуализация ППУ</vt:lpstr>
      <vt:lpstr>ППУ (реализованные)</vt:lpstr>
      <vt:lpstr>Слайд 25</vt:lpstr>
      <vt:lpstr>Слайд 26</vt:lpstr>
      <vt:lpstr>Слайд 27</vt:lpstr>
      <vt:lpstr>визуализация   по бережливому производству</vt:lpstr>
      <vt:lpstr>Ссылки на СМИ</vt:lpstr>
      <vt:lpstr>Выступления на мероприятиях</vt:lpstr>
      <vt:lpstr>Слайд 31</vt:lpstr>
      <vt:lpstr>Слайд 32</vt:lpstr>
      <vt:lpstr>Слайд 33</vt:lpstr>
      <vt:lpstr>Слайд 34</vt:lpstr>
      <vt:lpstr>Публикации</vt:lpstr>
      <vt:lpstr>Слайд 36</vt:lpstr>
      <vt:lpstr>Внедрение проектов и ППУ</vt:lpstr>
      <vt:lpstr>ППУ (реализованные)</vt:lpstr>
      <vt:lpstr>Слайд 39</vt:lpstr>
      <vt:lpstr>Реализация ППУ в группах</vt:lpstr>
      <vt:lpstr>Презентации проектов</vt:lpstr>
      <vt:lpstr>Внедрение проектов и ППУ</vt:lpstr>
      <vt:lpstr>ППУ (реализованные)</vt:lpstr>
      <vt:lpstr>Слайд 44</vt:lpstr>
      <vt:lpstr>Внедрение проектов и ППУ</vt:lpstr>
      <vt:lpstr>Слайд 46</vt:lpstr>
      <vt:lpstr>Слайд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Партнерская проверка качества образца образовательной организации направление: __________ уровень: ______________</dc:title>
  <dc:creator>Удалов Василий Аркадьевич</dc:creator>
  <cp:lastModifiedBy>admin</cp:lastModifiedBy>
  <cp:revision>163</cp:revision>
  <dcterms:created xsi:type="dcterms:W3CDTF">2019-02-06T09:26:33Z</dcterms:created>
  <dcterms:modified xsi:type="dcterms:W3CDTF">2025-02-18T05:08:28Z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2018-08-27T00:00:00Z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2019-02-06T00:00:00Z</vt:filetime>
  </property>
</Properties>
</file>