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93" r:id="rId3"/>
    <p:sldId id="332" r:id="rId4"/>
    <p:sldId id="294" r:id="rId5"/>
    <p:sldId id="323" r:id="rId6"/>
    <p:sldId id="283" r:id="rId7"/>
    <p:sldId id="282" r:id="rId8"/>
    <p:sldId id="336" r:id="rId9"/>
    <p:sldId id="334" r:id="rId10"/>
    <p:sldId id="319" r:id="rId11"/>
    <p:sldId id="333" r:id="rId12"/>
    <p:sldId id="296" r:id="rId13"/>
    <p:sldId id="320" r:id="rId14"/>
    <p:sldId id="321" r:id="rId15"/>
    <p:sldId id="322" r:id="rId16"/>
    <p:sldId id="286" r:id="rId17"/>
    <p:sldId id="324" r:id="rId18"/>
    <p:sldId id="307" r:id="rId19"/>
    <p:sldId id="298" r:id="rId20"/>
    <p:sldId id="299" r:id="rId21"/>
    <p:sldId id="308" r:id="rId22"/>
    <p:sldId id="309" r:id="rId23"/>
    <p:sldId id="300" r:id="rId24"/>
    <p:sldId id="297" r:id="rId25"/>
    <p:sldId id="301" r:id="rId26"/>
    <p:sldId id="302" r:id="rId27"/>
    <p:sldId id="311" r:id="rId28"/>
    <p:sldId id="312" r:id="rId29"/>
    <p:sldId id="313" r:id="rId30"/>
    <p:sldId id="325" r:id="rId31"/>
    <p:sldId id="335" r:id="rId32"/>
    <p:sldId id="326" r:id="rId33"/>
    <p:sldId id="327" r:id="rId34"/>
    <p:sldId id="314" r:id="rId35"/>
    <p:sldId id="328" r:id="rId36"/>
    <p:sldId id="330" r:id="rId37"/>
    <p:sldId id="331" r:id="rId38"/>
    <p:sldId id="329" r:id="rId39"/>
    <p:sldId id="315" r:id="rId40"/>
    <p:sldId id="316" r:id="rId41"/>
    <p:sldId id="317" r:id="rId42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259">
          <p15:clr>
            <a:srgbClr val="A4A3A4"/>
          </p15:clr>
        </p15:guide>
        <p15:guide id="3" orient="horz" pos="2981">
          <p15:clr>
            <a:srgbClr val="A4A3A4"/>
          </p15:clr>
        </p15:guide>
        <p15:guide id="4" pos="2880">
          <p15:clr>
            <a:srgbClr val="A4A3A4"/>
          </p15:clr>
        </p15:guide>
        <p15:guide id="5" pos="5465">
          <p15:clr>
            <a:srgbClr val="A4A3A4"/>
          </p15:clr>
        </p15:guide>
        <p15:guide id="6" pos="340">
          <p15:clr>
            <a:srgbClr val="A4A3A4"/>
          </p15:clr>
        </p15:guide>
        <p15:guide id="7" pos="521" userDrawn="1">
          <p15:clr>
            <a:srgbClr val="A4A3A4"/>
          </p15:clr>
        </p15:guide>
        <p15:guide id="8" orient="horz" pos="1575">
          <p15:clr>
            <a:srgbClr val="A4A3A4"/>
          </p15:clr>
        </p15:guide>
        <p15:guide id="9" pos="5602">
          <p15:clr>
            <a:srgbClr val="A4A3A4"/>
          </p15:clr>
        </p15:guide>
        <p15:guide id="10" pos="15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644"/>
    <a:srgbClr val="0074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41" autoAdjust="0"/>
    <p:restoredTop sz="94660"/>
  </p:normalViewPr>
  <p:slideViewPr>
    <p:cSldViewPr>
      <p:cViewPr varScale="1">
        <p:scale>
          <a:sx n="85" d="100"/>
          <a:sy n="85" d="100"/>
        </p:scale>
        <p:origin x="48" y="456"/>
      </p:cViewPr>
      <p:guideLst>
        <p:guide orient="horz" pos="1620"/>
        <p:guide orient="horz" pos="259"/>
        <p:guide orient="horz" pos="2981"/>
        <p:guide pos="2880"/>
        <p:guide pos="5465"/>
        <p:guide pos="340"/>
        <p:guide pos="521"/>
        <p:guide orient="horz" pos="1575"/>
        <p:guide pos="5602"/>
        <p:guide pos="15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2EA7B-3354-4D45-A414-F6763046A051}" type="datetimeFigureOut">
              <a:rPr lang="ru-RU" smtClean="0"/>
              <a:t>14.02.2025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243EB-5978-4B4E-9870-6577A14F4F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783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2EA7B-3354-4D45-A414-F6763046A051}" type="datetimeFigureOut">
              <a:rPr lang="ru-RU" smtClean="0"/>
              <a:t>14.02.2025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243EB-5978-4B4E-9870-6577A14F4F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2710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2EA7B-3354-4D45-A414-F6763046A051}" type="datetimeFigureOut">
              <a:rPr lang="ru-RU" smtClean="0"/>
              <a:t>14.02.2025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243EB-5978-4B4E-9870-6577A14F4F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6516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2EA7B-3354-4D45-A414-F6763046A051}" type="datetimeFigureOut">
              <a:rPr lang="ru-RU" smtClean="0"/>
              <a:t>14.02.2025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243EB-5978-4B4E-9870-6577A14F4F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8925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2EA7B-3354-4D45-A414-F6763046A051}" type="datetimeFigureOut">
              <a:rPr lang="ru-RU" smtClean="0"/>
              <a:t>14.02.2025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243EB-5978-4B4E-9870-6577A14F4F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3899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2EA7B-3354-4D45-A414-F6763046A051}" type="datetimeFigureOut">
              <a:rPr lang="ru-RU" smtClean="0"/>
              <a:t>14.02.2025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243EB-5978-4B4E-9870-6577A14F4F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642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2EA7B-3354-4D45-A414-F6763046A051}" type="datetimeFigureOut">
              <a:rPr lang="ru-RU" smtClean="0"/>
              <a:t>14.02.2025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243EB-5978-4B4E-9870-6577A14F4F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1249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2EA7B-3354-4D45-A414-F6763046A051}" type="datetimeFigureOut">
              <a:rPr lang="ru-RU" smtClean="0"/>
              <a:t>14.02.2025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243EB-5978-4B4E-9870-6577A14F4F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3219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2EA7B-3354-4D45-A414-F6763046A051}" type="datetimeFigureOut">
              <a:rPr lang="ru-RU" smtClean="0"/>
              <a:t>14.02.2025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243EB-5978-4B4E-9870-6577A14F4F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189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2EA7B-3354-4D45-A414-F6763046A051}" type="datetimeFigureOut">
              <a:rPr lang="ru-RU" smtClean="0"/>
              <a:t>14.02.2025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243EB-5978-4B4E-9870-6577A14F4F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1707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2EA7B-3354-4D45-A414-F6763046A051}" type="datetimeFigureOut">
              <a:rPr lang="ru-RU" smtClean="0"/>
              <a:t>14.02.2025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243EB-5978-4B4E-9870-6577A14F4F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4349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2EA7B-3354-4D45-A414-F6763046A051}" type="datetimeFigureOut">
              <a:rPr lang="ru-RU" smtClean="0"/>
              <a:t>14.02.2025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0243EB-5978-4B4E-9870-6577A14F4F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88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mailto:okd.ipk@mail.ru" TargetMode="External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hyperlink" Target="mailto:okd.ipk@mail.ru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6.jpeg"/><Relationship Id="rId7" Type="http://schemas.openxmlformats.org/officeDocument/2006/relationships/image" Target="../media/image28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11" Type="http://schemas.openxmlformats.org/officeDocument/2006/relationships/image" Target="../media/image32.jpeg"/><Relationship Id="rId5" Type="http://schemas.openxmlformats.org/officeDocument/2006/relationships/image" Target="../media/image20.png"/><Relationship Id="rId10" Type="http://schemas.openxmlformats.org/officeDocument/2006/relationships/image" Target="../media/image31.jpeg"/><Relationship Id="rId4" Type="http://schemas.openxmlformats.org/officeDocument/2006/relationships/image" Target="../media/image27.jpeg"/><Relationship Id="rId9" Type="http://schemas.openxmlformats.org/officeDocument/2006/relationships/image" Target="../media/image3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21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sv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ium.pro/blog/diagrams" TargetMode="Externa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resium.pro/blog/how_to_make_tables" TargetMode="Externa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hyperlink" Target="https://www.showeet.com/category/templates/" TargetMode="External"/><Relationship Id="rId7" Type="http://schemas.openxmlformats.org/officeDocument/2006/relationships/hyperlink" Target="https://slidestore.com/categories/free-presentations/" TargetMode="Externa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hyperlink" Target="https://www.slidescarnival.com/" TargetMode="External"/><Relationship Id="rId4" Type="http://schemas.openxmlformats.org/officeDocument/2006/relationships/image" Target="../media/image46.png"/><Relationship Id="rId9" Type="http://schemas.openxmlformats.org/officeDocument/2006/relationships/hyperlink" Target="https://drive.google.com/drive/folders/1s3alrgOi0c5vIMexqqG1DSQGHkEyhfXx?usp=share_link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raphicriver.net/presentation-templates" TargetMode="External"/><Relationship Id="rId5" Type="http://schemas.openxmlformats.org/officeDocument/2006/relationships/image" Target="../media/image50.png"/><Relationship Id="rId4" Type="http://schemas.openxmlformats.org/officeDocument/2006/relationships/hyperlink" Target="https://bonnieandslide.com/ban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/>
          <p:cNvGrpSpPr/>
          <p:nvPr/>
        </p:nvGrpSpPr>
        <p:grpSpPr>
          <a:xfrm flipH="1">
            <a:off x="989213" y="-4178498"/>
            <a:ext cx="8234439" cy="13420410"/>
            <a:chOff x="-20666" y="-4578021"/>
            <a:chExt cx="8234439" cy="13420410"/>
          </a:xfrm>
          <a:solidFill>
            <a:srgbClr val="007434"/>
          </a:solidFill>
        </p:grpSpPr>
        <p:sp>
          <p:nvSpPr>
            <p:cNvPr id="6" name="Прямоугольник 5"/>
            <p:cNvSpPr/>
            <p:nvPr/>
          </p:nvSpPr>
          <p:spPr>
            <a:xfrm rot="3273645">
              <a:off x="-1830164" y="54635"/>
              <a:ext cx="10597252" cy="697825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 rot="3273645">
              <a:off x="3910104" y="-3244906"/>
              <a:ext cx="5636783" cy="29705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8" name="Прямоугольник 17"/>
          <p:cNvSpPr/>
          <p:nvPr/>
        </p:nvSpPr>
        <p:spPr>
          <a:xfrm rot="18326355" flipH="1">
            <a:off x="-4115044" y="2371717"/>
            <a:ext cx="5636783" cy="297055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548432" y="1080382"/>
            <a:ext cx="720003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Городской фестиваль</a:t>
            </a:r>
          </a:p>
          <a:p>
            <a:pPr algn="r"/>
            <a:r>
              <a:rPr lang="ru-RU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педагогических идей</a:t>
            </a:r>
          </a:p>
          <a:p>
            <a:pPr algn="r"/>
            <a:r>
              <a:rPr lang="ru-RU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МОЕ ПЕРВОЕ ОТКРЫТИЕ</a:t>
            </a:r>
          </a:p>
          <a:p>
            <a:pPr algn="r"/>
            <a:endParaRPr lang="ru-RU" sz="3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ru-RU" sz="2400" b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ТЕМАТИЧЕСКАЯ КОНСУЛЬТАЦИЯ</a:t>
            </a:r>
          </a:p>
          <a:p>
            <a:pPr algn="r"/>
            <a:r>
              <a:rPr lang="ru-RU" sz="2400" b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«Подготовка успешного </a:t>
            </a:r>
          </a:p>
          <a:p>
            <a:pPr algn="r"/>
            <a:r>
              <a:rPr lang="ru-RU" sz="2400" b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публичного выступления»</a:t>
            </a:r>
          </a:p>
        </p:txBody>
      </p:sp>
    </p:spTree>
    <p:extLst>
      <p:ext uri="{BB962C8B-B14F-4D97-AF65-F5344CB8AC3E}">
        <p14:creationId xmlns:p14="http://schemas.microsoft.com/office/powerpoint/2010/main" val="1780789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777DB4D3-9E51-44FB-96EB-A0854F06EA25}"/>
              </a:ext>
            </a:extLst>
          </p:cNvPr>
          <p:cNvSpPr txBox="1"/>
          <p:nvPr/>
        </p:nvSpPr>
        <p:spPr>
          <a:xfrm>
            <a:off x="755576" y="347760"/>
            <a:ext cx="79201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3232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 КОНКУРСНОГО ДВИЖЕНИЯ.</a:t>
            </a:r>
          </a:p>
          <a:p>
            <a:r>
              <a:rPr lang="ru-RU" sz="2800" dirty="0">
                <a:solidFill>
                  <a:srgbClr val="3232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КОНТАКТНЫЕ ДАННЫЕ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231B195-FD85-428E-8C99-5103F155F5C5}"/>
              </a:ext>
            </a:extLst>
          </p:cNvPr>
          <p:cNvSpPr/>
          <p:nvPr/>
        </p:nvSpPr>
        <p:spPr>
          <a:xfrm rot="18326355" flipH="1">
            <a:off x="-1666234" y="-2009046"/>
            <a:ext cx="2403625" cy="2970554"/>
          </a:xfrm>
          <a:prstGeom prst="rect">
            <a:avLst/>
          </a:prstGeom>
          <a:solidFill>
            <a:srgbClr val="0074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 descr="Бейдж сотрудника со сплошной заливкой">
            <a:extLst>
              <a:ext uri="{FF2B5EF4-FFF2-40B4-BE49-F238E27FC236}">
                <a16:creationId xmlns:a16="http://schemas.microsoft.com/office/drawing/2014/main" id="{BE124540-83BF-453C-827D-11576E67D93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9248" y="1419622"/>
            <a:ext cx="914400" cy="914400"/>
          </a:xfrm>
          <a:prstGeom prst="rect">
            <a:avLst/>
          </a:prstGeom>
        </p:spPr>
      </p:pic>
      <p:pic>
        <p:nvPicPr>
          <p:cNvPr id="11" name="Рисунок 10" descr="Школа со сплошной заливкой">
            <a:extLst>
              <a:ext uri="{FF2B5EF4-FFF2-40B4-BE49-F238E27FC236}">
                <a16:creationId xmlns:a16="http://schemas.microsoft.com/office/drawing/2014/main" id="{710599FC-57FB-46F7-87BF-8335009C1B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250" y="2643814"/>
            <a:ext cx="1008000" cy="1008000"/>
          </a:xfrm>
          <a:prstGeom prst="rect">
            <a:avLst/>
          </a:prstGeom>
        </p:spPr>
      </p:pic>
      <p:pic>
        <p:nvPicPr>
          <p:cNvPr id="12" name="Рисунок 11" descr="Смартфон со сплошной заливкой">
            <a:extLst>
              <a:ext uri="{FF2B5EF4-FFF2-40B4-BE49-F238E27FC236}">
                <a16:creationId xmlns:a16="http://schemas.microsoft.com/office/drawing/2014/main" id="{D6F7F8D9-CC2E-469D-8472-6EF9EB9E0414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99050" y="3961606"/>
            <a:ext cx="914400" cy="9144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EB8012B-4DC7-4513-B12F-36BA871FBDBF}"/>
              </a:ext>
            </a:extLst>
          </p:cNvPr>
          <p:cNvSpPr txBox="1"/>
          <p:nvPr/>
        </p:nvSpPr>
        <p:spPr>
          <a:xfrm>
            <a:off x="1760464" y="1291593"/>
            <a:ext cx="691522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Arial Narrow" panose="020B0606020202030204" pitchFamily="34" charset="0"/>
                <a:ea typeface="Calibri" panose="020F0502020204030204" pitchFamily="34" charset="0"/>
              </a:rPr>
              <a:t>Туран Наталья Константиновна, </a:t>
            </a:r>
            <a:r>
              <a:rPr lang="ru-RU" sz="2400" b="1" dirty="0">
                <a:latin typeface="Arial Narrow" panose="020B0606020202030204" pitchFamily="34" charset="0"/>
              </a:rPr>
              <a:t>начальник отдела</a:t>
            </a:r>
          </a:p>
          <a:p>
            <a:r>
              <a:rPr lang="ru-RU" sz="2800" dirty="0">
                <a:latin typeface="Arial Narrow" panose="020B0606020202030204" pitchFamily="34" charset="0"/>
              </a:rPr>
              <a:t>Орехов Михаил Васильевич, </a:t>
            </a:r>
            <a:r>
              <a:rPr lang="ru-RU" sz="2400" b="1" dirty="0">
                <a:latin typeface="Arial Narrow" panose="020B0606020202030204" pitchFamily="34" charset="0"/>
              </a:rPr>
              <a:t>специалист отдела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39058B5-974A-4D06-A6B5-9F15752DC51F}"/>
              </a:ext>
            </a:extLst>
          </p:cNvPr>
          <p:cNvSpPr txBox="1"/>
          <p:nvPr/>
        </p:nvSpPr>
        <p:spPr>
          <a:xfrm>
            <a:off x="1692448" y="2670760"/>
            <a:ext cx="439172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Arial Narrow" panose="020B0606020202030204" pitchFamily="34" charset="0"/>
                <a:ea typeface="Calibri" panose="020F0502020204030204" pitchFamily="34" charset="0"/>
              </a:rPr>
              <a:t>ул. Транспортная, 17</a:t>
            </a:r>
          </a:p>
          <a:p>
            <a:r>
              <a:rPr lang="ru-RU" sz="2800" b="1" dirty="0">
                <a:latin typeface="Arial Narrow" panose="020B0606020202030204" pitchFamily="34" charset="0"/>
              </a:rPr>
              <a:t>кабинет 225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26D2A1B-B6E0-4B40-B1B7-2D14AEC20AC5}"/>
              </a:ext>
            </a:extLst>
          </p:cNvPr>
          <p:cNvSpPr txBox="1"/>
          <p:nvPr/>
        </p:nvSpPr>
        <p:spPr>
          <a:xfrm>
            <a:off x="1692448" y="3849891"/>
            <a:ext cx="439172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Arial Narrow" panose="020B0606020202030204" pitchFamily="34" charset="0"/>
                <a:ea typeface="Calibri" panose="020F0502020204030204" pitchFamily="34" charset="0"/>
              </a:rPr>
              <a:t>8 (3843) 73-75-00 (</a:t>
            </a:r>
            <a:r>
              <a:rPr lang="en-US" sz="2800" dirty="0">
                <a:latin typeface="Arial Narrow" panose="020B0606020202030204" pitchFamily="34" charset="0"/>
                <a:ea typeface="Calibri" panose="020F0502020204030204" pitchFamily="34" charset="0"/>
              </a:rPr>
              <a:t>#130</a:t>
            </a:r>
            <a:r>
              <a:rPr lang="ru-RU" sz="2800" dirty="0">
                <a:latin typeface="Arial Narrow" panose="020B0606020202030204" pitchFamily="34" charset="0"/>
                <a:ea typeface="Calibri" panose="020F0502020204030204" pitchFamily="34" charset="0"/>
              </a:rPr>
              <a:t>)</a:t>
            </a:r>
          </a:p>
          <a:p>
            <a:r>
              <a:rPr lang="en-US" sz="2800" b="1" dirty="0">
                <a:latin typeface="Arial Narrow" panose="020B0606020202030204" pitchFamily="34" charset="0"/>
                <a:hlinkClick r:id="rId8"/>
              </a:rPr>
              <a:t>okd.ipk@mail.ru</a:t>
            </a:r>
            <a:r>
              <a:rPr lang="en-US" sz="2800" b="1" dirty="0">
                <a:latin typeface="Arial Narrow" panose="020B0606020202030204" pitchFamily="34" charset="0"/>
              </a:rPr>
              <a:t> </a:t>
            </a:r>
            <a:endParaRPr lang="ru-RU" sz="28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853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777DB4D3-9E51-44FB-96EB-A0854F06EA25}"/>
              </a:ext>
            </a:extLst>
          </p:cNvPr>
          <p:cNvSpPr txBox="1"/>
          <p:nvPr/>
        </p:nvSpPr>
        <p:spPr>
          <a:xfrm>
            <a:off x="755576" y="347760"/>
            <a:ext cx="79201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3232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 КОНКУРСНОГО ДВИЖЕНИЯ.</a:t>
            </a:r>
          </a:p>
          <a:p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231B195-FD85-428E-8C99-5103F155F5C5}"/>
              </a:ext>
            </a:extLst>
          </p:cNvPr>
          <p:cNvSpPr/>
          <p:nvPr/>
        </p:nvSpPr>
        <p:spPr>
          <a:xfrm rot="18326355" flipH="1">
            <a:off x="-1666234" y="-2009046"/>
            <a:ext cx="2403625" cy="2970554"/>
          </a:xfrm>
          <a:prstGeom prst="rect">
            <a:avLst/>
          </a:prstGeom>
          <a:solidFill>
            <a:srgbClr val="0074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EB8012B-4DC7-4513-B12F-36BA871FBDBF}"/>
              </a:ext>
            </a:extLst>
          </p:cNvPr>
          <p:cNvSpPr txBox="1"/>
          <p:nvPr/>
        </p:nvSpPr>
        <p:spPr>
          <a:xfrm>
            <a:off x="755576" y="1062367"/>
            <a:ext cx="69152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Arial Narrow" panose="020B0606020202030204" pitchFamily="34" charset="0"/>
                <a:ea typeface="Calibri" panose="020F0502020204030204" pitchFamily="34" charset="0"/>
              </a:rPr>
              <a:t>Сайт Института повышения квалификации</a:t>
            </a:r>
            <a:endParaRPr lang="ru-RU" sz="2000" b="1" dirty="0">
              <a:latin typeface="Arial Narrow" panose="020B0606020202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39058B5-974A-4D06-A6B5-9F15752DC51F}"/>
              </a:ext>
            </a:extLst>
          </p:cNvPr>
          <p:cNvSpPr txBox="1"/>
          <p:nvPr/>
        </p:nvSpPr>
        <p:spPr>
          <a:xfrm>
            <a:off x="1057584" y="2793265"/>
            <a:ext cx="7200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Arial Narrow" panose="020B0606020202030204" pitchFamily="34" charset="0"/>
              </a:rPr>
              <a:t>Социальные сети </a:t>
            </a:r>
            <a:r>
              <a:rPr lang="ru-RU" sz="2400" dirty="0">
                <a:latin typeface="Arial Narrow" panose="020B0606020202030204" pitchFamily="34" charset="0"/>
                <a:ea typeface="Calibri" panose="020F0502020204030204" pitchFamily="34" charset="0"/>
              </a:rPr>
              <a:t>МАОУ ДПО ИПК</a:t>
            </a:r>
          </a:p>
          <a:p>
            <a:r>
              <a:rPr lang="ru-RU" sz="2400" b="1" dirty="0">
                <a:latin typeface="Arial Narrow" panose="020B0606020202030204" pitchFamily="34" charset="0"/>
              </a:rPr>
              <a:t>Мы в </a:t>
            </a:r>
            <a:r>
              <a:rPr lang="ru-RU" sz="2400" b="1" dirty="0" err="1">
                <a:latin typeface="Arial Narrow" panose="020B0606020202030204" pitchFamily="34" charset="0"/>
              </a:rPr>
              <a:t>Телеграм</a:t>
            </a:r>
            <a:r>
              <a:rPr lang="ru-RU" sz="2400" b="1" dirty="0">
                <a:latin typeface="Arial Narrow" panose="020B0606020202030204" pitchFamily="34" charset="0"/>
              </a:rPr>
              <a:t>			Мы в ВКонтакте</a:t>
            </a:r>
            <a:endParaRPr lang="ru-RU" sz="2800" b="1" dirty="0">
              <a:latin typeface="Arial Narrow" panose="020B0606020202030204" pitchFamily="34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435DF5-BB4D-46B2-9FB3-1BA12C1A91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63" t="11018" r="11078" b="66800"/>
          <a:stretch/>
        </p:blipFill>
        <p:spPr>
          <a:xfrm>
            <a:off x="481520" y="1505335"/>
            <a:ext cx="8352928" cy="1198513"/>
          </a:xfrm>
          <a:prstGeom prst="rect">
            <a:avLst/>
          </a:prstGeom>
        </p:spPr>
      </p:pic>
      <p:sp>
        <p:nvSpPr>
          <p:cNvPr id="2" name="Овал 1">
            <a:extLst>
              <a:ext uri="{FF2B5EF4-FFF2-40B4-BE49-F238E27FC236}">
                <a16:creationId xmlns:a16="http://schemas.microsoft.com/office/drawing/2014/main" id="{D81FC6C6-F2F5-44DB-B71D-CC5080FB9566}"/>
              </a:ext>
            </a:extLst>
          </p:cNvPr>
          <p:cNvSpPr/>
          <p:nvPr/>
        </p:nvSpPr>
        <p:spPr>
          <a:xfrm>
            <a:off x="7812360" y="1581371"/>
            <a:ext cx="1151360" cy="523220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A1B4B6F-F8F9-4496-8B7D-3E3AEFA9C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724" y="3624262"/>
            <a:ext cx="1440160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87A17BE6-E091-4A1A-B97E-B25C38AD81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624262"/>
            <a:ext cx="1440160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907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777DB4D3-9E51-44FB-96EB-A0854F06EA25}"/>
              </a:ext>
            </a:extLst>
          </p:cNvPr>
          <p:cNvSpPr txBox="1"/>
          <p:nvPr/>
        </p:nvSpPr>
        <p:spPr>
          <a:xfrm>
            <a:off x="769149" y="339502"/>
            <a:ext cx="79201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3232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231B195-FD85-428E-8C99-5103F155F5C5}"/>
              </a:ext>
            </a:extLst>
          </p:cNvPr>
          <p:cNvSpPr/>
          <p:nvPr/>
        </p:nvSpPr>
        <p:spPr>
          <a:xfrm rot="18326355" flipH="1">
            <a:off x="-1707629" y="-1978039"/>
            <a:ext cx="2403625" cy="2970554"/>
          </a:xfrm>
          <a:prstGeom prst="rect">
            <a:avLst/>
          </a:prstGeom>
          <a:solidFill>
            <a:srgbClr val="0074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 descr="Ежедневник со сплошной заливкой">
            <a:extLst>
              <a:ext uri="{FF2B5EF4-FFF2-40B4-BE49-F238E27FC236}">
                <a16:creationId xmlns:a16="http://schemas.microsoft.com/office/drawing/2014/main" id="{F13A4B82-0941-4A0A-9A6B-4EE64661B5A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0355" y="1123635"/>
            <a:ext cx="914400" cy="9144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407FD71-70AF-4F5A-80F1-34D6236F9C70}"/>
              </a:ext>
            </a:extLst>
          </p:cNvPr>
          <p:cNvSpPr txBox="1"/>
          <p:nvPr/>
        </p:nvSpPr>
        <p:spPr>
          <a:xfrm>
            <a:off x="1484648" y="1309286"/>
            <a:ext cx="719103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Март 2025 г. </a:t>
            </a:r>
            <a:r>
              <a:rPr lang="ru-RU" sz="28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(в рамках «Кузбасской ярмарки»)</a:t>
            </a:r>
          </a:p>
          <a:p>
            <a:endParaRPr lang="ru-RU" sz="2800" b="1" dirty="0">
              <a:latin typeface="Arial Narrow" panose="020B0606020202030204" pitchFamily="34" charset="0"/>
            </a:endParaRPr>
          </a:p>
          <a:p>
            <a:r>
              <a:rPr lang="ru-RU" sz="2800" b="1" dirty="0">
                <a:latin typeface="Arial Narrow" panose="020B0606020202030204" pitchFamily="34" charset="0"/>
              </a:rPr>
              <a:t>19 марта – </a:t>
            </a:r>
            <a:r>
              <a:rPr lang="ru-RU" sz="2800" dirty="0">
                <a:latin typeface="Arial Narrow" panose="020B0606020202030204" pitchFamily="34" charset="0"/>
              </a:rPr>
              <a:t>профессиональный союз: молодой специалист + педагог-наставник</a:t>
            </a:r>
          </a:p>
          <a:p>
            <a:r>
              <a:rPr lang="ru-RU" sz="2800" b="1" dirty="0">
                <a:latin typeface="Arial Narrow" panose="020B0606020202030204" pitchFamily="34" charset="0"/>
              </a:rPr>
              <a:t>17 марта – </a:t>
            </a:r>
            <a:r>
              <a:rPr lang="ru-RU" sz="2800" dirty="0">
                <a:latin typeface="Arial Narrow" panose="020B0606020202030204" pitchFamily="34" charset="0"/>
              </a:rPr>
              <a:t>остальные номинации.</a:t>
            </a:r>
          </a:p>
          <a:p>
            <a:endParaRPr lang="ru-RU" sz="2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561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777DB4D3-9E51-44FB-96EB-A0854F06EA25}"/>
              </a:ext>
            </a:extLst>
          </p:cNvPr>
          <p:cNvSpPr txBox="1"/>
          <p:nvPr/>
        </p:nvSpPr>
        <p:spPr>
          <a:xfrm>
            <a:off x="755576" y="347760"/>
            <a:ext cx="79201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3232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СВЕДЕНИЯ О ФЕСТИВАЛЕ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231B195-FD85-428E-8C99-5103F155F5C5}"/>
              </a:ext>
            </a:extLst>
          </p:cNvPr>
          <p:cNvSpPr/>
          <p:nvPr/>
        </p:nvSpPr>
        <p:spPr>
          <a:xfrm rot="18326355" flipH="1">
            <a:off x="-1707629" y="-1978039"/>
            <a:ext cx="2403625" cy="2970554"/>
          </a:xfrm>
          <a:prstGeom prst="rect">
            <a:avLst/>
          </a:prstGeom>
          <a:solidFill>
            <a:srgbClr val="0096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 descr="Ежедневник со сплошной заливкой">
            <a:extLst>
              <a:ext uri="{FF2B5EF4-FFF2-40B4-BE49-F238E27FC236}">
                <a16:creationId xmlns:a16="http://schemas.microsoft.com/office/drawing/2014/main" id="{F13A4B82-0941-4A0A-9A6B-4EE64661B5A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0355" y="1123635"/>
            <a:ext cx="914400" cy="9144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77DB4D3-9E51-44FB-96EB-A0854F06EA25}"/>
              </a:ext>
            </a:extLst>
          </p:cNvPr>
          <p:cNvSpPr txBox="1"/>
          <p:nvPr/>
        </p:nvSpPr>
        <p:spPr>
          <a:xfrm>
            <a:off x="1401143" y="1255140"/>
            <a:ext cx="73754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3232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Номинации: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310402" y="1929048"/>
            <a:ext cx="784859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Clr>
                <a:schemeClr val="accent6">
                  <a:lumMod val="75000"/>
                </a:schemeClr>
              </a:buClr>
              <a:buFont typeface="Wingdings" pitchFamily="2" charset="2"/>
              <a:buChar char="q"/>
            </a:pPr>
            <a:r>
              <a:rPr lang="ru-RU" sz="2200" dirty="0">
                <a:latin typeface="Arial" pitchFamily="34" charset="0"/>
                <a:cs typeface="Arial" pitchFamily="34" charset="0"/>
              </a:rPr>
              <a:t> Профессиональный союз: молодой специалист + педагог-наставник;</a:t>
            </a:r>
          </a:p>
          <a:p>
            <a:pPr marL="285750" lvl="0" indent="-285750">
              <a:buClr>
                <a:schemeClr val="accent6">
                  <a:lumMod val="75000"/>
                </a:schemeClr>
              </a:buClr>
              <a:buFont typeface="Wingdings" pitchFamily="2" charset="2"/>
              <a:buChar char="q"/>
            </a:pPr>
            <a:r>
              <a:rPr lang="ru-RU" sz="2200" dirty="0">
                <a:latin typeface="Arial" pitchFamily="34" charset="0"/>
                <a:cs typeface="Arial" pitchFamily="34" charset="0"/>
              </a:rPr>
              <a:t>Педагог гуманитарных предметов общеобразовательной организации;</a:t>
            </a:r>
          </a:p>
          <a:p>
            <a:pPr marL="285750" lvl="0" indent="-285750">
              <a:buClr>
                <a:schemeClr val="accent6">
                  <a:lumMod val="75000"/>
                </a:schemeClr>
              </a:buClr>
              <a:buFont typeface="Wingdings" pitchFamily="2" charset="2"/>
              <a:buChar char="q"/>
            </a:pPr>
            <a:r>
              <a:rPr lang="ru-RU" sz="2200" dirty="0">
                <a:latin typeface="Arial" pitchFamily="34" charset="0"/>
                <a:cs typeface="Arial" pitchFamily="34" charset="0"/>
              </a:rPr>
              <a:t>Педагог естественных и точных предметов общеобразовательной организации; </a:t>
            </a:r>
          </a:p>
          <a:p>
            <a:pPr marL="285750" lvl="0" indent="-285750">
              <a:buClr>
                <a:schemeClr val="accent6">
                  <a:lumMod val="75000"/>
                </a:schemeClr>
              </a:buClr>
              <a:buFont typeface="Wingdings" pitchFamily="2" charset="2"/>
              <a:buChar char="q"/>
            </a:pPr>
            <a:r>
              <a:rPr lang="ru-RU" sz="2200" dirty="0">
                <a:latin typeface="Arial" pitchFamily="34" charset="0"/>
                <a:cs typeface="Arial" pitchFamily="34" charset="0"/>
              </a:rPr>
              <a:t>Педагог начального образования; </a:t>
            </a:r>
          </a:p>
          <a:p>
            <a:pPr marL="285750" lvl="0" indent="-285750">
              <a:buClr>
                <a:schemeClr val="accent6">
                  <a:lumMod val="75000"/>
                </a:schemeClr>
              </a:buClr>
              <a:buFont typeface="Wingdings" pitchFamily="2" charset="2"/>
              <a:buChar char="q"/>
            </a:pPr>
            <a:r>
              <a:rPr lang="ru-RU" sz="2200" dirty="0">
                <a:latin typeface="Arial" pitchFamily="34" charset="0"/>
                <a:cs typeface="Arial" pitchFamily="34" charset="0"/>
              </a:rPr>
              <a:t>Педагог дошкольной образовательной организации;</a:t>
            </a:r>
          </a:p>
          <a:p>
            <a:pPr marL="285750" lvl="0" indent="-285750">
              <a:buClr>
                <a:schemeClr val="accent6">
                  <a:lumMod val="75000"/>
                </a:schemeClr>
              </a:buClr>
              <a:buFont typeface="Wingdings" pitchFamily="2" charset="2"/>
              <a:buChar char="q"/>
            </a:pPr>
            <a:r>
              <a:rPr lang="ru-RU" sz="2200" dirty="0">
                <a:latin typeface="Arial" pitchFamily="34" charset="0"/>
                <a:cs typeface="Arial" pitchFamily="34" charset="0"/>
              </a:rPr>
              <a:t>Педагог организации дополнительного образования.</a:t>
            </a:r>
          </a:p>
        </p:txBody>
      </p:sp>
    </p:spTree>
    <p:extLst>
      <p:ext uri="{BB962C8B-B14F-4D97-AF65-F5344CB8AC3E}">
        <p14:creationId xmlns:p14="http://schemas.microsoft.com/office/powerpoint/2010/main" val="2724839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rot="18326355" flipH="1">
            <a:off x="-374725" y="-2370633"/>
            <a:ext cx="2403625" cy="2970554"/>
          </a:xfrm>
          <a:prstGeom prst="rect">
            <a:avLst/>
          </a:prstGeom>
          <a:solidFill>
            <a:srgbClr val="0074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7DB4D3-9E51-44FB-96EB-A0854F06EA25}"/>
              </a:ext>
            </a:extLst>
          </p:cNvPr>
          <p:cNvSpPr txBox="1"/>
          <p:nvPr/>
        </p:nvSpPr>
        <p:spPr>
          <a:xfrm>
            <a:off x="1907704" y="431800"/>
            <a:ext cx="49563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0" i="0" dirty="0">
                <a:solidFill>
                  <a:srgbClr val="32323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КОНКУРСНАЯ РАБОТА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 descr="Ежедневник со сплошной заливкой">
            <a:extLst>
              <a:ext uri="{FF2B5EF4-FFF2-40B4-BE49-F238E27FC236}">
                <a16:creationId xmlns:a16="http://schemas.microsoft.com/office/drawing/2014/main" id="{F13A4B82-0941-4A0A-9A6B-4EE64661B5A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9887" y="1131590"/>
            <a:ext cx="914400" cy="914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407FD71-70AF-4F5A-80F1-34D6236F9C70}"/>
              </a:ext>
            </a:extLst>
          </p:cNvPr>
          <p:cNvSpPr txBox="1"/>
          <p:nvPr/>
        </p:nvSpPr>
        <p:spPr>
          <a:xfrm>
            <a:off x="1403647" y="977055"/>
            <a:ext cx="7191039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– приём заявок на участие в Фестивале – </a:t>
            </a:r>
            <a:r>
              <a:rPr lang="ru-RU" sz="2200" b="1" dirty="0">
                <a:solidFill>
                  <a:srgbClr val="009644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до 21 февраля 2025 года;</a:t>
            </a:r>
          </a:p>
          <a:p>
            <a:r>
              <a:rPr lang="ru-RU" sz="22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– приём работ, выдвигаемых на участие в Фестивале –</a:t>
            </a:r>
            <a:r>
              <a:rPr lang="ru-RU" sz="2200" b="1" dirty="0">
                <a:solidFill>
                  <a:srgbClr val="009644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до 01 марта 2025 года;</a:t>
            </a:r>
            <a:endParaRPr lang="en-US" sz="2200" b="1" dirty="0">
              <a:solidFill>
                <a:srgbClr val="009644"/>
              </a:solidFill>
              <a:effectLst/>
              <a:highlight>
                <a:srgbClr val="FFFF00"/>
              </a:highlight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pPr marL="457200" indent="-457200">
              <a:buFontTx/>
              <a:buChar char="-"/>
            </a:pPr>
            <a:r>
              <a:rPr lang="ru-RU" sz="22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в электронном виде</a:t>
            </a:r>
            <a:endParaRPr lang="en-US" sz="2200" dirty="0"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pPr marL="457200" indent="-457200">
              <a:buFontTx/>
              <a:buChar char="-"/>
            </a:pPr>
            <a:r>
              <a:rPr lang="ru-RU" sz="22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на почту </a:t>
            </a:r>
            <a:r>
              <a:rPr lang="en-US" sz="2200" dirty="0">
                <a:effectLst/>
                <a:latin typeface="Arial Narrow" panose="020B0606020202030204" pitchFamily="34" charset="0"/>
                <a:ea typeface="Calibri" panose="020F0502020204030204" pitchFamily="34" charset="0"/>
                <a:hlinkClick r:id="rId4"/>
              </a:rPr>
              <a:t>okd.ipk@mail.ru</a:t>
            </a:r>
            <a:endParaRPr lang="en-US" sz="2200" dirty="0"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pPr marL="457200" indent="-457200">
              <a:buFontTx/>
              <a:buChar char="-"/>
            </a:pPr>
            <a:r>
              <a:rPr lang="ru-RU" sz="2200" dirty="0">
                <a:latin typeface="Arial Narrow" panose="020B0606020202030204" pitchFamily="34" charset="0"/>
              </a:rPr>
              <a:t>в теме письма «МПО_ ОО №_Фамилия ИО участника» </a:t>
            </a:r>
          </a:p>
        </p:txBody>
      </p:sp>
      <p:pic>
        <p:nvPicPr>
          <p:cNvPr id="10" name="Рисунок 9" descr="Закрытая книга со сплошной заливкой">
            <a:extLst>
              <a:ext uri="{FF2B5EF4-FFF2-40B4-BE49-F238E27FC236}">
                <a16:creationId xmlns:a16="http://schemas.microsoft.com/office/drawing/2014/main" id="{9E56F8AD-2C0A-4D98-B392-35BEA3CB6A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0602" y="3688061"/>
            <a:ext cx="792000" cy="792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407FD71-70AF-4F5A-80F1-34D6236F9C70}"/>
              </a:ext>
            </a:extLst>
          </p:cNvPr>
          <p:cNvSpPr txBox="1"/>
          <p:nvPr/>
        </p:nvSpPr>
        <p:spPr>
          <a:xfrm>
            <a:off x="1475656" y="3483897"/>
            <a:ext cx="711903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9644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В день выступления</a:t>
            </a:r>
            <a:r>
              <a:rPr lang="ru-RU" sz="2400" b="1" dirty="0">
                <a:solidFill>
                  <a:srgbClr val="009644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endParaRPr lang="en-US" sz="2400" b="1" dirty="0">
              <a:solidFill>
                <a:srgbClr val="009644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pPr marL="457200" indent="-457200">
              <a:buFontTx/>
              <a:buChar char="-"/>
            </a:pPr>
            <a:r>
              <a:rPr lang="ru-RU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1 распечатанный экземпляр</a:t>
            </a:r>
            <a:endParaRPr lang="en-US" sz="2400" dirty="0"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pPr marL="457200" indent="-457200">
              <a:buFontTx/>
              <a:buChar char="-"/>
            </a:pPr>
            <a:r>
              <a:rPr lang="ru-RU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удобный для пролистывания</a:t>
            </a:r>
            <a:endParaRPr lang="en-US" sz="2400" dirty="0"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250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rot="18326355" flipH="1">
            <a:off x="6575796" y="-2185719"/>
            <a:ext cx="2403625" cy="2970554"/>
          </a:xfrm>
          <a:prstGeom prst="rect">
            <a:avLst/>
          </a:prstGeom>
          <a:solidFill>
            <a:srgbClr val="0074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724364" y="1299984"/>
            <a:ext cx="19513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Arial Narrow" panose="020B0606020202030204" pitchFamily="34" charset="0"/>
                <a:ea typeface="Calibri" panose="020F0502020204030204" pitchFamily="34" charset="0"/>
              </a:rPr>
              <a:t>Продублировать</a:t>
            </a:r>
            <a:r>
              <a:rPr lang="ru-RU" dirty="0">
                <a:latin typeface="Arial Narrow" panose="020B0606020202030204" pitchFamily="34" charset="0"/>
                <a:ea typeface="Calibri" panose="020F0502020204030204" pitchFamily="34" charset="0"/>
              </a:rPr>
              <a:t> заявку в формате </a:t>
            </a:r>
            <a:r>
              <a:rPr lang="en-US" dirty="0">
                <a:latin typeface="Arial Narrow" panose="020B0606020202030204" pitchFamily="34" charset="0"/>
                <a:ea typeface="Calibri" panose="020F0502020204030204" pitchFamily="34" charset="0"/>
              </a:rPr>
              <a:t>Word</a:t>
            </a:r>
            <a:r>
              <a:rPr lang="ru-RU" dirty="0">
                <a:latin typeface="Arial Narrow" panose="020B0606020202030204" pitchFamily="34" charset="0"/>
                <a:ea typeface="Calibri" panose="020F0502020204030204" pitchFamily="34" charset="0"/>
              </a:rPr>
              <a:t> вместе с конкурсной работой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C4FEFD7-D792-47BF-9B9E-AEB15DC267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61" t="16401" r="720" b="6601"/>
          <a:stretch/>
        </p:blipFill>
        <p:spPr>
          <a:xfrm>
            <a:off x="402645" y="843558"/>
            <a:ext cx="6192688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6435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rot="18326355" flipH="1">
            <a:off x="-374725" y="-2370633"/>
            <a:ext cx="2403625" cy="2970554"/>
          </a:xfrm>
          <a:prstGeom prst="rect">
            <a:avLst/>
          </a:prstGeom>
          <a:solidFill>
            <a:srgbClr val="0074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7DB4D3-9E51-44FB-96EB-A0854F06EA25}"/>
              </a:ext>
            </a:extLst>
          </p:cNvPr>
          <p:cNvSpPr txBox="1"/>
          <p:nvPr/>
        </p:nvSpPr>
        <p:spPr>
          <a:xfrm>
            <a:off x="1907704" y="431800"/>
            <a:ext cx="49563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0" i="0" dirty="0">
                <a:solidFill>
                  <a:srgbClr val="32323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КОНКУРСНАЯ РАБОТА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07FD71-70AF-4F5A-80F1-34D6236F9C70}"/>
              </a:ext>
            </a:extLst>
          </p:cNvPr>
          <p:cNvSpPr txBox="1"/>
          <p:nvPr/>
        </p:nvSpPr>
        <p:spPr>
          <a:xfrm>
            <a:off x="395536" y="955020"/>
            <a:ext cx="828015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Arial Narrow" panose="020B0606020202030204" pitchFamily="34" charset="0"/>
                <a:ea typeface="Calibri" panose="020F0502020204030204" pitchFamily="34" charset="0"/>
              </a:rPr>
              <a:t>Участники каждой номинации представляют </a:t>
            </a:r>
            <a:r>
              <a:rPr lang="ru-RU" sz="2400" b="1" dirty="0">
                <a:solidFill>
                  <a:srgbClr val="FFC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свой педагогический опыт:</a:t>
            </a:r>
            <a:r>
              <a:rPr lang="ru-RU" sz="2400" dirty="0">
                <a:solidFill>
                  <a:srgbClr val="FFC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ru-RU" sz="2400" dirty="0">
                <a:latin typeface="Arial Narrow" panose="020B0606020202030204" pitchFamily="34" charset="0"/>
                <a:ea typeface="Calibri" panose="020F0502020204030204" pitchFamily="34" charset="0"/>
              </a:rPr>
              <a:t>разработки собственных уроков, методических и дидактических материалов, занятий внеурочной деятельности и опыт их применения на практике.</a:t>
            </a:r>
          </a:p>
          <a:p>
            <a:endParaRPr lang="ru-RU" sz="2400" dirty="0"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r>
              <a:rPr lang="ru-RU" sz="2400" dirty="0">
                <a:latin typeface="Arial Narrow" panose="020B0606020202030204" pitchFamily="34" charset="0"/>
                <a:ea typeface="Calibri" panose="020F0502020204030204" pitchFamily="34" charset="0"/>
              </a:rPr>
              <a:t>В какой форме можно </a:t>
            </a:r>
            <a:r>
              <a:rPr lang="ru-RU" sz="2400" b="1" dirty="0">
                <a:solidFill>
                  <a:srgbClr val="FFC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представить опыт: </a:t>
            </a:r>
          </a:p>
          <a:p>
            <a:r>
              <a:rPr lang="ru-RU" sz="2400" dirty="0">
                <a:latin typeface="Arial Narrow" panose="020B0606020202030204" pitchFamily="34" charset="0"/>
                <a:ea typeface="Calibri" panose="020F0502020204030204" pitchFamily="34" charset="0"/>
              </a:rPr>
              <a:t>- </a:t>
            </a:r>
            <a:r>
              <a:rPr lang="ru-RU" sz="2400" b="1" dirty="0"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совместный</a:t>
            </a:r>
            <a:r>
              <a:rPr lang="ru-RU" sz="2400" dirty="0">
                <a:latin typeface="Arial Narrow" panose="020B0606020202030204" pitchFamily="34" charset="0"/>
                <a:ea typeface="Calibri" panose="020F0502020204030204" pitchFamily="34" charset="0"/>
              </a:rPr>
              <a:t> мастер-класс (для номинации «Профессиональный союз: молодой специалист + педагог-наставник»).</a:t>
            </a:r>
          </a:p>
          <a:p>
            <a:r>
              <a:rPr lang="ru-RU" sz="2400" dirty="0">
                <a:latin typeface="Arial Narrow" panose="020B0606020202030204" pitchFamily="34" charset="0"/>
                <a:ea typeface="Calibri" panose="020F0502020204030204" pitchFamily="34" charset="0"/>
              </a:rPr>
              <a:t>- доклад с использованием презентации</a:t>
            </a:r>
            <a:r>
              <a:rPr lang="ru-RU" sz="2400">
                <a:latin typeface="Arial Narrow" panose="020B0606020202030204" pitchFamily="34" charset="0"/>
                <a:ea typeface="Calibri" panose="020F0502020204030204" pitchFamily="34" charset="0"/>
              </a:rPr>
              <a:t>, мастер-класс </a:t>
            </a:r>
            <a:r>
              <a:rPr lang="ru-RU" sz="2400" dirty="0">
                <a:latin typeface="Arial Narrow" panose="020B0606020202030204" pitchFamily="34" charset="0"/>
                <a:ea typeface="Calibri" panose="020F0502020204030204" pitchFamily="34" charset="0"/>
              </a:rPr>
              <a:t>(для остальных номинаций);</a:t>
            </a:r>
          </a:p>
        </p:txBody>
      </p:sp>
    </p:spTree>
    <p:extLst>
      <p:ext uri="{BB962C8B-B14F-4D97-AF65-F5344CB8AC3E}">
        <p14:creationId xmlns:p14="http://schemas.microsoft.com/office/powerpoint/2010/main" val="1982255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rot="18326355" flipH="1">
            <a:off x="-374725" y="-2370633"/>
            <a:ext cx="2403625" cy="2970554"/>
          </a:xfrm>
          <a:prstGeom prst="rect">
            <a:avLst/>
          </a:prstGeom>
          <a:solidFill>
            <a:srgbClr val="0074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7DB4D3-9E51-44FB-96EB-A0854F06EA25}"/>
              </a:ext>
            </a:extLst>
          </p:cNvPr>
          <p:cNvSpPr txBox="1"/>
          <p:nvPr/>
        </p:nvSpPr>
        <p:spPr>
          <a:xfrm>
            <a:off x="1907704" y="431800"/>
            <a:ext cx="49563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0" i="0" dirty="0">
                <a:solidFill>
                  <a:srgbClr val="32323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КОНКУРСНАЯ РАБОТА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07FD71-70AF-4F5A-80F1-34D6236F9C70}"/>
              </a:ext>
            </a:extLst>
          </p:cNvPr>
          <p:cNvSpPr txBox="1"/>
          <p:nvPr/>
        </p:nvSpPr>
        <p:spPr>
          <a:xfrm>
            <a:off x="1484648" y="1309286"/>
            <a:ext cx="719103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9644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Требования к оформлению</a:t>
            </a:r>
            <a:r>
              <a:rPr lang="ru-RU" sz="2800" b="1" dirty="0">
                <a:latin typeface="Arial Narrow" panose="020B0606020202030204" pitchFamily="34" charset="0"/>
                <a:ea typeface="Calibri" panose="020F0502020204030204" pitchFamily="34" charset="0"/>
              </a:rPr>
              <a:t>:</a:t>
            </a:r>
            <a:r>
              <a:rPr lang="ru-RU" sz="2800" b="1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endParaRPr lang="en-US" sz="2800" b="1" dirty="0"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pPr marL="457200" indent="-457200">
              <a:buFontTx/>
              <a:buChar char="-"/>
            </a:pPr>
            <a:r>
              <a:rPr lang="ru-RU" sz="28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актуальность;</a:t>
            </a:r>
          </a:p>
          <a:p>
            <a:pPr marL="457200" indent="-457200">
              <a:buFontTx/>
              <a:buChar char="-"/>
            </a:pPr>
            <a:r>
              <a:rPr lang="ru-RU" sz="28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результативность;</a:t>
            </a:r>
          </a:p>
          <a:p>
            <a:pPr marL="457200" indent="-457200">
              <a:buFontTx/>
              <a:buChar char="-"/>
            </a:pPr>
            <a:r>
              <a:rPr lang="ru-RU" sz="28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логичность, доступность изложения;</a:t>
            </a:r>
          </a:p>
          <a:p>
            <a:pPr marL="457200" indent="-457200">
              <a:buFontTx/>
              <a:buChar char="-"/>
            </a:pPr>
            <a:r>
              <a:rPr lang="ru-RU" sz="28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практическая значимость.</a:t>
            </a:r>
          </a:p>
        </p:txBody>
      </p:sp>
      <p:pic>
        <p:nvPicPr>
          <p:cNvPr id="9" name="Рисунок 8" descr="Газета со сплошной заливкой">
            <a:extLst>
              <a:ext uri="{FF2B5EF4-FFF2-40B4-BE49-F238E27FC236}">
                <a16:creationId xmlns:a16="http://schemas.microsoft.com/office/drawing/2014/main" id="{CD59DDEC-0961-441C-8BA5-5938E6D69F2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5288" y="1203598"/>
            <a:ext cx="8636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2789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rot="18326355" flipH="1">
            <a:off x="-374725" y="-2370633"/>
            <a:ext cx="2403625" cy="2970554"/>
          </a:xfrm>
          <a:prstGeom prst="rect">
            <a:avLst/>
          </a:prstGeom>
          <a:solidFill>
            <a:srgbClr val="0074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7DB4D3-9E51-44FB-96EB-A0854F06EA25}"/>
              </a:ext>
            </a:extLst>
          </p:cNvPr>
          <p:cNvSpPr txBox="1"/>
          <p:nvPr/>
        </p:nvSpPr>
        <p:spPr>
          <a:xfrm>
            <a:off x="1907704" y="431800"/>
            <a:ext cx="49563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0" i="0" dirty="0">
                <a:solidFill>
                  <a:srgbClr val="32323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КОНКУРСНАЯ РАБОТА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07FD71-70AF-4F5A-80F1-34D6236F9C70}"/>
              </a:ext>
            </a:extLst>
          </p:cNvPr>
          <p:cNvSpPr txBox="1"/>
          <p:nvPr/>
        </p:nvSpPr>
        <p:spPr>
          <a:xfrm>
            <a:off x="1258888" y="955020"/>
            <a:ext cx="7416799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9644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Требования к оформлению</a:t>
            </a:r>
            <a:r>
              <a:rPr lang="ru-RU" sz="2800" b="1" dirty="0">
                <a:latin typeface="Arial Narrow" panose="020B0606020202030204" pitchFamily="34" charset="0"/>
                <a:ea typeface="Calibri" panose="020F0502020204030204" pitchFamily="34" charset="0"/>
              </a:rPr>
              <a:t>:</a:t>
            </a:r>
            <a:r>
              <a:rPr lang="ru-RU" sz="2800" b="1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endParaRPr lang="en-US" sz="2800" b="1" dirty="0"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pPr marL="457200" indent="-457200">
              <a:buFontTx/>
              <a:buChar char="-"/>
            </a:pPr>
            <a:r>
              <a:rPr lang="ru-RU" sz="28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актуальность;</a:t>
            </a:r>
          </a:p>
          <a:p>
            <a:pPr marL="457200" indent="-457200">
              <a:buFontTx/>
              <a:buChar char="-"/>
            </a:pPr>
            <a:r>
              <a:rPr lang="ru-RU" sz="28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результативность;</a:t>
            </a:r>
          </a:p>
          <a:p>
            <a:pPr marL="457200" indent="-457200">
              <a:buFontTx/>
              <a:buChar char="-"/>
            </a:pPr>
            <a:r>
              <a:rPr lang="ru-RU" sz="28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логичность, доступность изложения;</a:t>
            </a:r>
          </a:p>
          <a:p>
            <a:pPr marL="457200" indent="-457200">
              <a:buFontTx/>
              <a:buChar char="-"/>
            </a:pPr>
            <a:r>
              <a:rPr lang="ru-RU" sz="28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практическая значимость,</a:t>
            </a:r>
          </a:p>
          <a:p>
            <a:pPr marL="457200" indent="-457200">
              <a:buFontTx/>
              <a:buChar char="-"/>
            </a:pPr>
            <a:r>
              <a:rPr lang="ru-RU" sz="28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в названии работы должен быть указан </a:t>
            </a:r>
            <a:r>
              <a:rPr lang="ru-RU" sz="2800" b="1" dirty="0">
                <a:solidFill>
                  <a:srgbClr val="009644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жанр </a:t>
            </a:r>
            <a:r>
              <a:rPr lang="ru-RU" sz="28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(социально-ориентированный проект, педагогический  проект, методическая разработка, методическое пособие и др.);  </a:t>
            </a:r>
          </a:p>
        </p:txBody>
      </p:sp>
      <p:pic>
        <p:nvPicPr>
          <p:cNvPr id="9" name="Рисунок 8" descr="Газета со сплошной заливкой">
            <a:extLst>
              <a:ext uri="{FF2B5EF4-FFF2-40B4-BE49-F238E27FC236}">
                <a16:creationId xmlns:a16="http://schemas.microsoft.com/office/drawing/2014/main" id="{CD59DDEC-0961-441C-8BA5-5938E6D69F2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5288" y="1203598"/>
            <a:ext cx="8636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979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rot="18326355" flipH="1">
            <a:off x="-374725" y="-2370633"/>
            <a:ext cx="2403625" cy="2970554"/>
          </a:xfrm>
          <a:prstGeom prst="rect">
            <a:avLst/>
          </a:prstGeom>
          <a:solidFill>
            <a:srgbClr val="0074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7DB4D3-9E51-44FB-96EB-A0854F06EA25}"/>
              </a:ext>
            </a:extLst>
          </p:cNvPr>
          <p:cNvSpPr txBox="1"/>
          <p:nvPr/>
        </p:nvSpPr>
        <p:spPr>
          <a:xfrm>
            <a:off x="1907704" y="431800"/>
            <a:ext cx="49563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0" i="0" dirty="0">
                <a:solidFill>
                  <a:srgbClr val="32323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КОНКУРСНАЯ РАБОТА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07FD71-70AF-4F5A-80F1-34D6236F9C70}"/>
              </a:ext>
            </a:extLst>
          </p:cNvPr>
          <p:cNvSpPr txBox="1"/>
          <p:nvPr/>
        </p:nvSpPr>
        <p:spPr>
          <a:xfrm>
            <a:off x="1484648" y="1309286"/>
            <a:ext cx="7191039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9644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Требования к оформлению</a:t>
            </a:r>
            <a:r>
              <a:rPr lang="ru-RU" sz="2800" b="1" dirty="0">
                <a:latin typeface="Arial Narrow" panose="020B0606020202030204" pitchFamily="34" charset="0"/>
                <a:ea typeface="Calibri" panose="020F0502020204030204" pitchFamily="34" charset="0"/>
              </a:rPr>
              <a:t>:</a:t>
            </a:r>
            <a:r>
              <a:rPr lang="ru-RU" sz="2800" b="1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endParaRPr lang="en-US" sz="2800" b="1" dirty="0"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pPr marL="457200" indent="-457200">
              <a:buFontTx/>
              <a:buChar char="-"/>
            </a:pPr>
            <a:r>
              <a:rPr lang="ru-RU" sz="28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объем – до 20 стр.;</a:t>
            </a:r>
            <a:endParaRPr lang="en-US" sz="2800" dirty="0"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pPr marL="457200" indent="-457200">
              <a:buFontTx/>
              <a:buChar char="-"/>
            </a:pPr>
            <a:r>
              <a:rPr lang="ru-RU" sz="28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поля – по 1,5 см;</a:t>
            </a:r>
            <a:endParaRPr lang="en-US" sz="2800" dirty="0"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pPr marL="457200" indent="-457200">
              <a:buFontTx/>
              <a:buChar char="-"/>
            </a:pPr>
            <a:r>
              <a:rPr lang="ru-RU" sz="2800" dirty="0">
                <a:latin typeface="Arial Narrow" panose="020B0606020202030204" pitchFamily="34" charset="0"/>
              </a:rPr>
              <a:t>шрифт – </a:t>
            </a:r>
            <a:r>
              <a:rPr lang="ru-RU" sz="2800" dirty="0" err="1">
                <a:latin typeface="Arial Narrow" panose="020B0606020202030204" pitchFamily="34" charset="0"/>
              </a:rPr>
              <a:t>Times</a:t>
            </a:r>
            <a:r>
              <a:rPr lang="ru-RU" sz="2800" dirty="0">
                <a:latin typeface="Arial Narrow" panose="020B0606020202030204" pitchFamily="34" charset="0"/>
              </a:rPr>
              <a:t> </a:t>
            </a:r>
            <a:r>
              <a:rPr lang="ru-RU" sz="2800" dirty="0" err="1">
                <a:latin typeface="Arial Narrow" panose="020B0606020202030204" pitchFamily="34" charset="0"/>
              </a:rPr>
              <a:t>New</a:t>
            </a:r>
            <a:r>
              <a:rPr lang="ru-RU" sz="2800" dirty="0">
                <a:latin typeface="Arial Narrow" panose="020B0606020202030204" pitchFamily="34" charset="0"/>
              </a:rPr>
              <a:t> </a:t>
            </a:r>
            <a:r>
              <a:rPr lang="ru-RU" sz="2800" dirty="0" err="1">
                <a:latin typeface="Arial Narrow" panose="020B0606020202030204" pitchFamily="34" charset="0"/>
              </a:rPr>
              <a:t>Roman</a:t>
            </a:r>
            <a:r>
              <a:rPr lang="ru-RU" sz="2800" dirty="0">
                <a:latin typeface="Arial Narrow" panose="020B0606020202030204" pitchFamily="34" charset="0"/>
              </a:rPr>
              <a:t>; </a:t>
            </a:r>
          </a:p>
          <a:p>
            <a:pPr marL="457200" indent="-457200">
              <a:buFontTx/>
              <a:buChar char="-"/>
            </a:pPr>
            <a:r>
              <a:rPr lang="ru-RU" sz="2800" dirty="0">
                <a:latin typeface="Arial Narrow" panose="020B0606020202030204" pitchFamily="34" charset="0"/>
              </a:rPr>
              <a:t>размер – 14; </a:t>
            </a:r>
          </a:p>
          <a:p>
            <a:pPr marL="457200" indent="-457200">
              <a:buFontTx/>
              <a:buChar char="-"/>
            </a:pPr>
            <a:r>
              <a:rPr lang="ru-RU" sz="2800" dirty="0">
                <a:latin typeface="Arial Narrow" panose="020B0606020202030204" pitchFamily="34" charset="0"/>
              </a:rPr>
              <a:t>межстрочный интервал – полуторный; </a:t>
            </a:r>
          </a:p>
          <a:p>
            <a:pPr marL="457200" indent="-457200">
              <a:buFontTx/>
              <a:buChar char="-"/>
            </a:pPr>
            <a:r>
              <a:rPr lang="ru-RU" sz="2800" dirty="0">
                <a:latin typeface="Arial Narrow" panose="020B0606020202030204" pitchFamily="34" charset="0"/>
              </a:rPr>
              <a:t>заголовки – полужирный, отделены пустыми строками до и после</a:t>
            </a:r>
          </a:p>
        </p:txBody>
      </p:sp>
      <p:pic>
        <p:nvPicPr>
          <p:cNvPr id="9" name="Рисунок 8" descr="Газета со сплошной заливкой">
            <a:extLst>
              <a:ext uri="{FF2B5EF4-FFF2-40B4-BE49-F238E27FC236}">
                <a16:creationId xmlns:a16="http://schemas.microsoft.com/office/drawing/2014/main" id="{CD59DDEC-0961-441C-8BA5-5938E6D69F2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5288" y="1203598"/>
            <a:ext cx="8636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4121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rot="18326355" flipH="1">
            <a:off x="-915541" y="-2545760"/>
            <a:ext cx="2403625" cy="29705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7DB4D3-9E51-44FB-96EB-A0854F06EA25}"/>
              </a:ext>
            </a:extLst>
          </p:cNvPr>
          <p:cNvSpPr txBox="1"/>
          <p:nvPr/>
        </p:nvSpPr>
        <p:spPr>
          <a:xfrm>
            <a:off x="971600" y="411510"/>
            <a:ext cx="495631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КО</a:t>
            </a:r>
            <a:r>
              <a:rPr lang="ru-RU" sz="2800" b="0" i="0" dirty="0">
                <a:solidFill>
                  <a:srgbClr val="32323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НКУРСНАЯ РАБОТА. ТИТУЛЬНЫЙ ЛИСТ.</a:t>
            </a:r>
          </a:p>
          <a:p>
            <a:r>
              <a:rPr lang="ru-RU" sz="2800" dirty="0">
                <a:solidFill>
                  <a:srgbClr val="3232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СПИСОК ЛИТЕРАТУРЫ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1" t="16682" r="50621" b="7511"/>
          <a:stretch/>
        </p:blipFill>
        <p:spPr bwMode="auto">
          <a:xfrm>
            <a:off x="5595156" y="434096"/>
            <a:ext cx="3088256" cy="4373113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27088" y="1990345"/>
            <a:ext cx="4537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 Narrow" pitchFamily="34" charset="0"/>
              </a:rPr>
              <a:t>Список используемых источников оформляется </a:t>
            </a:r>
            <a:r>
              <a:rPr lang="ru-RU" b="1" dirty="0">
                <a:latin typeface="Arial Narrow" pitchFamily="34" charset="0"/>
              </a:rPr>
              <a:t>по ГОСТу</a:t>
            </a:r>
            <a:endParaRPr lang="ru-RU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58358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rot="18326355" flipH="1">
            <a:off x="-374725" y="-2370633"/>
            <a:ext cx="2403625" cy="29705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7DB4D3-9E51-44FB-96EB-A0854F06EA25}"/>
              </a:ext>
            </a:extLst>
          </p:cNvPr>
          <p:cNvSpPr txBox="1"/>
          <p:nvPr/>
        </p:nvSpPr>
        <p:spPr>
          <a:xfrm>
            <a:off x="1907704" y="431801"/>
            <a:ext cx="61206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0" i="0" dirty="0">
                <a:solidFill>
                  <a:srgbClr val="32323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ВЫСТУПЛЕНИЕ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07FD71-70AF-4F5A-80F1-34D6236F9C70}"/>
              </a:ext>
            </a:extLst>
          </p:cNvPr>
          <p:cNvSpPr txBox="1"/>
          <p:nvPr/>
        </p:nvSpPr>
        <p:spPr>
          <a:xfrm>
            <a:off x="1484648" y="1309286"/>
            <a:ext cx="7191039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latin typeface="Arial Narrow" panose="020B0606020202030204" pitchFamily="34" charset="0"/>
                <a:ea typeface="Calibri" panose="020F0502020204030204" pitchFamily="34" charset="0"/>
              </a:rPr>
              <a:t>Выступление состоит из двух частей:</a:t>
            </a:r>
          </a:p>
          <a:p>
            <a:endParaRPr lang="ru-RU" sz="2400" b="1" dirty="0"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r>
              <a:rPr lang="ru-RU" sz="2400" b="1" dirty="0">
                <a:solidFill>
                  <a:srgbClr val="009644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1) визитная карточка «Разрешите представиться!» </a:t>
            </a:r>
            <a:r>
              <a:rPr lang="ru-RU" sz="2400" dirty="0">
                <a:latin typeface="Arial Narrow" panose="020B0606020202030204" pitchFamily="34" charset="0"/>
                <a:ea typeface="Calibri" panose="020F0502020204030204" pitchFamily="34" charset="0"/>
              </a:rPr>
              <a:t>(презентация участника Фестиваля, его профессиональных и личных увлечений, успехов и достижений, творческих планов и др.; </a:t>
            </a:r>
            <a:r>
              <a:rPr lang="ru-RU" sz="2400" b="1" dirty="0">
                <a:solidFill>
                  <a:srgbClr val="009644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продолжительность – до 3 минут);</a:t>
            </a:r>
          </a:p>
          <a:p>
            <a:r>
              <a:rPr lang="ru-RU" sz="2400" b="1" dirty="0">
                <a:solidFill>
                  <a:srgbClr val="009644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2) </a:t>
            </a:r>
            <a:r>
              <a:rPr lang="ru-RU" sz="2400" dirty="0">
                <a:latin typeface="Arial Narrow" panose="020B0606020202030204" pitchFamily="34" charset="0"/>
                <a:ea typeface="Calibri" panose="020F0502020204030204" pitchFamily="34" charset="0"/>
              </a:rPr>
              <a:t>представление</a:t>
            </a:r>
            <a:r>
              <a:rPr lang="ru-RU" sz="2400" b="1" dirty="0"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ru-RU" sz="2400" b="1" dirty="0">
                <a:solidFill>
                  <a:srgbClr val="009644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педагогического опыта</a:t>
            </a:r>
            <a:r>
              <a:rPr lang="ru-RU" sz="2400" dirty="0">
                <a:latin typeface="Arial Narrow" panose="020B0606020202030204" pitchFamily="34" charset="0"/>
                <a:ea typeface="Calibri" panose="020F0502020204030204" pitchFamily="34" charset="0"/>
              </a:rPr>
              <a:t> в одной из указанных форм  </a:t>
            </a:r>
            <a:r>
              <a:rPr lang="ru-RU" sz="2400" b="1" dirty="0">
                <a:solidFill>
                  <a:srgbClr val="009644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(продолжительность – до 15 минут).</a:t>
            </a:r>
          </a:p>
        </p:txBody>
      </p:sp>
      <p:pic>
        <p:nvPicPr>
          <p:cNvPr id="9" name="Рисунок 8" descr="Газета со сплошной заливкой">
            <a:extLst>
              <a:ext uri="{FF2B5EF4-FFF2-40B4-BE49-F238E27FC236}">
                <a16:creationId xmlns:a16="http://schemas.microsoft.com/office/drawing/2014/main" id="{CD59DDEC-0961-441C-8BA5-5938E6D69F2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5288" y="1203598"/>
            <a:ext cx="8636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2858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rot="18326355" flipH="1">
            <a:off x="-374725" y="-2370633"/>
            <a:ext cx="2403625" cy="29705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7DB4D3-9E51-44FB-96EB-A0854F06EA25}"/>
              </a:ext>
            </a:extLst>
          </p:cNvPr>
          <p:cNvSpPr txBox="1"/>
          <p:nvPr/>
        </p:nvSpPr>
        <p:spPr>
          <a:xfrm>
            <a:off x="1907704" y="431801"/>
            <a:ext cx="61206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КРИТЕРИИ ОЦЕНКИ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07FD71-70AF-4F5A-80F1-34D6236F9C70}"/>
              </a:ext>
            </a:extLst>
          </p:cNvPr>
          <p:cNvSpPr txBox="1"/>
          <p:nvPr/>
        </p:nvSpPr>
        <p:spPr>
          <a:xfrm>
            <a:off x="1484648" y="1309286"/>
            <a:ext cx="71910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latin typeface="Arial Narrow" panose="020B0606020202030204" pitchFamily="34" charset="0"/>
                <a:ea typeface="Calibri" panose="020F0502020204030204" pitchFamily="34" charset="0"/>
              </a:rPr>
              <a:t>Для номинации </a:t>
            </a:r>
            <a:r>
              <a:rPr lang="ru-RU" sz="2400" b="1" dirty="0">
                <a:solidFill>
                  <a:srgbClr val="009644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«Профессиональный союз: молодой специалист + педагог-наставник»:</a:t>
            </a:r>
          </a:p>
        </p:txBody>
      </p:sp>
      <p:pic>
        <p:nvPicPr>
          <p:cNvPr id="9" name="Рисунок 8" descr="Газета со сплошной заливкой">
            <a:extLst>
              <a:ext uri="{FF2B5EF4-FFF2-40B4-BE49-F238E27FC236}">
                <a16:creationId xmlns:a16="http://schemas.microsoft.com/office/drawing/2014/main" id="{CD59DDEC-0961-441C-8BA5-5938E6D69F2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8313" y="1131590"/>
            <a:ext cx="863600" cy="8636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ACB8FD8-FC10-4F93-BEF6-1E30A76DEAB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040" t="50000" r="9680" b="23400"/>
          <a:stretch/>
        </p:blipFill>
        <p:spPr>
          <a:xfrm>
            <a:off x="611561" y="2171760"/>
            <a:ext cx="7878464" cy="2704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4150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rot="18326355" flipH="1">
            <a:off x="-374725" y="-2370633"/>
            <a:ext cx="2403625" cy="29705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07FD71-70AF-4F5A-80F1-34D6236F9C70}"/>
              </a:ext>
            </a:extLst>
          </p:cNvPr>
          <p:cNvSpPr txBox="1"/>
          <p:nvPr/>
        </p:nvSpPr>
        <p:spPr>
          <a:xfrm>
            <a:off x="1719573" y="287030"/>
            <a:ext cx="7191039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latin typeface="Arial Narrow" panose="020B0606020202030204" pitchFamily="34" charset="0"/>
                <a:ea typeface="Calibri" panose="020F0502020204030204" pitchFamily="34" charset="0"/>
              </a:rPr>
              <a:t>Для номинаций «Педагог гуманитарных предметов общеобразовательной организации», «Педагог естественных и точных предметов общеобразовательной организации», «Педагог организации дополнительного образования», «Педагог дошкольной образовательной организации»:</a:t>
            </a:r>
          </a:p>
        </p:txBody>
      </p:sp>
      <p:pic>
        <p:nvPicPr>
          <p:cNvPr id="9" name="Рисунок 8" descr="Газета со сплошной заливкой">
            <a:extLst>
              <a:ext uri="{FF2B5EF4-FFF2-40B4-BE49-F238E27FC236}">
                <a16:creationId xmlns:a16="http://schemas.microsoft.com/office/drawing/2014/main" id="{CD59DDEC-0961-441C-8BA5-5938E6D69F2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8313" y="1131590"/>
            <a:ext cx="863600" cy="8636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8243D87-5A98-4E80-832F-47CECDB8F7E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921" t="44400" r="9680" b="30400"/>
          <a:stretch/>
        </p:blipFill>
        <p:spPr>
          <a:xfrm>
            <a:off x="107504" y="2171760"/>
            <a:ext cx="9442148" cy="2427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5221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rot="18326355" flipH="1">
            <a:off x="7827816" y="-1825679"/>
            <a:ext cx="2403625" cy="29705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7DB4D3-9E51-44FB-96EB-A0854F06EA25}"/>
              </a:ext>
            </a:extLst>
          </p:cNvPr>
          <p:cNvSpPr txBox="1"/>
          <p:nvPr/>
        </p:nvSpPr>
        <p:spPr>
          <a:xfrm>
            <a:off x="1259632" y="267494"/>
            <a:ext cx="820737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0" i="0" dirty="0">
                <a:solidFill>
                  <a:srgbClr val="32323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Номинация «Профессиональный союз» </a:t>
            </a:r>
          </a:p>
          <a:p>
            <a:r>
              <a:rPr lang="ru-RU" sz="2800" b="0" i="0" dirty="0">
                <a:solidFill>
                  <a:srgbClr val="00743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МА</a:t>
            </a:r>
            <a:r>
              <a:rPr lang="ru-RU" sz="2800" dirty="0">
                <a:solidFill>
                  <a:srgbClr val="0074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СТЕР-КЛАСС</a:t>
            </a:r>
          </a:p>
        </p:txBody>
      </p:sp>
      <p:pic>
        <p:nvPicPr>
          <p:cNvPr id="5" name="Рисунок 4" descr="Список со сплошной заливкой">
            <a:extLst>
              <a:ext uri="{FF2B5EF4-FFF2-40B4-BE49-F238E27FC236}">
                <a16:creationId xmlns:a16="http://schemas.microsoft.com/office/drawing/2014/main" id="{6A2A28FB-B5F2-4894-A722-006E998B1F2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5536" y="307201"/>
            <a:ext cx="914400" cy="914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407FD71-70AF-4F5A-80F1-34D6236F9C70}"/>
              </a:ext>
            </a:extLst>
          </p:cNvPr>
          <p:cNvSpPr txBox="1"/>
          <p:nvPr/>
        </p:nvSpPr>
        <p:spPr>
          <a:xfrm>
            <a:off x="539750" y="1435631"/>
            <a:ext cx="8135938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Tx/>
              <a:buChar char="-"/>
            </a:pPr>
            <a:r>
              <a:rPr lang="ru-RU" sz="2400" b="1" dirty="0">
                <a:solidFill>
                  <a:srgbClr val="009644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Мастер-класс</a:t>
            </a:r>
            <a:r>
              <a:rPr lang="ru-RU" sz="2400" b="1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ru-RU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– это интерактивная форма обучения и обмена опытом, объединяющая формат тренинга и конференции.</a:t>
            </a:r>
          </a:p>
          <a:p>
            <a:pPr marL="457200" indent="-457200">
              <a:buFontTx/>
              <a:buChar char="-"/>
            </a:pPr>
            <a:r>
              <a:rPr lang="ru-RU" sz="2400" b="1" dirty="0">
                <a:solidFill>
                  <a:srgbClr val="007434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Основной принцип </a:t>
            </a:r>
            <a:r>
              <a:rPr lang="ru-RU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мастер-класса – «Я знаю, как это делать. Я научу вас».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ru-RU" sz="2400" b="1" dirty="0">
                <a:solidFill>
                  <a:srgbClr val="007434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Алгоритм проведения мастер-класса (ПРИМЕРНЫЙ)</a:t>
            </a:r>
          </a:p>
          <a:p>
            <a:r>
              <a:rPr lang="ru-RU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Визитная карточка</a:t>
            </a:r>
          </a:p>
          <a:p>
            <a:r>
              <a:rPr lang="ru-RU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Презентация педагогического опыта</a:t>
            </a:r>
          </a:p>
          <a:p>
            <a:r>
              <a:rPr lang="ru-RU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Проведение имитационной игры (передать способы деятельности)</a:t>
            </a:r>
          </a:p>
          <a:p>
            <a:r>
              <a:rPr lang="ru-RU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Рефлексия</a:t>
            </a:r>
          </a:p>
        </p:txBody>
      </p:sp>
    </p:spTree>
    <p:extLst>
      <p:ext uri="{BB962C8B-B14F-4D97-AF65-F5344CB8AC3E}">
        <p14:creationId xmlns:p14="http://schemas.microsoft.com/office/powerpoint/2010/main" val="39405420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rot="18326355" flipH="1">
            <a:off x="7827816" y="-1825679"/>
            <a:ext cx="2403625" cy="29705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7DB4D3-9E51-44FB-96EB-A0854F06EA25}"/>
              </a:ext>
            </a:extLst>
          </p:cNvPr>
          <p:cNvSpPr txBox="1"/>
          <p:nvPr/>
        </p:nvSpPr>
        <p:spPr>
          <a:xfrm>
            <a:off x="1259632" y="267494"/>
            <a:ext cx="820737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0" i="0" dirty="0">
                <a:solidFill>
                  <a:srgbClr val="32323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КАК </a:t>
            </a:r>
            <a:r>
              <a:rPr lang="ru-RU" sz="2800" dirty="0">
                <a:solidFill>
                  <a:srgbClr val="3232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СОВЛАДАТЬ</a:t>
            </a:r>
            <a:r>
              <a:rPr lang="ru-RU" sz="2800" b="0" i="0" dirty="0">
                <a:solidFill>
                  <a:srgbClr val="32323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СО СТРАХОМ </a:t>
            </a:r>
          </a:p>
          <a:p>
            <a:r>
              <a:rPr lang="ru-RU" sz="2800" b="0" i="0" dirty="0">
                <a:solidFill>
                  <a:srgbClr val="32323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ПУБЛИЧНЫХ ВЫСТУПЛЕНИЙ?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 descr="Список со сплошной заливкой">
            <a:extLst>
              <a:ext uri="{FF2B5EF4-FFF2-40B4-BE49-F238E27FC236}">
                <a16:creationId xmlns:a16="http://schemas.microsoft.com/office/drawing/2014/main" id="{6A2A28FB-B5F2-4894-A722-006E998B1F2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5536" y="307201"/>
            <a:ext cx="914400" cy="914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407FD71-70AF-4F5A-80F1-34D6236F9C70}"/>
              </a:ext>
            </a:extLst>
          </p:cNvPr>
          <p:cNvSpPr txBox="1"/>
          <p:nvPr/>
        </p:nvSpPr>
        <p:spPr>
          <a:xfrm>
            <a:off x="539750" y="1435631"/>
            <a:ext cx="8135938" cy="27923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ru-RU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Самое главное – </a:t>
            </a:r>
            <a:r>
              <a:rPr lang="ru-RU" sz="2400" b="1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тщательно подготовиться к выступлению</a:t>
            </a:r>
            <a:r>
              <a:rPr lang="ru-RU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!</a:t>
            </a:r>
            <a:endParaRPr lang="en-US" sz="2400" dirty="0"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ru-RU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Следить за дыханием.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ru-RU" sz="2400" dirty="0">
                <a:latin typeface="Arial Narrow" panose="020B0606020202030204" pitchFamily="34" charset="0"/>
              </a:rPr>
              <a:t>Нарисовать в голове положительный образ выступления. 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ru-RU" sz="2400" dirty="0">
                <a:latin typeface="Arial Narrow" panose="020B0606020202030204" pitchFamily="34" charset="0"/>
              </a:rPr>
              <a:t>Не забывать, любое, </a:t>
            </a:r>
            <a:r>
              <a:rPr lang="ru-RU" sz="2400" b="1" dirty="0">
                <a:latin typeface="Arial Narrow" panose="020B0606020202030204" pitchFamily="34" charset="0"/>
              </a:rPr>
              <a:t>даже самое неудачное выступление – огромная возможность для роста</a:t>
            </a:r>
            <a:r>
              <a:rPr lang="ru-RU" sz="2400" dirty="0">
                <a:latin typeface="Arial Narrow" panose="020B060602020203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5117999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rot="18326355" flipH="1">
            <a:off x="7827816" y="-1825679"/>
            <a:ext cx="2403625" cy="29705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7DB4D3-9E51-44FB-96EB-A0854F06EA25}"/>
              </a:ext>
            </a:extLst>
          </p:cNvPr>
          <p:cNvSpPr txBox="1"/>
          <p:nvPr/>
        </p:nvSpPr>
        <p:spPr>
          <a:xfrm>
            <a:off x="1259632" y="267494"/>
            <a:ext cx="820737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0" i="0" dirty="0">
                <a:solidFill>
                  <a:srgbClr val="32323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КАК </a:t>
            </a:r>
            <a:r>
              <a:rPr lang="ru-RU" sz="2800" dirty="0">
                <a:solidFill>
                  <a:srgbClr val="3232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СОВЛАДАТЬ</a:t>
            </a:r>
            <a:r>
              <a:rPr lang="ru-RU" sz="2800" b="0" i="0" dirty="0">
                <a:solidFill>
                  <a:srgbClr val="32323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СО СТРАХОМ </a:t>
            </a:r>
          </a:p>
          <a:p>
            <a:r>
              <a:rPr lang="ru-RU" sz="2800" b="0" i="0" dirty="0">
                <a:solidFill>
                  <a:srgbClr val="32323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ПУБЛИЧНЫХ ВЫСТУПЛЕНИЙ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 descr="Список со сплошной заливкой">
            <a:extLst>
              <a:ext uri="{FF2B5EF4-FFF2-40B4-BE49-F238E27FC236}">
                <a16:creationId xmlns:a16="http://schemas.microsoft.com/office/drawing/2014/main" id="{6A2A28FB-B5F2-4894-A722-006E998B1F2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5536" y="307201"/>
            <a:ext cx="914400" cy="9144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676D15F-5996-4629-A109-CC4E77D3E581}"/>
              </a:ext>
            </a:extLst>
          </p:cNvPr>
          <p:cNvSpPr txBox="1"/>
          <p:nvPr/>
        </p:nvSpPr>
        <p:spPr>
          <a:xfrm>
            <a:off x="539750" y="1851671"/>
            <a:ext cx="4032250" cy="836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2400" b="1" dirty="0">
                <a:latin typeface="Arial Narrow" panose="020B0606020202030204" pitchFamily="34" charset="0"/>
                <a:ea typeface="Calibri" panose="020F0502020204030204" pitchFamily="34" charset="0"/>
              </a:rPr>
              <a:t>М</a:t>
            </a:r>
            <a:r>
              <a:rPr lang="ru-RU" sz="2400" b="1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етод «Дыхание по квадрату»</a:t>
            </a:r>
            <a:r>
              <a:rPr lang="ru-RU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ru-RU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(вдох, пауза, выдох, пауза – по 4 секунды)</a:t>
            </a:r>
            <a:endParaRPr lang="ru-RU" sz="2400" dirty="0">
              <a:latin typeface="Arial Narrow" panose="020B0606020202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76D15F-5996-4629-A109-CC4E77D3E581}"/>
              </a:ext>
            </a:extLst>
          </p:cNvPr>
          <p:cNvSpPr txBox="1"/>
          <p:nvPr/>
        </p:nvSpPr>
        <p:spPr>
          <a:xfrm>
            <a:off x="4572000" y="1851670"/>
            <a:ext cx="41036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2400" b="1" dirty="0">
                <a:latin typeface="Arial Narrow" panose="020B0606020202030204" pitchFamily="34" charset="0"/>
                <a:ea typeface="Calibri" panose="020F0502020204030204" pitchFamily="34" charset="0"/>
              </a:rPr>
              <a:t>Техника «4-7-8»</a:t>
            </a:r>
            <a:r>
              <a:rPr lang="ru-RU" sz="2400" i="1" dirty="0"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</a:p>
          <a:p>
            <a:pPr algn="ctr">
              <a:lnSpc>
                <a:spcPct val="120000"/>
              </a:lnSpc>
            </a:pPr>
            <a:r>
              <a:rPr lang="ru-RU" dirty="0">
                <a:latin typeface="Arial Narrow" panose="020B0606020202030204" pitchFamily="34" charset="0"/>
                <a:ea typeface="Calibri" panose="020F0502020204030204" pitchFamily="34" charset="0"/>
              </a:rPr>
              <a:t>(вдох через нос (4 сек) – задержка дыхания (7 сек) – выдох через рот (8 сек))</a:t>
            </a:r>
            <a:endParaRPr lang="ru-RU" sz="2400" dirty="0">
              <a:latin typeface="Arial Narrow" panose="020B0606020202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76D15F-5996-4629-A109-CC4E77D3E581}"/>
              </a:ext>
            </a:extLst>
          </p:cNvPr>
          <p:cNvSpPr txBox="1"/>
          <p:nvPr/>
        </p:nvSpPr>
        <p:spPr>
          <a:xfrm>
            <a:off x="539750" y="1347614"/>
            <a:ext cx="4032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Дыхание  </a:t>
            </a:r>
            <a:endParaRPr lang="ru-RU" sz="2400" dirty="0">
              <a:latin typeface="Arial Narrow" panose="020B060602020203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120" y="2821796"/>
            <a:ext cx="3033510" cy="2088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7" t="6292" r="317" b="2644"/>
          <a:stretch/>
        </p:blipFill>
        <p:spPr>
          <a:xfrm>
            <a:off x="5091154" y="3049128"/>
            <a:ext cx="3065379" cy="1860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5534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rot="18326355" flipH="1">
            <a:off x="7827816" y="-1825679"/>
            <a:ext cx="2403625" cy="29705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7DB4D3-9E51-44FB-96EB-A0854F06EA25}"/>
              </a:ext>
            </a:extLst>
          </p:cNvPr>
          <p:cNvSpPr txBox="1"/>
          <p:nvPr/>
        </p:nvSpPr>
        <p:spPr>
          <a:xfrm>
            <a:off x="1259632" y="267494"/>
            <a:ext cx="820737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3232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ГЛАВНОЕ ПРИ ПОДГОТОВКЕ ПУБЛИЧНОГО ВЫСТУПЛЕНИЯ?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 descr="Список со сплошной заливкой">
            <a:extLst>
              <a:ext uri="{FF2B5EF4-FFF2-40B4-BE49-F238E27FC236}">
                <a16:creationId xmlns:a16="http://schemas.microsoft.com/office/drawing/2014/main" id="{6A2A28FB-B5F2-4894-A722-006E998B1F2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5536" y="307201"/>
            <a:ext cx="914400" cy="914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676D15F-5996-4629-A109-CC4E77D3E581}"/>
              </a:ext>
            </a:extLst>
          </p:cNvPr>
          <p:cNvSpPr txBox="1"/>
          <p:nvPr/>
        </p:nvSpPr>
        <p:spPr>
          <a:xfrm>
            <a:off x="543913" y="1485620"/>
            <a:ext cx="81317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>
                <a:latin typeface="Arial Narrow" panose="020B0606020202030204" pitchFamily="34" charset="0"/>
                <a:ea typeface="Calibri" panose="020F0502020204030204" pitchFamily="34" charset="0"/>
              </a:rPr>
              <a:t>ЦЕЛЬ</a:t>
            </a:r>
            <a:r>
              <a:rPr lang="ru-RU" sz="6000" b="1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 </a:t>
            </a:r>
            <a:r>
              <a:rPr lang="ru-RU" sz="5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endParaRPr lang="ru-RU" sz="5400" dirty="0">
              <a:latin typeface="Arial Narrow" panose="020B0606020202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76D15F-5996-4629-A109-CC4E77D3E581}"/>
              </a:ext>
            </a:extLst>
          </p:cNvPr>
          <p:cNvSpPr txBox="1"/>
          <p:nvPr/>
        </p:nvSpPr>
        <p:spPr>
          <a:xfrm>
            <a:off x="539357" y="2859781"/>
            <a:ext cx="813633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Какой цели я хочу достичь этим выступлением?</a:t>
            </a:r>
            <a:endParaRPr lang="ru-RU" sz="3000" dirty="0">
              <a:latin typeface="Arial Narrow" panose="020B0606020202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76D15F-5996-4629-A109-CC4E77D3E581}"/>
              </a:ext>
            </a:extLst>
          </p:cNvPr>
          <p:cNvSpPr txBox="1"/>
          <p:nvPr/>
        </p:nvSpPr>
        <p:spPr>
          <a:xfrm>
            <a:off x="539750" y="1347614"/>
            <a:ext cx="4032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Определить…  </a:t>
            </a:r>
            <a:endParaRPr lang="ru-RU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840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rot="18326355" flipH="1">
            <a:off x="7827816" y="-1825679"/>
            <a:ext cx="2403625" cy="29705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7DB4D3-9E51-44FB-96EB-A0854F06EA25}"/>
              </a:ext>
            </a:extLst>
          </p:cNvPr>
          <p:cNvSpPr txBox="1"/>
          <p:nvPr/>
        </p:nvSpPr>
        <p:spPr>
          <a:xfrm>
            <a:off x="1240577" y="502791"/>
            <a:ext cx="82073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3232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НАЧАТЬ ВЫСТУПЛЕНИЕ?</a:t>
            </a:r>
          </a:p>
        </p:txBody>
      </p:sp>
      <p:pic>
        <p:nvPicPr>
          <p:cNvPr id="5" name="Рисунок 4" descr="Список со сплошной заливкой">
            <a:extLst>
              <a:ext uri="{FF2B5EF4-FFF2-40B4-BE49-F238E27FC236}">
                <a16:creationId xmlns:a16="http://schemas.microsoft.com/office/drawing/2014/main" id="{6A2A28FB-B5F2-4894-A722-006E998B1F2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0060" y="307201"/>
            <a:ext cx="914400" cy="914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77DB4D3-9E51-44FB-96EB-A0854F06EA25}"/>
              </a:ext>
            </a:extLst>
          </p:cNvPr>
          <p:cNvSpPr txBox="1"/>
          <p:nvPr/>
        </p:nvSpPr>
        <p:spPr>
          <a:xfrm>
            <a:off x="542478" y="1192565"/>
            <a:ext cx="82073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3232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Способы начать выступление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0518" y="1563638"/>
            <a:ext cx="813593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q"/>
            </a:pPr>
            <a:r>
              <a:rPr lang="ru-RU" sz="2000" dirty="0">
                <a:latin typeface="Arial Narrow" pitchFamily="34" charset="0"/>
              </a:rPr>
              <a:t>Поблагодарить организаторов / похвалить слушателей</a:t>
            </a:r>
          </a:p>
          <a:p>
            <a:pPr marL="285750" indent="-285750">
              <a:lnSpc>
                <a:spcPct val="150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q"/>
            </a:pPr>
            <a:r>
              <a:rPr lang="ru-RU" sz="2000" dirty="0">
                <a:latin typeface="Arial Narrow" pitchFamily="34" charset="0"/>
              </a:rPr>
              <a:t>Упомянуть некое актуальное событие, связанное с темой выступления</a:t>
            </a:r>
          </a:p>
          <a:p>
            <a:pPr marL="285750" indent="-285750">
              <a:lnSpc>
                <a:spcPct val="150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q"/>
            </a:pPr>
            <a:r>
              <a:rPr lang="ru-RU" sz="2000" dirty="0">
                <a:latin typeface="Arial Narrow" pitchFamily="34" charset="0"/>
              </a:rPr>
              <a:t>Вспомнить некое историческое событие, связанное с темой выступления</a:t>
            </a:r>
          </a:p>
          <a:p>
            <a:pPr marL="285750" indent="-285750">
              <a:lnSpc>
                <a:spcPct val="150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q"/>
            </a:pPr>
            <a:r>
              <a:rPr lang="ru-RU" sz="2000" dirty="0">
                <a:latin typeface="Arial Narrow" pitchFamily="34" charset="0"/>
              </a:rPr>
              <a:t>Цитировать слова известного человека</a:t>
            </a:r>
          </a:p>
          <a:p>
            <a:pPr marL="285750" indent="-285750">
              <a:lnSpc>
                <a:spcPct val="150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q"/>
            </a:pPr>
            <a:r>
              <a:rPr lang="ru-RU" sz="2000" dirty="0">
                <a:latin typeface="Arial Narrow" pitchFamily="34" charset="0"/>
              </a:rPr>
              <a:t>Привести данные новейшего исследования, связанные с темой выступления</a:t>
            </a:r>
          </a:p>
          <a:p>
            <a:pPr marL="285750" indent="-285750">
              <a:lnSpc>
                <a:spcPct val="150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q"/>
            </a:pPr>
            <a:r>
              <a:rPr lang="ru-RU" sz="2000" dirty="0">
                <a:latin typeface="Arial Narrow" pitchFamily="34" charset="0"/>
              </a:rPr>
              <a:t>Задать вопрос аудитории / провести опрос</a:t>
            </a:r>
          </a:p>
          <a:p>
            <a:pPr marL="285750" indent="-285750">
              <a:lnSpc>
                <a:spcPct val="150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q"/>
            </a:pPr>
            <a:r>
              <a:rPr lang="ru-RU" sz="2000" dirty="0">
                <a:latin typeface="Arial Narrow" pitchFamily="34" charset="0"/>
              </a:rPr>
              <a:t>Начать с проблемы, которую поможет решить описываемая Вами работа</a:t>
            </a:r>
          </a:p>
        </p:txBody>
      </p:sp>
    </p:spTree>
    <p:extLst>
      <p:ext uri="{BB962C8B-B14F-4D97-AF65-F5344CB8AC3E}">
        <p14:creationId xmlns:p14="http://schemas.microsoft.com/office/powerpoint/2010/main" val="42133264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rot="18326355" flipH="1">
            <a:off x="7827816" y="-1825679"/>
            <a:ext cx="2403625" cy="29705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7DB4D3-9E51-44FB-96EB-A0854F06EA25}"/>
              </a:ext>
            </a:extLst>
          </p:cNvPr>
          <p:cNvSpPr txBox="1"/>
          <p:nvPr/>
        </p:nvSpPr>
        <p:spPr>
          <a:xfrm>
            <a:off x="1240577" y="502791"/>
            <a:ext cx="82073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3232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ЗАКОНЧИТЬ ВЫСТУПЛЕНИЕ?</a:t>
            </a:r>
          </a:p>
        </p:txBody>
      </p:sp>
      <p:pic>
        <p:nvPicPr>
          <p:cNvPr id="5" name="Рисунок 4" descr="Список со сплошной заливкой">
            <a:extLst>
              <a:ext uri="{FF2B5EF4-FFF2-40B4-BE49-F238E27FC236}">
                <a16:creationId xmlns:a16="http://schemas.microsoft.com/office/drawing/2014/main" id="{6A2A28FB-B5F2-4894-A722-006E998B1F2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0060" y="307201"/>
            <a:ext cx="914400" cy="914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77DB4D3-9E51-44FB-96EB-A0854F06EA25}"/>
              </a:ext>
            </a:extLst>
          </p:cNvPr>
          <p:cNvSpPr txBox="1"/>
          <p:nvPr/>
        </p:nvSpPr>
        <p:spPr>
          <a:xfrm>
            <a:off x="539750" y="1203598"/>
            <a:ext cx="82073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3232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Способы закончить выступление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0518" y="1731169"/>
            <a:ext cx="813593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q"/>
            </a:pPr>
            <a:r>
              <a:rPr lang="ru-RU" sz="2000" dirty="0">
                <a:latin typeface="Arial Narrow" pitchFamily="34" charset="0"/>
              </a:rPr>
              <a:t>Мотивирующей фразой</a:t>
            </a:r>
          </a:p>
          <a:p>
            <a:pPr marL="285750" indent="-285750">
              <a:lnSpc>
                <a:spcPct val="150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q"/>
            </a:pPr>
            <a:r>
              <a:rPr lang="ru-RU" sz="2000" dirty="0">
                <a:latin typeface="Arial Narrow" pitchFamily="34" charset="0"/>
              </a:rPr>
              <a:t>Советом</a:t>
            </a:r>
          </a:p>
          <a:p>
            <a:pPr marL="285750" indent="-285750">
              <a:lnSpc>
                <a:spcPct val="150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q"/>
            </a:pPr>
            <a:r>
              <a:rPr lang="ru-RU" sz="2000" dirty="0">
                <a:latin typeface="Arial Narrow" pitchFamily="34" charset="0"/>
              </a:rPr>
              <a:t>Резюме своего выступления</a:t>
            </a:r>
          </a:p>
          <a:p>
            <a:pPr marL="285750" indent="-285750">
              <a:lnSpc>
                <a:spcPct val="150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q"/>
            </a:pPr>
            <a:r>
              <a:rPr lang="ru-RU" sz="2000" dirty="0">
                <a:latin typeface="Arial Narrow" pitchFamily="34" charset="0"/>
              </a:rPr>
              <a:t>Демонстрацией «продукта», о котором шла речь</a:t>
            </a:r>
          </a:p>
          <a:p>
            <a:pPr marL="285750" indent="-285750">
              <a:lnSpc>
                <a:spcPct val="150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q"/>
            </a:pPr>
            <a:r>
              <a:rPr lang="ru-RU" sz="2000" dirty="0">
                <a:latin typeface="Arial Narrow" pitchFamily="34" charset="0"/>
              </a:rPr>
              <a:t>Словами благодарности</a:t>
            </a:r>
          </a:p>
        </p:txBody>
      </p:sp>
    </p:spTree>
    <p:extLst>
      <p:ext uri="{BB962C8B-B14F-4D97-AF65-F5344CB8AC3E}">
        <p14:creationId xmlns:p14="http://schemas.microsoft.com/office/powerpoint/2010/main" val="29110101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rot="18326355" flipH="1">
            <a:off x="7827816" y="-1825679"/>
            <a:ext cx="2403625" cy="29705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7DB4D3-9E51-44FB-96EB-A0854F06EA25}"/>
              </a:ext>
            </a:extLst>
          </p:cNvPr>
          <p:cNvSpPr txBox="1"/>
          <p:nvPr/>
        </p:nvSpPr>
        <p:spPr>
          <a:xfrm>
            <a:off x="1261168" y="267494"/>
            <a:ext cx="820737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3232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ПОМОЧЬ СЕБЕ  ВО ВРЕМЯ ВЫСТУПЛЕНИЯ?</a:t>
            </a:r>
          </a:p>
        </p:txBody>
      </p:sp>
      <p:pic>
        <p:nvPicPr>
          <p:cNvPr id="5" name="Рисунок 4" descr="Список со сплошной заливкой">
            <a:extLst>
              <a:ext uri="{FF2B5EF4-FFF2-40B4-BE49-F238E27FC236}">
                <a16:creationId xmlns:a16="http://schemas.microsoft.com/office/drawing/2014/main" id="{6A2A28FB-B5F2-4894-A722-006E998B1F2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0060" y="307201"/>
            <a:ext cx="914400" cy="914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4494" y="1723911"/>
            <a:ext cx="40314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chemeClr val="accent6">
                  <a:lumMod val="75000"/>
                </a:schemeClr>
              </a:buClr>
            </a:pPr>
            <a:r>
              <a:rPr lang="ru-RU" sz="2000" b="1" dirty="0">
                <a:latin typeface="Arial Narrow" pitchFamily="34" charset="0"/>
              </a:rPr>
              <a:t>Использовать </a:t>
            </a:r>
            <a:r>
              <a:rPr lang="ru-RU" sz="2000" b="1" dirty="0" err="1">
                <a:latin typeface="Arial Narrow" pitchFamily="34" charset="0"/>
              </a:rPr>
              <a:t>презентор</a:t>
            </a:r>
            <a:r>
              <a:rPr lang="ru-RU" sz="2000" b="1" dirty="0">
                <a:latin typeface="Arial Narrow" pitchFamily="34" charset="0"/>
              </a:rPr>
              <a:t> (</a:t>
            </a:r>
            <a:r>
              <a:rPr lang="ru-RU" sz="2000" b="1" dirty="0" err="1">
                <a:latin typeface="Arial Narrow" pitchFamily="34" charset="0"/>
              </a:rPr>
              <a:t>кликер</a:t>
            </a:r>
            <a:r>
              <a:rPr lang="ru-RU" sz="2000" b="1" dirty="0">
                <a:latin typeface="Arial Narrow" pitchFamily="34" charset="0"/>
              </a:rPr>
              <a:t>) </a:t>
            </a:r>
          </a:p>
          <a:p>
            <a:pPr>
              <a:lnSpc>
                <a:spcPct val="150000"/>
              </a:lnSpc>
              <a:buClr>
                <a:schemeClr val="accent6">
                  <a:lumMod val="75000"/>
                </a:schemeClr>
              </a:buClr>
            </a:pPr>
            <a:r>
              <a:rPr lang="ru-RU" dirty="0">
                <a:latin typeface="Arial Narrow" pitchFamily="34" charset="0"/>
              </a:rPr>
              <a:t>– выступление становится более динамичным </a:t>
            </a:r>
          </a:p>
          <a:p>
            <a:pPr>
              <a:lnSpc>
                <a:spcPct val="150000"/>
              </a:lnSpc>
              <a:buClr>
                <a:schemeClr val="accent6">
                  <a:lumMod val="75000"/>
                </a:schemeClr>
              </a:buClr>
            </a:pPr>
            <a:r>
              <a:rPr lang="ru-RU" dirty="0">
                <a:latin typeface="Arial Narrow" pitchFamily="34" charset="0"/>
              </a:rPr>
              <a:t>– выступающий не зависит от помощников – решается проблема «куда деть руки»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0" y="1723911"/>
            <a:ext cx="403548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chemeClr val="accent6">
                  <a:lumMod val="75000"/>
                </a:schemeClr>
              </a:buClr>
            </a:pPr>
            <a:r>
              <a:rPr lang="ru-RU" sz="2000" b="1" dirty="0">
                <a:latin typeface="Arial Narrow" pitchFamily="34" charset="0"/>
              </a:rPr>
              <a:t>Использовать «карточки спикера» </a:t>
            </a:r>
          </a:p>
          <a:p>
            <a:pPr>
              <a:lnSpc>
                <a:spcPct val="150000"/>
              </a:lnSpc>
              <a:buClr>
                <a:schemeClr val="accent6">
                  <a:lumMod val="75000"/>
                </a:schemeClr>
              </a:buClr>
            </a:pPr>
            <a:r>
              <a:rPr lang="ru-RU" dirty="0">
                <a:latin typeface="Arial Narrow" pitchFamily="34" charset="0"/>
              </a:rPr>
              <a:t>– удобно помещается в руке</a:t>
            </a:r>
          </a:p>
          <a:p>
            <a:pPr>
              <a:lnSpc>
                <a:spcPct val="150000"/>
              </a:lnSpc>
              <a:buClr>
                <a:schemeClr val="accent6">
                  <a:lumMod val="75000"/>
                </a:schemeClr>
              </a:buClr>
            </a:pPr>
            <a:r>
              <a:rPr lang="ru-RU" dirty="0">
                <a:latin typeface="Arial Narrow" pitchFamily="34" charset="0"/>
              </a:rPr>
              <a:t>– крупный текст</a:t>
            </a:r>
          </a:p>
          <a:p>
            <a:pPr>
              <a:lnSpc>
                <a:spcPct val="150000"/>
              </a:lnSpc>
              <a:buClr>
                <a:schemeClr val="accent6">
                  <a:lumMod val="75000"/>
                </a:schemeClr>
              </a:buClr>
            </a:pPr>
            <a:r>
              <a:rPr lang="ru-RU" dirty="0">
                <a:latin typeface="Arial Narrow" pitchFamily="34" charset="0"/>
              </a:rPr>
              <a:t>– цветовое кодирование</a:t>
            </a:r>
          </a:p>
          <a:p>
            <a:pPr>
              <a:lnSpc>
                <a:spcPct val="150000"/>
              </a:lnSpc>
              <a:buClr>
                <a:schemeClr val="accent6">
                  <a:lumMod val="75000"/>
                </a:schemeClr>
              </a:buClr>
            </a:pPr>
            <a:r>
              <a:rPr lang="ru-RU" dirty="0">
                <a:latin typeface="Arial Narrow" pitchFamily="34" charset="0"/>
              </a:rPr>
              <a:t>– структурирование доклада</a:t>
            </a:r>
          </a:p>
          <a:p>
            <a:pPr>
              <a:lnSpc>
                <a:spcPct val="150000"/>
              </a:lnSpc>
              <a:buClr>
                <a:schemeClr val="accent6">
                  <a:lumMod val="75000"/>
                </a:schemeClr>
              </a:buClr>
            </a:pPr>
            <a:r>
              <a:rPr lang="ru-RU" dirty="0">
                <a:latin typeface="Arial Narrow" pitchFamily="34" charset="0"/>
              </a:rPr>
              <a:t>– возможность сделать личные пометки</a:t>
            </a:r>
          </a:p>
          <a:p>
            <a:pPr>
              <a:lnSpc>
                <a:spcPct val="150000"/>
              </a:lnSpc>
              <a:buClr>
                <a:schemeClr val="accent6">
                  <a:lumMod val="75000"/>
                </a:schemeClr>
              </a:buClr>
            </a:pPr>
            <a:r>
              <a:rPr lang="ru-RU" dirty="0">
                <a:latin typeface="Arial Narrow" pitchFamily="34" charset="0"/>
              </a:rPr>
              <a:t>– </a:t>
            </a:r>
            <a:r>
              <a:rPr lang="ru-RU" i="1" dirty="0">
                <a:latin typeface="Arial Narrow" pitchFamily="34" charset="0"/>
              </a:rPr>
              <a:t>Пример на следующем слайде </a:t>
            </a:r>
            <a:endParaRPr lang="ru-RU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92163" y="1131590"/>
            <a:ext cx="12961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solidFill>
                  <a:srgbClr val="FFC000"/>
                </a:solidFill>
                <a:latin typeface="Arial Narrow" pitchFamily="34" charset="0"/>
                <a:sym typeface="Wingdings"/>
              </a:rPr>
              <a:t></a:t>
            </a:r>
            <a:endParaRPr lang="ru-RU" sz="5400" dirty="0">
              <a:solidFill>
                <a:srgbClr val="FFC000"/>
              </a:solidFill>
              <a:latin typeface="Arial Narrow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12160" y="1131590"/>
            <a:ext cx="12961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solidFill>
                  <a:srgbClr val="FFC000"/>
                </a:solidFill>
                <a:latin typeface="Arial Narrow" pitchFamily="34" charset="0"/>
                <a:sym typeface="Wingdings"/>
              </a:rPr>
              <a:t></a:t>
            </a:r>
            <a:endParaRPr lang="ru-RU" sz="5400" dirty="0">
              <a:solidFill>
                <a:srgbClr val="FFC000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0910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rot="18326355" flipH="1">
            <a:off x="7827816" y="-1825679"/>
            <a:ext cx="2403625" cy="29705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7DB4D3-9E51-44FB-96EB-A0854F06EA25}"/>
              </a:ext>
            </a:extLst>
          </p:cNvPr>
          <p:cNvSpPr txBox="1"/>
          <p:nvPr/>
        </p:nvSpPr>
        <p:spPr>
          <a:xfrm>
            <a:off x="1259632" y="502791"/>
            <a:ext cx="82073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3232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 КАРТОЧКИ СПИКЕРА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 descr="Список со сплошной заливкой">
            <a:extLst>
              <a:ext uri="{FF2B5EF4-FFF2-40B4-BE49-F238E27FC236}">
                <a16:creationId xmlns:a16="http://schemas.microsoft.com/office/drawing/2014/main" id="{6A2A28FB-B5F2-4894-A722-006E998B1F2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5536" y="307201"/>
            <a:ext cx="914400" cy="91440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9" t="41558" r="20298" b="19123"/>
          <a:stretch/>
        </p:blipFill>
        <p:spPr bwMode="auto">
          <a:xfrm>
            <a:off x="1115616" y="1221601"/>
            <a:ext cx="6769290" cy="3835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11082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8" t="11837" r="5796" b="36070"/>
          <a:stretch/>
        </p:blipFill>
        <p:spPr>
          <a:xfrm>
            <a:off x="6709650" y="3671472"/>
            <a:ext cx="2131200" cy="2644694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0" t="12832" r="5558" b="13848"/>
          <a:stretch/>
        </p:blipFill>
        <p:spPr>
          <a:xfrm>
            <a:off x="4497625" y="3618871"/>
            <a:ext cx="2131200" cy="3705407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7" t="35189" r="7301" b="51813"/>
          <a:stretch/>
        </p:blipFill>
        <p:spPr>
          <a:xfrm>
            <a:off x="2308729" y="3651870"/>
            <a:ext cx="2131200" cy="670064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 rot="18326355" flipH="1">
            <a:off x="7827816" y="-1825679"/>
            <a:ext cx="2403625" cy="29705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7DB4D3-9E51-44FB-96EB-A0854F06EA25}"/>
              </a:ext>
            </a:extLst>
          </p:cNvPr>
          <p:cNvSpPr txBox="1"/>
          <p:nvPr/>
        </p:nvSpPr>
        <p:spPr>
          <a:xfrm>
            <a:off x="1259632" y="267494"/>
            <a:ext cx="820737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0" i="0" dirty="0">
                <a:solidFill>
                  <a:srgbClr val="32323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СЕРВИСЫ И РЕСУРСЫ </a:t>
            </a:r>
          </a:p>
          <a:p>
            <a:r>
              <a:rPr lang="ru-RU" sz="2800" b="0" i="0" dirty="0">
                <a:solidFill>
                  <a:srgbClr val="32323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2800" dirty="0">
                <a:solidFill>
                  <a:srgbClr val="3232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ПУБЛИЧНЫХ ВЫСТУПЛЕНИЙ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 descr="Список со сплошной заливкой">
            <a:extLst>
              <a:ext uri="{FF2B5EF4-FFF2-40B4-BE49-F238E27FC236}">
                <a16:creationId xmlns:a16="http://schemas.microsoft.com/office/drawing/2014/main" id="{6A2A28FB-B5F2-4894-A722-006E998B1F22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5536" y="307201"/>
            <a:ext cx="914400" cy="914400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87F94617-92DE-4460-9F0F-A59AB03845A2}"/>
              </a:ext>
            </a:extLst>
          </p:cNvPr>
          <p:cNvGrpSpPr>
            <a:grpSpLocks noChangeAspect="1"/>
          </p:cNvGrpSpPr>
          <p:nvPr/>
        </p:nvGrpSpPr>
        <p:grpSpPr>
          <a:xfrm>
            <a:off x="539750" y="1347614"/>
            <a:ext cx="720080" cy="769526"/>
            <a:chOff x="899592" y="1635646"/>
            <a:chExt cx="720000" cy="769441"/>
          </a:xfrm>
        </p:grpSpPr>
        <p:sp>
          <p:nvSpPr>
            <p:cNvPr id="7" name="Круг: прозрачная заливка 6">
              <a:extLst>
                <a:ext uri="{FF2B5EF4-FFF2-40B4-BE49-F238E27FC236}">
                  <a16:creationId xmlns:a16="http://schemas.microsoft.com/office/drawing/2014/main" id="{9DBA25DB-C685-41FD-8751-EDE22094F75D}"/>
                </a:ext>
              </a:extLst>
            </p:cNvPr>
            <p:cNvSpPr/>
            <p:nvPr/>
          </p:nvSpPr>
          <p:spPr>
            <a:xfrm>
              <a:off x="899592" y="1660326"/>
              <a:ext cx="720000" cy="720080"/>
            </a:xfrm>
            <a:prstGeom prst="donut">
              <a:avLst>
                <a:gd name="adj" fmla="val 8487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7410C93-44C6-4FA6-ACF7-6D53BFE49FB9}"/>
                </a:ext>
              </a:extLst>
            </p:cNvPr>
            <p:cNvSpPr txBox="1"/>
            <p:nvPr/>
          </p:nvSpPr>
          <p:spPr>
            <a:xfrm>
              <a:off x="1043568" y="1635646"/>
              <a:ext cx="43204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E676D15F-5996-4629-A109-CC4E77D3E581}"/>
              </a:ext>
            </a:extLst>
          </p:cNvPr>
          <p:cNvSpPr txBox="1"/>
          <p:nvPr/>
        </p:nvSpPr>
        <p:spPr>
          <a:xfrm>
            <a:off x="1331640" y="1347614"/>
            <a:ext cx="75092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Arial Narrow" panose="020B0606020202030204" pitchFamily="34" charset="0"/>
              </a:rPr>
              <a:t>Мобильные приложения</a:t>
            </a:r>
          </a:p>
          <a:p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для развития дикции, запоминания текста, подготовки выступлений</a:t>
            </a:r>
            <a:endParaRPr lang="ru-RU" sz="2000" dirty="0">
              <a:solidFill>
                <a:schemeClr val="accent6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AutoShape 4" descr="https://af12.mail.ru/cgi-bin/readmsg?id=16735073800082280349;0;1&amp;mode=attachment&amp;email=okd.ipk@mail.ru&amp;ct=image%2fjpeg&amp;cn=93569.jpg&amp;cte=bin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5" t="9716" r="14482" b="61964"/>
          <a:stretch/>
        </p:blipFill>
        <p:spPr>
          <a:xfrm>
            <a:off x="155575" y="2265878"/>
            <a:ext cx="1949971" cy="145666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5" t="10129" r="10185" b="62584"/>
          <a:stretch/>
        </p:blipFill>
        <p:spPr>
          <a:xfrm>
            <a:off x="2206852" y="2265878"/>
            <a:ext cx="2131771" cy="14580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5" t="10129" r="11080" b="61758"/>
          <a:stretch/>
        </p:blipFill>
        <p:spPr>
          <a:xfrm>
            <a:off x="6628825" y="2265878"/>
            <a:ext cx="2047631" cy="145800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5" t="10336" r="11974" b="62377"/>
          <a:stretch/>
        </p:blipFill>
        <p:spPr>
          <a:xfrm>
            <a:off x="4439929" y="2265878"/>
            <a:ext cx="2087590" cy="14580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5" t="33681" r="4369" b="30129"/>
          <a:stretch/>
        </p:blipFill>
        <p:spPr>
          <a:xfrm>
            <a:off x="155575" y="3723878"/>
            <a:ext cx="1951200" cy="1658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7100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rot="18326355" flipH="1">
            <a:off x="7827816" y="-1825679"/>
            <a:ext cx="2403625" cy="29705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7DB4D3-9E51-44FB-96EB-A0854F06EA25}"/>
              </a:ext>
            </a:extLst>
          </p:cNvPr>
          <p:cNvSpPr txBox="1"/>
          <p:nvPr/>
        </p:nvSpPr>
        <p:spPr>
          <a:xfrm>
            <a:off x="1259632" y="267494"/>
            <a:ext cx="820737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0" i="0" dirty="0">
                <a:solidFill>
                  <a:srgbClr val="32323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СЕРВИСЫ И РЕСУРСЫ </a:t>
            </a:r>
          </a:p>
          <a:p>
            <a:r>
              <a:rPr lang="ru-RU" sz="2800" b="0" i="0" dirty="0">
                <a:solidFill>
                  <a:srgbClr val="32323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2800" dirty="0">
                <a:solidFill>
                  <a:srgbClr val="3232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ПУБЛИЧНЫХ ВЫСТУПЛЕНИЙ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 descr="Список со сплошной заливкой">
            <a:extLst>
              <a:ext uri="{FF2B5EF4-FFF2-40B4-BE49-F238E27FC236}">
                <a16:creationId xmlns:a16="http://schemas.microsoft.com/office/drawing/2014/main" id="{6A2A28FB-B5F2-4894-A722-006E998B1F2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5536" y="307201"/>
            <a:ext cx="914400" cy="914400"/>
          </a:xfrm>
          <a:prstGeom prst="rect">
            <a:avLst/>
          </a:prstGeom>
        </p:spPr>
      </p:pic>
      <p:sp>
        <p:nvSpPr>
          <p:cNvPr id="2" name="AutoShape 4" descr="https://af12.mail.ru/cgi-bin/readmsg?id=16735073800082280349;0;1&amp;mode=attachment&amp;email=okd.ipk@mail.ru&amp;ct=image%2fjpeg&amp;cn=93569.jpg&amp;cte=bin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7" t="21208" r="37913" b="10703"/>
          <a:stretch/>
        </p:blipFill>
        <p:spPr bwMode="auto">
          <a:xfrm>
            <a:off x="852736" y="2376611"/>
            <a:ext cx="2476777" cy="2355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3" t="17019" r="6288" b="13640"/>
          <a:stretch/>
        </p:blipFill>
        <p:spPr bwMode="auto">
          <a:xfrm>
            <a:off x="4355976" y="2376610"/>
            <a:ext cx="3800710" cy="2355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F94617-92DE-4460-9F0F-A59AB03845A2}"/>
              </a:ext>
            </a:extLst>
          </p:cNvPr>
          <p:cNvGrpSpPr>
            <a:grpSpLocks noChangeAspect="1"/>
          </p:cNvGrpSpPr>
          <p:nvPr/>
        </p:nvGrpSpPr>
        <p:grpSpPr>
          <a:xfrm>
            <a:off x="539750" y="1347614"/>
            <a:ext cx="720080" cy="769526"/>
            <a:chOff x="899592" y="1635646"/>
            <a:chExt cx="720000" cy="769441"/>
          </a:xfrm>
        </p:grpSpPr>
        <p:sp>
          <p:nvSpPr>
            <p:cNvPr id="15" name="Круг: прозрачная заливка 6">
              <a:extLst>
                <a:ext uri="{FF2B5EF4-FFF2-40B4-BE49-F238E27FC236}">
                  <a16:creationId xmlns:a16="http://schemas.microsoft.com/office/drawing/2014/main" id="{9DBA25DB-C685-41FD-8751-EDE22094F75D}"/>
                </a:ext>
              </a:extLst>
            </p:cNvPr>
            <p:cNvSpPr/>
            <p:nvPr/>
          </p:nvSpPr>
          <p:spPr>
            <a:xfrm>
              <a:off x="899592" y="1660326"/>
              <a:ext cx="720000" cy="720080"/>
            </a:xfrm>
            <a:prstGeom prst="donut">
              <a:avLst>
                <a:gd name="adj" fmla="val 8487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7410C93-44C6-4FA6-ACF7-6D53BFE49FB9}"/>
                </a:ext>
              </a:extLst>
            </p:cNvPr>
            <p:cNvSpPr txBox="1"/>
            <p:nvPr/>
          </p:nvSpPr>
          <p:spPr>
            <a:xfrm>
              <a:off x="1043568" y="1635646"/>
              <a:ext cx="43204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E676D15F-5996-4629-A109-CC4E77D3E581}"/>
              </a:ext>
            </a:extLst>
          </p:cNvPr>
          <p:cNvSpPr txBox="1"/>
          <p:nvPr/>
        </p:nvSpPr>
        <p:spPr>
          <a:xfrm>
            <a:off x="1331640" y="1347614"/>
            <a:ext cx="75092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Arial Narrow" panose="020B0606020202030204" pitchFamily="34" charset="0"/>
              </a:rPr>
              <a:t>Мобильные приложения</a:t>
            </a:r>
          </a:p>
          <a:p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для проведения опросов, </a:t>
            </a:r>
            <a:r>
              <a:rPr lang="ru-RU" sz="2000" b="1" dirty="0" err="1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интерактива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 со зрителями</a:t>
            </a:r>
            <a:endParaRPr lang="ru-RU" sz="2000" dirty="0">
              <a:solidFill>
                <a:schemeClr val="accent6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95780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rot="18326355" flipH="1">
            <a:off x="7827816" y="-1825679"/>
            <a:ext cx="2403625" cy="29705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7DB4D3-9E51-44FB-96EB-A0854F06EA25}"/>
              </a:ext>
            </a:extLst>
          </p:cNvPr>
          <p:cNvSpPr txBox="1"/>
          <p:nvPr/>
        </p:nvSpPr>
        <p:spPr>
          <a:xfrm>
            <a:off x="1259632" y="267494"/>
            <a:ext cx="820737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0" i="0" dirty="0">
                <a:solidFill>
                  <a:srgbClr val="32323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СЕРВИСЫ И РЕСУРСЫ </a:t>
            </a:r>
          </a:p>
          <a:p>
            <a:r>
              <a:rPr lang="ru-RU" sz="2800" b="0" i="0" dirty="0">
                <a:solidFill>
                  <a:srgbClr val="32323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2800" dirty="0">
                <a:solidFill>
                  <a:srgbClr val="3232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ПУБЛИЧНЫХ ВЫСТУПЛЕНИЙ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 descr="Список со сплошной заливкой">
            <a:extLst>
              <a:ext uri="{FF2B5EF4-FFF2-40B4-BE49-F238E27FC236}">
                <a16:creationId xmlns:a16="http://schemas.microsoft.com/office/drawing/2014/main" id="{6A2A28FB-B5F2-4894-A722-006E998B1F2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5536" y="307201"/>
            <a:ext cx="914400" cy="914400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87F94617-92DE-4460-9F0F-A59AB03845A2}"/>
              </a:ext>
            </a:extLst>
          </p:cNvPr>
          <p:cNvGrpSpPr>
            <a:grpSpLocks noChangeAspect="1"/>
          </p:cNvGrpSpPr>
          <p:nvPr/>
        </p:nvGrpSpPr>
        <p:grpSpPr>
          <a:xfrm>
            <a:off x="539750" y="1707654"/>
            <a:ext cx="720080" cy="769526"/>
            <a:chOff x="899592" y="1635646"/>
            <a:chExt cx="720000" cy="769441"/>
          </a:xfrm>
        </p:grpSpPr>
        <p:sp>
          <p:nvSpPr>
            <p:cNvPr id="7" name="Круг: прозрачная заливка 6">
              <a:extLst>
                <a:ext uri="{FF2B5EF4-FFF2-40B4-BE49-F238E27FC236}">
                  <a16:creationId xmlns:a16="http://schemas.microsoft.com/office/drawing/2014/main" id="{9DBA25DB-C685-41FD-8751-EDE22094F75D}"/>
                </a:ext>
              </a:extLst>
            </p:cNvPr>
            <p:cNvSpPr/>
            <p:nvPr/>
          </p:nvSpPr>
          <p:spPr>
            <a:xfrm>
              <a:off x="899592" y="1660326"/>
              <a:ext cx="720000" cy="720080"/>
            </a:xfrm>
            <a:prstGeom prst="donut">
              <a:avLst>
                <a:gd name="adj" fmla="val 8487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7410C93-44C6-4FA6-ACF7-6D53BFE49FB9}"/>
                </a:ext>
              </a:extLst>
            </p:cNvPr>
            <p:cNvSpPr txBox="1"/>
            <p:nvPr/>
          </p:nvSpPr>
          <p:spPr>
            <a:xfrm>
              <a:off x="1043568" y="1635646"/>
              <a:ext cx="43204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E676D15F-5996-4629-A109-CC4E77D3E581}"/>
              </a:ext>
            </a:extLst>
          </p:cNvPr>
          <p:cNvSpPr txBox="1"/>
          <p:nvPr/>
        </p:nvSpPr>
        <p:spPr>
          <a:xfrm>
            <a:off x="1401142" y="1845660"/>
            <a:ext cx="72745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Arial Narrow" panose="020B0606020202030204" pitchFamily="34" charset="0"/>
              </a:rPr>
              <a:t>Диктофон, камера, зеркало, друзья, коллеги</a:t>
            </a:r>
            <a:endParaRPr lang="ru-RU" sz="2400" dirty="0">
              <a:latin typeface="Arial Narrow" panose="020B0606020202030204" pitchFamily="34" charset="0"/>
            </a:endParaRPr>
          </a:p>
        </p:txBody>
      </p:sp>
      <p:sp>
        <p:nvSpPr>
          <p:cNvPr id="2" name="AutoShape 4" descr="https://af12.mail.ru/cgi-bin/readmsg?id=16735073800082280349;0;1&amp;mode=attachment&amp;email=okd.ipk@mail.ru&amp;ct=image%2fjpeg&amp;cn=93569.jpg&amp;cte=bin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7228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rot="18326355" flipH="1">
            <a:off x="7827816" y="-1825679"/>
            <a:ext cx="2403625" cy="29705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7DB4D3-9E51-44FB-96EB-A0854F06EA25}"/>
              </a:ext>
            </a:extLst>
          </p:cNvPr>
          <p:cNvSpPr txBox="1"/>
          <p:nvPr/>
        </p:nvSpPr>
        <p:spPr>
          <a:xfrm>
            <a:off x="1259632" y="267494"/>
            <a:ext cx="820737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0" i="0" dirty="0">
                <a:solidFill>
                  <a:srgbClr val="32323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СЕРВИСЫ И РЕСУРСЫ </a:t>
            </a:r>
          </a:p>
          <a:p>
            <a:r>
              <a:rPr lang="ru-RU" sz="2800" b="0" i="0" dirty="0">
                <a:solidFill>
                  <a:srgbClr val="32323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2800" dirty="0">
                <a:solidFill>
                  <a:srgbClr val="3232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ПУБЛИЧНЫХ ВЫСТУПЛЕНИЙ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 descr="Список со сплошной заливкой">
            <a:extLst>
              <a:ext uri="{FF2B5EF4-FFF2-40B4-BE49-F238E27FC236}">
                <a16:creationId xmlns:a16="http://schemas.microsoft.com/office/drawing/2014/main" id="{6A2A28FB-B5F2-4894-A722-006E998B1F2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5536" y="307201"/>
            <a:ext cx="914400" cy="914400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87F94617-92DE-4460-9F0F-A59AB03845A2}"/>
              </a:ext>
            </a:extLst>
          </p:cNvPr>
          <p:cNvGrpSpPr>
            <a:grpSpLocks noChangeAspect="1"/>
          </p:cNvGrpSpPr>
          <p:nvPr/>
        </p:nvGrpSpPr>
        <p:grpSpPr>
          <a:xfrm>
            <a:off x="539750" y="1347614"/>
            <a:ext cx="720080" cy="769526"/>
            <a:chOff x="899592" y="1635646"/>
            <a:chExt cx="720000" cy="769441"/>
          </a:xfrm>
        </p:grpSpPr>
        <p:sp>
          <p:nvSpPr>
            <p:cNvPr id="7" name="Круг: прозрачная заливка 6">
              <a:extLst>
                <a:ext uri="{FF2B5EF4-FFF2-40B4-BE49-F238E27FC236}">
                  <a16:creationId xmlns:a16="http://schemas.microsoft.com/office/drawing/2014/main" id="{9DBA25DB-C685-41FD-8751-EDE22094F75D}"/>
                </a:ext>
              </a:extLst>
            </p:cNvPr>
            <p:cNvSpPr/>
            <p:nvPr/>
          </p:nvSpPr>
          <p:spPr>
            <a:xfrm>
              <a:off x="899592" y="1660326"/>
              <a:ext cx="720000" cy="720080"/>
            </a:xfrm>
            <a:prstGeom prst="donut">
              <a:avLst>
                <a:gd name="adj" fmla="val 8487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7410C93-44C6-4FA6-ACF7-6D53BFE49FB9}"/>
                </a:ext>
              </a:extLst>
            </p:cNvPr>
            <p:cNvSpPr txBox="1"/>
            <p:nvPr/>
          </p:nvSpPr>
          <p:spPr>
            <a:xfrm>
              <a:off x="1043568" y="1635646"/>
              <a:ext cx="43204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E676D15F-5996-4629-A109-CC4E77D3E581}"/>
              </a:ext>
            </a:extLst>
          </p:cNvPr>
          <p:cNvSpPr txBox="1"/>
          <p:nvPr/>
        </p:nvSpPr>
        <p:spPr>
          <a:xfrm>
            <a:off x="1401142" y="1485620"/>
            <a:ext cx="72745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Arial Narrow" panose="020B0606020202030204" pitchFamily="34" charset="0"/>
              </a:rPr>
              <a:t>Книги </a:t>
            </a:r>
            <a:endParaRPr lang="ru-RU" sz="2400" dirty="0">
              <a:latin typeface="Arial Narrow" panose="020B0606020202030204" pitchFamily="34" charset="0"/>
            </a:endParaRPr>
          </a:p>
        </p:txBody>
      </p:sp>
      <p:sp>
        <p:nvSpPr>
          <p:cNvPr id="2" name="AutoShape 4" descr="https://af12.mail.ru/cgi-bin/readmsg?id=16735073800082280349;0;1&amp;mode=attachment&amp;email=okd.ipk@mail.ru&amp;ct=image%2fjpeg&amp;cn=93569.jpg&amp;cte=bin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195736" y="2139702"/>
            <a:ext cx="2376264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 Narrow" pitchFamily="34" charset="0"/>
              </a:rPr>
              <a:t>В своих произведениях Аристотель обобщает опыт классической эпохи древнегреческой культуры </a:t>
            </a:r>
          </a:p>
          <a:p>
            <a:r>
              <a:rPr lang="ru-RU" sz="1400" dirty="0">
                <a:latin typeface="Arial Narrow" pitchFamily="34" charset="0"/>
              </a:rPr>
              <a:t>и добивается невиданной прежде дисциплины научного мышления.</a:t>
            </a:r>
            <a:br>
              <a:rPr lang="ru-RU" sz="1400" dirty="0">
                <a:latin typeface="Arial Narrow" pitchFamily="34" charset="0"/>
              </a:rPr>
            </a:br>
            <a:r>
              <a:rPr lang="ru-RU" sz="1400" dirty="0">
                <a:latin typeface="Arial Narrow" pitchFamily="34" charset="0"/>
              </a:rPr>
              <a:t>В трактате "Риторика" </a:t>
            </a:r>
          </a:p>
          <a:p>
            <a:r>
              <a:rPr lang="ru-RU" sz="1400" dirty="0">
                <a:latin typeface="Arial Narrow" pitchFamily="34" charset="0"/>
              </a:rPr>
              <a:t>он вывел общие законы красноречия, создал теоретическое учение </a:t>
            </a:r>
          </a:p>
          <a:p>
            <a:r>
              <a:rPr lang="ru-RU" sz="1400" dirty="0">
                <a:latin typeface="Arial Narrow" pitchFamily="34" charset="0"/>
              </a:rPr>
              <a:t>о принципах достижения прекрасного в античной прозе.</a:t>
            </a:r>
          </a:p>
        </p:txBody>
      </p:sp>
      <p:pic>
        <p:nvPicPr>
          <p:cNvPr id="1026" name="Picture 2" descr="Аристотель - Риторика. Поэтика обложка книги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" r="-677"/>
          <a:stretch/>
        </p:blipFill>
        <p:spPr bwMode="auto">
          <a:xfrm>
            <a:off x="395537" y="2248014"/>
            <a:ext cx="1728538" cy="27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6295584" y="2139702"/>
            <a:ext cx="2376264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 Narrow" pitchFamily="34" charset="0"/>
              </a:rPr>
              <a:t>В философии Цицерона, сама идея ораторского искусства неразрывно связана </a:t>
            </a:r>
          </a:p>
          <a:p>
            <a:r>
              <a:rPr lang="ru-RU" sz="1400" dirty="0">
                <a:latin typeface="Arial Narrow" pitchFamily="34" charset="0"/>
              </a:rPr>
              <a:t>с личностными и гражданскими качествами идеального оратора .</a:t>
            </a:r>
          </a:p>
          <a:p>
            <a:r>
              <a:rPr lang="ru-RU" sz="1400" dirty="0">
                <a:latin typeface="Arial Narrow" pitchFamily="34" charset="0"/>
              </a:rPr>
              <a:t>Уже современники признавали безукоризненное совершенство формы его произведений, а в последующие времена Цицерон считался лучшим стилистом древнеримской литературы.</a:t>
            </a:r>
          </a:p>
        </p:txBody>
      </p:sp>
      <p:pic>
        <p:nvPicPr>
          <p:cNvPr id="1028" name="Picture 4" descr="Марк Цицерон - Об ораторском искусстве обложка книги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416" y="2248014"/>
            <a:ext cx="1727807" cy="27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95355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Дейл Карнеги - Как выработать уверенность в себе и влиять на людей, выступая публично обложка книги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4"/>
          <a:stretch/>
        </p:blipFill>
        <p:spPr bwMode="auto">
          <a:xfrm>
            <a:off x="395536" y="2248014"/>
            <a:ext cx="1728539" cy="27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 rot="18326355" flipH="1">
            <a:off x="7827816" y="-1825679"/>
            <a:ext cx="2403625" cy="29705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7DB4D3-9E51-44FB-96EB-A0854F06EA25}"/>
              </a:ext>
            </a:extLst>
          </p:cNvPr>
          <p:cNvSpPr txBox="1"/>
          <p:nvPr/>
        </p:nvSpPr>
        <p:spPr>
          <a:xfrm>
            <a:off x="1259632" y="267494"/>
            <a:ext cx="820737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0" i="0" dirty="0">
                <a:solidFill>
                  <a:srgbClr val="32323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СЕРВИСЫ И РЕСУРСЫ </a:t>
            </a:r>
          </a:p>
          <a:p>
            <a:r>
              <a:rPr lang="ru-RU" sz="2800" b="0" i="0" dirty="0">
                <a:solidFill>
                  <a:srgbClr val="32323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2800" dirty="0">
                <a:solidFill>
                  <a:srgbClr val="3232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ПУБЛИЧНЫХ ВЫСТУПЛЕНИЙ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 descr="Список со сплошной заливкой">
            <a:extLst>
              <a:ext uri="{FF2B5EF4-FFF2-40B4-BE49-F238E27FC236}">
                <a16:creationId xmlns:a16="http://schemas.microsoft.com/office/drawing/2014/main" id="{6A2A28FB-B5F2-4894-A722-006E998B1F2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5536" y="307201"/>
            <a:ext cx="914400" cy="914400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87F94617-92DE-4460-9F0F-A59AB03845A2}"/>
              </a:ext>
            </a:extLst>
          </p:cNvPr>
          <p:cNvGrpSpPr>
            <a:grpSpLocks noChangeAspect="1"/>
          </p:cNvGrpSpPr>
          <p:nvPr/>
        </p:nvGrpSpPr>
        <p:grpSpPr>
          <a:xfrm>
            <a:off x="539750" y="1347614"/>
            <a:ext cx="720080" cy="769526"/>
            <a:chOff x="899592" y="1635646"/>
            <a:chExt cx="720000" cy="769441"/>
          </a:xfrm>
        </p:grpSpPr>
        <p:sp>
          <p:nvSpPr>
            <p:cNvPr id="7" name="Круг: прозрачная заливка 6">
              <a:extLst>
                <a:ext uri="{FF2B5EF4-FFF2-40B4-BE49-F238E27FC236}">
                  <a16:creationId xmlns:a16="http://schemas.microsoft.com/office/drawing/2014/main" id="{9DBA25DB-C685-41FD-8751-EDE22094F75D}"/>
                </a:ext>
              </a:extLst>
            </p:cNvPr>
            <p:cNvSpPr/>
            <p:nvPr/>
          </p:nvSpPr>
          <p:spPr>
            <a:xfrm>
              <a:off x="899592" y="1660326"/>
              <a:ext cx="720000" cy="720080"/>
            </a:xfrm>
            <a:prstGeom prst="donut">
              <a:avLst>
                <a:gd name="adj" fmla="val 8487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7410C93-44C6-4FA6-ACF7-6D53BFE49FB9}"/>
                </a:ext>
              </a:extLst>
            </p:cNvPr>
            <p:cNvSpPr txBox="1"/>
            <p:nvPr/>
          </p:nvSpPr>
          <p:spPr>
            <a:xfrm>
              <a:off x="1043568" y="1635646"/>
              <a:ext cx="43204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E676D15F-5996-4629-A109-CC4E77D3E581}"/>
              </a:ext>
            </a:extLst>
          </p:cNvPr>
          <p:cNvSpPr txBox="1"/>
          <p:nvPr/>
        </p:nvSpPr>
        <p:spPr>
          <a:xfrm>
            <a:off x="1401142" y="1485620"/>
            <a:ext cx="72745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Arial Narrow" panose="020B0606020202030204" pitchFamily="34" charset="0"/>
              </a:rPr>
              <a:t>Книги </a:t>
            </a:r>
            <a:endParaRPr lang="ru-RU" sz="2400" dirty="0">
              <a:latin typeface="Arial Narrow" panose="020B0606020202030204" pitchFamily="34" charset="0"/>
            </a:endParaRPr>
          </a:p>
        </p:txBody>
      </p:sp>
      <p:sp>
        <p:nvSpPr>
          <p:cNvPr id="2" name="AutoShape 4" descr="https://af12.mail.ru/cgi-bin/readmsg?id=16735073800082280349;0;1&amp;mode=attachment&amp;email=okd.ipk@mail.ru&amp;ct=image%2fjpeg&amp;cn=93569.jpg&amp;cte=bin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195736" y="2198350"/>
            <a:ext cx="237626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 Narrow" pitchFamily="34" charset="0"/>
              </a:rPr>
              <a:t>Дейл Карнеги показывает, как его оригинальная методика, позволяющая привлекать </a:t>
            </a:r>
          </a:p>
          <a:p>
            <a:r>
              <a:rPr lang="ru-RU" sz="1400" dirty="0">
                <a:latin typeface="Arial Narrow" pitchFamily="34" charset="0"/>
              </a:rPr>
              <a:t>и удерживать внимание слушателей, будет помогать вам во всех областях жизни.</a:t>
            </a:r>
          </a:p>
          <a:p>
            <a:r>
              <a:rPr lang="ru-RU" sz="1400" dirty="0">
                <a:latin typeface="Arial Narrow" pitchFamily="34" charset="0"/>
              </a:rPr>
              <a:t>В книге также содержатся упражнения по улучшению дикции, правильности речи </a:t>
            </a:r>
          </a:p>
          <a:p>
            <a:r>
              <a:rPr lang="ru-RU" sz="1400" dirty="0">
                <a:latin typeface="Arial Narrow" pitchFamily="34" charset="0"/>
              </a:rPr>
              <a:t>и десятки примеров </a:t>
            </a:r>
          </a:p>
          <a:p>
            <a:r>
              <a:rPr lang="ru-RU" sz="1400" dirty="0">
                <a:latin typeface="Arial Narrow" pitchFamily="34" charset="0"/>
              </a:rPr>
              <a:t>из выдающихся выступлений знаменитых ораторов.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295584" y="2198350"/>
            <a:ext cx="237626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 Narrow" pitchFamily="34" charset="0"/>
              </a:rPr>
              <a:t>Книга о публичных выступлениях любого уровня </a:t>
            </a:r>
          </a:p>
          <a:p>
            <a:r>
              <a:rPr lang="ru-RU" sz="1400" dirty="0">
                <a:latin typeface="Arial Narrow" pitchFamily="34" charset="0"/>
              </a:rPr>
              <a:t>и масштаба, основанная на 15-летнем опыте и личных историях Скотта </a:t>
            </a:r>
            <a:r>
              <a:rPr lang="ru-RU" sz="1400" dirty="0" err="1">
                <a:latin typeface="Arial Narrow" pitchFamily="34" charset="0"/>
              </a:rPr>
              <a:t>Беркуна</a:t>
            </a:r>
            <a:r>
              <a:rPr lang="ru-RU" sz="1400" dirty="0">
                <a:latin typeface="Arial Narrow" pitchFamily="34" charset="0"/>
              </a:rPr>
              <a:t>.</a:t>
            </a:r>
          </a:p>
          <a:p>
            <a:r>
              <a:rPr lang="ru-RU" sz="1400" dirty="0">
                <a:latin typeface="Arial Narrow" pitchFamily="34" charset="0"/>
              </a:rPr>
              <a:t>В книге собраны советы, приемы и </a:t>
            </a:r>
            <a:r>
              <a:rPr lang="ru-RU" sz="1400" dirty="0" err="1">
                <a:latin typeface="Arial Narrow" pitchFamily="34" charset="0"/>
              </a:rPr>
              <a:t>лайфхаки</a:t>
            </a:r>
            <a:r>
              <a:rPr lang="ru-RU" sz="1400" dirty="0">
                <a:latin typeface="Arial Narrow" pitchFamily="34" charset="0"/>
              </a:rPr>
              <a:t> для всех, кто выступает перед аудиторией. </a:t>
            </a:r>
          </a:p>
          <a:p>
            <a:r>
              <a:rPr lang="ru-RU" sz="1400" dirty="0">
                <a:latin typeface="Arial Narrow" pitchFamily="34" charset="0"/>
              </a:rPr>
              <a:t>Рассказывает, как завоевывать и удерживать внимание публики. </a:t>
            </a:r>
          </a:p>
        </p:txBody>
      </p:sp>
      <p:pic>
        <p:nvPicPr>
          <p:cNvPr id="2052" name="Picture 4" descr="Скотт Беркун - Откровения оратора обложка книги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0" r="8260"/>
          <a:stretch/>
        </p:blipFill>
        <p:spPr bwMode="auto">
          <a:xfrm>
            <a:off x="4475584" y="2248014"/>
            <a:ext cx="1752600" cy="27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12423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Сергей Шипунов - Харизматичный оратор. Руководство к курсу &quot;Словесная импровизация&quot; обложка книги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8" r="6313"/>
          <a:stretch/>
        </p:blipFill>
        <p:spPr bwMode="auto">
          <a:xfrm>
            <a:off x="374303" y="2248014"/>
            <a:ext cx="1749425" cy="27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 rot="18326355" flipH="1">
            <a:off x="7827816" y="-1825679"/>
            <a:ext cx="2403625" cy="29705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7DB4D3-9E51-44FB-96EB-A0854F06EA25}"/>
              </a:ext>
            </a:extLst>
          </p:cNvPr>
          <p:cNvSpPr txBox="1"/>
          <p:nvPr/>
        </p:nvSpPr>
        <p:spPr>
          <a:xfrm>
            <a:off x="1259632" y="267494"/>
            <a:ext cx="820737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0" i="0" dirty="0">
                <a:solidFill>
                  <a:srgbClr val="32323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СЕРВИСЫ И РЕСУРСЫ </a:t>
            </a:r>
          </a:p>
          <a:p>
            <a:r>
              <a:rPr lang="ru-RU" sz="2800" b="0" i="0" dirty="0">
                <a:solidFill>
                  <a:srgbClr val="32323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2800" dirty="0">
                <a:solidFill>
                  <a:srgbClr val="3232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ПУБЛИЧНЫХ ВЫСТУПЛЕНИЙ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 descr="Список со сплошной заливкой">
            <a:extLst>
              <a:ext uri="{FF2B5EF4-FFF2-40B4-BE49-F238E27FC236}">
                <a16:creationId xmlns:a16="http://schemas.microsoft.com/office/drawing/2014/main" id="{6A2A28FB-B5F2-4894-A722-006E998B1F2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5536" y="307201"/>
            <a:ext cx="914400" cy="914400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87F94617-92DE-4460-9F0F-A59AB03845A2}"/>
              </a:ext>
            </a:extLst>
          </p:cNvPr>
          <p:cNvGrpSpPr>
            <a:grpSpLocks noChangeAspect="1"/>
          </p:cNvGrpSpPr>
          <p:nvPr/>
        </p:nvGrpSpPr>
        <p:grpSpPr>
          <a:xfrm>
            <a:off x="539750" y="1347614"/>
            <a:ext cx="720080" cy="769526"/>
            <a:chOff x="899592" y="1635646"/>
            <a:chExt cx="720000" cy="769441"/>
          </a:xfrm>
        </p:grpSpPr>
        <p:sp>
          <p:nvSpPr>
            <p:cNvPr id="7" name="Круг: прозрачная заливка 6">
              <a:extLst>
                <a:ext uri="{FF2B5EF4-FFF2-40B4-BE49-F238E27FC236}">
                  <a16:creationId xmlns:a16="http://schemas.microsoft.com/office/drawing/2014/main" id="{9DBA25DB-C685-41FD-8751-EDE22094F75D}"/>
                </a:ext>
              </a:extLst>
            </p:cNvPr>
            <p:cNvSpPr/>
            <p:nvPr/>
          </p:nvSpPr>
          <p:spPr>
            <a:xfrm>
              <a:off x="899592" y="1660326"/>
              <a:ext cx="720000" cy="720080"/>
            </a:xfrm>
            <a:prstGeom prst="donut">
              <a:avLst>
                <a:gd name="adj" fmla="val 8487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7410C93-44C6-4FA6-ACF7-6D53BFE49FB9}"/>
                </a:ext>
              </a:extLst>
            </p:cNvPr>
            <p:cNvSpPr txBox="1"/>
            <p:nvPr/>
          </p:nvSpPr>
          <p:spPr>
            <a:xfrm>
              <a:off x="1043568" y="1635646"/>
              <a:ext cx="43204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E676D15F-5996-4629-A109-CC4E77D3E581}"/>
              </a:ext>
            </a:extLst>
          </p:cNvPr>
          <p:cNvSpPr txBox="1"/>
          <p:nvPr/>
        </p:nvSpPr>
        <p:spPr>
          <a:xfrm>
            <a:off x="1401142" y="1485620"/>
            <a:ext cx="72745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Arial Narrow" panose="020B0606020202030204" pitchFamily="34" charset="0"/>
              </a:rPr>
              <a:t>Книги </a:t>
            </a:r>
            <a:endParaRPr lang="ru-RU" sz="2400" dirty="0">
              <a:latin typeface="Arial Narrow" panose="020B0606020202030204" pitchFamily="34" charset="0"/>
            </a:endParaRPr>
          </a:p>
        </p:txBody>
      </p:sp>
      <p:sp>
        <p:nvSpPr>
          <p:cNvPr id="2" name="AutoShape 4" descr="https://af12.mail.ru/cgi-bin/readmsg?id=16735073800082280349;0;1&amp;mode=attachment&amp;email=okd.ipk@mail.ru&amp;ct=image%2fjpeg&amp;cn=93569.jpg&amp;cte=bin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195735" y="2198350"/>
            <a:ext cx="647995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 Narrow" pitchFamily="34" charset="0"/>
              </a:rPr>
              <a:t>Эта книга о том, как стать ярким, успешным, </a:t>
            </a:r>
            <a:r>
              <a:rPr lang="ru-RU" sz="1400" dirty="0" err="1">
                <a:latin typeface="Arial Narrow" pitchFamily="34" charset="0"/>
              </a:rPr>
              <a:t>харизматичным</a:t>
            </a:r>
            <a:r>
              <a:rPr lang="ru-RU" sz="1400" dirty="0">
                <a:latin typeface="Arial Narrow" pitchFamily="34" charset="0"/>
              </a:rPr>
              <a:t> оратором.</a:t>
            </a:r>
          </a:p>
          <a:p>
            <a:r>
              <a:rPr lang="ru-RU" sz="1400" dirty="0">
                <a:latin typeface="Arial Narrow" pitchFamily="34" charset="0"/>
              </a:rPr>
              <a:t>Вы найдете в ней веселую и живую теорию, затрагивающую практически все аспекты ораторского мастерства: снятие страха сцены, контакт глазами, работа с голосом, паузы, борьба со словами паразитами, использование вопросов, жесты, постановка на публике, актерское мастерство и многое другое.</a:t>
            </a:r>
          </a:p>
          <a:p>
            <a:endParaRPr lang="ru-RU" sz="1050" dirty="0">
              <a:latin typeface="Arial Narrow" pitchFamily="34" charset="0"/>
            </a:endParaRPr>
          </a:p>
          <a:p>
            <a:r>
              <a:rPr lang="ru-RU" sz="1400" dirty="0">
                <a:latin typeface="Arial Narrow" pitchFamily="34" charset="0"/>
              </a:rPr>
              <a:t>Коллекция упражнений из риторики, актерских, ораторских, </a:t>
            </a:r>
            <a:r>
              <a:rPr lang="ru-RU" sz="1400" dirty="0" err="1">
                <a:latin typeface="Arial Narrow" pitchFamily="34" charset="0"/>
              </a:rPr>
              <a:t>голосо</a:t>
            </a:r>
            <a:r>
              <a:rPr lang="ru-RU" sz="1400" dirty="0">
                <a:latin typeface="Arial Narrow" pitchFamily="34" charset="0"/>
              </a:rPr>
              <a:t>-речевых тренингов позволит вам сразу же, по ходу чтения книги, улучшать свои ораторские навыки.</a:t>
            </a:r>
          </a:p>
          <a:p>
            <a:r>
              <a:rPr lang="ru-RU" sz="1400" dirty="0">
                <a:latin typeface="Arial Narrow" pitchFamily="34" charset="0"/>
              </a:rPr>
              <a:t>В результате вы познакомитесь более чем с 30 параметрами, составляющими формулу ораторского мастерства, знание которых позволит вам не только с успехом выступать перед аудиторией, но и в обычном общении легко становиться душой компании благодаря умению ярко, увлекательно и интересно доносить свои идеи.</a:t>
            </a:r>
          </a:p>
        </p:txBody>
      </p:sp>
    </p:spTree>
    <p:extLst>
      <p:ext uri="{BB962C8B-B14F-4D97-AF65-F5344CB8AC3E}">
        <p14:creationId xmlns:p14="http://schemas.microsoft.com/office/powerpoint/2010/main" val="28852713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rot="18326355" flipH="1">
            <a:off x="7827816" y="-1825679"/>
            <a:ext cx="2403625" cy="29705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7DB4D3-9E51-44FB-96EB-A0854F06EA25}"/>
              </a:ext>
            </a:extLst>
          </p:cNvPr>
          <p:cNvSpPr txBox="1"/>
          <p:nvPr/>
        </p:nvSpPr>
        <p:spPr>
          <a:xfrm>
            <a:off x="1259632" y="267494"/>
            <a:ext cx="820737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3232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 ИСПОЛЬЗОВАНИЯ </a:t>
            </a:r>
          </a:p>
          <a:p>
            <a:r>
              <a:rPr lang="ru-RU" sz="2800" dirty="0">
                <a:solidFill>
                  <a:srgbClr val="3232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ПРЕЗЕНТАЦИОННЫХ МАТЕРИАЛОВ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AutoShape 4" descr="https://af12.mail.ru/cgi-bin/readmsg?id=16735073800082280349;0;1&amp;mode=attachment&amp;email=okd.ipk@mail.ru&amp;ct=image%2fjpeg&amp;cn=93569.jpg&amp;cte=bin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11510"/>
            <a:ext cx="810091" cy="810091"/>
          </a:xfrm>
          <a:prstGeom prst="rect">
            <a:avLst/>
          </a:prstGeom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539750" y="1535872"/>
            <a:ext cx="8207376" cy="1684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latin typeface="Arial Narrow" pitchFamily="34" charset="0"/>
              </a:rPr>
              <a:t>- сопровождает выступление, а </a:t>
            </a:r>
            <a:r>
              <a:rPr lang="ru-RU" sz="2400" b="1" dirty="0">
                <a:solidFill>
                  <a:srgbClr val="009644"/>
                </a:solidFill>
                <a:latin typeface="Arial Narrow" pitchFamily="34" charset="0"/>
              </a:rPr>
              <a:t>не дублирует </a:t>
            </a:r>
            <a:r>
              <a:rPr lang="ru-RU" sz="2400" dirty="0">
                <a:latin typeface="Arial Narrow" pitchFamily="34" charset="0"/>
              </a:rPr>
              <a:t>выступление</a:t>
            </a:r>
            <a:br>
              <a:rPr lang="ru-RU" sz="2400" dirty="0">
                <a:latin typeface="Arial Narrow" pitchFamily="34" charset="0"/>
              </a:rPr>
            </a:br>
            <a:r>
              <a:rPr lang="ru-RU" sz="2400" dirty="0">
                <a:latin typeface="Arial Narrow" pitchFamily="34" charset="0"/>
              </a:rPr>
              <a:t>- раскрывает </a:t>
            </a:r>
            <a:r>
              <a:rPr lang="ru-RU" sz="2400" b="1" dirty="0">
                <a:solidFill>
                  <a:srgbClr val="009644"/>
                </a:solidFill>
                <a:latin typeface="Arial Narrow" pitchFamily="34" charset="0"/>
              </a:rPr>
              <a:t>значимые моменты </a:t>
            </a:r>
            <a:r>
              <a:rPr lang="ru-RU" sz="2400" dirty="0">
                <a:latin typeface="Arial Narrow" pitchFamily="34" charset="0"/>
              </a:rPr>
              <a:t>выступления</a:t>
            </a:r>
            <a:br>
              <a:rPr lang="ru-RU" sz="2400" dirty="0">
                <a:latin typeface="Arial Narrow" pitchFamily="34" charset="0"/>
              </a:rPr>
            </a:br>
            <a:r>
              <a:rPr lang="ru-RU" sz="2400" dirty="0">
                <a:latin typeface="Arial Narrow" pitchFamily="34" charset="0"/>
              </a:rPr>
              <a:t>- дополняет образ выступающего </a:t>
            </a:r>
          </a:p>
        </p:txBody>
      </p:sp>
    </p:spTree>
    <p:extLst>
      <p:ext uri="{BB962C8B-B14F-4D97-AF65-F5344CB8AC3E}">
        <p14:creationId xmlns:p14="http://schemas.microsoft.com/office/powerpoint/2010/main" val="14244697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rot="18326355" flipH="1">
            <a:off x="-374725" y="-2370633"/>
            <a:ext cx="2403625" cy="2970554"/>
          </a:xfrm>
          <a:prstGeom prst="rect">
            <a:avLst/>
          </a:prstGeom>
          <a:solidFill>
            <a:srgbClr val="0074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7DB4D3-9E51-44FB-96EB-A0854F06EA25}"/>
              </a:ext>
            </a:extLst>
          </p:cNvPr>
          <p:cNvSpPr txBox="1"/>
          <p:nvPr/>
        </p:nvSpPr>
        <p:spPr>
          <a:xfrm>
            <a:off x="1835696" y="178046"/>
            <a:ext cx="673931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ru-RU" sz="2800" dirty="0">
                <a:solidFill>
                  <a:srgbClr val="3232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ТРЕБОВАНИЯ К ОФОРМЛЕНИЮ ПРЕЗЕНТАЦИИ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07FD71-70AF-4F5A-80F1-34D6236F9C70}"/>
              </a:ext>
            </a:extLst>
          </p:cNvPr>
          <p:cNvSpPr txBox="1"/>
          <p:nvPr/>
        </p:nvSpPr>
        <p:spPr>
          <a:xfrm>
            <a:off x="179512" y="1275606"/>
            <a:ext cx="840990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Tx/>
              <a:buChar char="-"/>
            </a:pPr>
            <a:r>
              <a:rPr lang="ru-RU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оформление и содержание презентации </a:t>
            </a:r>
            <a:r>
              <a:rPr lang="ru-RU" sz="2400" b="1" dirty="0">
                <a:solidFill>
                  <a:srgbClr val="009644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должно соответствовать</a:t>
            </a:r>
            <a:r>
              <a:rPr lang="ru-RU" sz="2400" b="1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ru-RU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теме выступления</a:t>
            </a:r>
          </a:p>
          <a:p>
            <a:pPr marL="457200" indent="-457200">
              <a:buFontTx/>
              <a:buChar char="-"/>
            </a:pPr>
            <a:r>
              <a:rPr lang="ru-RU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объем –10-20 слайдов;</a:t>
            </a:r>
          </a:p>
          <a:p>
            <a:pPr marL="457200" indent="-457200">
              <a:buFontTx/>
              <a:buChar char="-"/>
            </a:pPr>
            <a:r>
              <a:rPr lang="ru-RU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соблюдение единого стиля оформления всех слайдов (шрифт, фон, цветовая гамма и др.);</a:t>
            </a:r>
          </a:p>
          <a:p>
            <a:pPr marL="457200" indent="-457200">
              <a:buFontTx/>
              <a:buChar char="-"/>
            </a:pPr>
            <a:r>
              <a:rPr lang="ru-RU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размер шрифта – для заголовков не менее 24, для текста не менее 18;</a:t>
            </a:r>
          </a:p>
          <a:p>
            <a:pPr marL="457200" indent="-457200">
              <a:buFontTx/>
              <a:buChar char="-"/>
            </a:pPr>
            <a:r>
              <a:rPr lang="ru-RU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приветствуется использование в ходе выступления демонстрация наглядных материалов, разработок и пособий.</a:t>
            </a:r>
          </a:p>
        </p:txBody>
      </p:sp>
    </p:spTree>
    <p:extLst>
      <p:ext uri="{BB962C8B-B14F-4D97-AF65-F5344CB8AC3E}">
        <p14:creationId xmlns:p14="http://schemas.microsoft.com/office/powerpoint/2010/main" val="12348162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rot="18326355" flipH="1">
            <a:off x="7827816" y="-1825679"/>
            <a:ext cx="2403625" cy="29705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7DB4D3-9E51-44FB-96EB-A0854F06EA25}"/>
              </a:ext>
            </a:extLst>
          </p:cNvPr>
          <p:cNvSpPr txBox="1"/>
          <p:nvPr/>
        </p:nvSpPr>
        <p:spPr>
          <a:xfrm>
            <a:off x="1259632" y="267494"/>
            <a:ext cx="820737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3232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ТИПИЧНЫЕ </a:t>
            </a:r>
            <a:r>
              <a:rPr lang="ru-RU" sz="28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ОШИБКИ</a:t>
            </a:r>
          </a:p>
          <a:p>
            <a:r>
              <a:rPr lang="ru-RU" sz="2800" dirty="0">
                <a:solidFill>
                  <a:srgbClr val="3232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ПРЕЗЕНТАЦИОННЫХ МАТЕРИАЛОВ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AutoShape 4" descr="https://af12.mail.ru/cgi-bin/readmsg?id=16735073800082280349;0;1&amp;mode=attachment&amp;email=okd.ipk@mail.ru&amp;ct=image%2fjpeg&amp;cn=93569.jpg&amp;cte=bin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11510"/>
            <a:ext cx="810091" cy="810091"/>
          </a:xfrm>
          <a:prstGeom prst="rect">
            <a:avLst/>
          </a:prstGeom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539750" y="1535872"/>
            <a:ext cx="8207376" cy="316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400" b="1" dirty="0">
                <a:solidFill>
                  <a:srgbClr val="FFC000"/>
                </a:solidFill>
                <a:latin typeface="Arial Narrow" pitchFamily="34" charset="0"/>
              </a:rPr>
              <a:t>перегруженность</a:t>
            </a:r>
            <a:r>
              <a:rPr lang="ru-RU" sz="2400" dirty="0">
                <a:latin typeface="Arial Narrow" pitchFamily="34" charset="0"/>
              </a:rPr>
              <a:t> слайдов текстовой информацией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400" b="1" dirty="0">
                <a:solidFill>
                  <a:srgbClr val="FFC000"/>
                </a:solidFill>
                <a:latin typeface="Arial Narrow" pitchFamily="34" charset="0"/>
              </a:rPr>
              <a:t>отсутствие ИЛИ избыточность </a:t>
            </a:r>
            <a:r>
              <a:rPr lang="ru-RU" sz="2400" dirty="0">
                <a:latin typeface="Arial Narrow" pitchFamily="34" charset="0"/>
              </a:rPr>
              <a:t>графических объектов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400" dirty="0">
                <a:latin typeface="Arial Narrow" pitchFamily="34" charset="0"/>
              </a:rPr>
              <a:t>размещение на слайде графических объектов (фотографии, картинки, иллюстрации) </a:t>
            </a:r>
            <a:r>
              <a:rPr lang="ru-RU" sz="2400" b="1" dirty="0">
                <a:solidFill>
                  <a:srgbClr val="FFC000"/>
                </a:solidFill>
                <a:latin typeface="Arial Narrow" pitchFamily="34" charset="0"/>
              </a:rPr>
              <a:t>разного стиля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400" dirty="0">
                <a:latin typeface="Arial Narrow" pitchFamily="34" charset="0"/>
              </a:rPr>
              <a:t>использование «кричащих», несочетаемых цветов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400" b="1" dirty="0">
                <a:solidFill>
                  <a:srgbClr val="FFC000"/>
                </a:solidFill>
                <a:latin typeface="Arial Narrow" pitchFamily="34" charset="0"/>
              </a:rPr>
              <a:t>разный стиль </a:t>
            </a:r>
            <a:r>
              <a:rPr lang="ru-RU" sz="2400" dirty="0">
                <a:latin typeface="Arial Narrow" pitchFamily="34" charset="0"/>
              </a:rPr>
              <a:t>оформления текста в заголовках и основном тексте на слайдах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400" b="1" dirty="0">
                <a:solidFill>
                  <a:srgbClr val="FFC000"/>
                </a:solidFill>
                <a:latin typeface="Arial Narrow" pitchFamily="34" charset="0"/>
              </a:rPr>
              <a:t>отсутствие логики </a:t>
            </a:r>
            <a:r>
              <a:rPr lang="ru-RU" sz="2400" dirty="0">
                <a:latin typeface="Arial Narrow" pitchFamily="34" charset="0"/>
              </a:rPr>
              <a:t>в размещении информации</a:t>
            </a:r>
          </a:p>
        </p:txBody>
      </p:sp>
    </p:spTree>
    <p:extLst>
      <p:ext uri="{BB962C8B-B14F-4D97-AF65-F5344CB8AC3E}">
        <p14:creationId xmlns:p14="http://schemas.microsoft.com/office/powerpoint/2010/main" val="32848036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rot="18326355" flipH="1">
            <a:off x="7827816" y="-1825679"/>
            <a:ext cx="2403625" cy="29705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7DB4D3-9E51-44FB-96EB-A0854F06EA25}"/>
              </a:ext>
            </a:extLst>
          </p:cNvPr>
          <p:cNvSpPr txBox="1"/>
          <p:nvPr/>
        </p:nvSpPr>
        <p:spPr>
          <a:xfrm>
            <a:off x="1259632" y="267494"/>
            <a:ext cx="820737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3232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РЕКОМЕНДУЕТСЯ ИСПОЛЬЗОВАТЬ</a:t>
            </a:r>
          </a:p>
          <a:p>
            <a:r>
              <a:rPr lang="ru-RU" sz="2800" dirty="0">
                <a:solidFill>
                  <a:srgbClr val="3232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ОФОРМЛЕНИИ ПРЕЗЕНТАЦИЙ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AutoShape 4" descr="https://af12.mail.ru/cgi-bin/readmsg?id=16735073800082280349;0;1&amp;mode=attachment&amp;email=okd.ipk@mail.ru&amp;ct=image%2fjpeg&amp;cn=93569.jpg&amp;cte=bin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11510"/>
            <a:ext cx="810091" cy="810091"/>
          </a:xfrm>
          <a:prstGeom prst="rect">
            <a:avLst/>
          </a:prstGeom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539750" y="1535872"/>
            <a:ext cx="82073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400" dirty="0">
                <a:latin typeface="Arial Narrow" pitchFamily="34" charset="0"/>
              </a:rPr>
              <a:t>анимацию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400" dirty="0">
                <a:latin typeface="Arial Narrow" pitchFamily="34" charset="0"/>
              </a:rPr>
              <a:t>градиентную заливку фона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400" dirty="0">
                <a:latin typeface="Arial Narrow" pitchFamily="34" charset="0"/>
              </a:rPr>
              <a:t>оформление текста заголовка с тенью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400" dirty="0">
                <a:latin typeface="Arial Narrow" pitchFamily="34" charset="0"/>
              </a:rPr>
              <a:t>точки не ставим в заголовках, только если в заголовке 2 предложения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ru-RU" sz="24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2079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rot="18326355" flipH="1">
            <a:off x="7827816" y="-1825679"/>
            <a:ext cx="2403625" cy="29705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7DB4D3-9E51-44FB-96EB-A0854F06EA25}"/>
              </a:ext>
            </a:extLst>
          </p:cNvPr>
          <p:cNvSpPr txBox="1"/>
          <p:nvPr/>
        </p:nvSpPr>
        <p:spPr>
          <a:xfrm>
            <a:off x="1259632" y="267494"/>
            <a:ext cx="820737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3232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ПРАВИЛА ОФОРМЛЕНИЯ </a:t>
            </a:r>
          </a:p>
          <a:p>
            <a:r>
              <a:rPr lang="ru-RU" sz="2800" dirty="0">
                <a:solidFill>
                  <a:srgbClr val="3232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ИСПОЛЬЗОВАНИЯ ПРЕЗЕНТАЦИЙ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87F94617-92DE-4460-9F0F-A59AB03845A2}"/>
              </a:ext>
            </a:extLst>
          </p:cNvPr>
          <p:cNvGrpSpPr>
            <a:grpSpLocks noChangeAspect="1"/>
          </p:cNvGrpSpPr>
          <p:nvPr/>
        </p:nvGrpSpPr>
        <p:grpSpPr>
          <a:xfrm>
            <a:off x="539750" y="1742494"/>
            <a:ext cx="720080" cy="769526"/>
            <a:chOff x="899592" y="1635646"/>
            <a:chExt cx="720000" cy="769441"/>
          </a:xfrm>
        </p:grpSpPr>
        <p:sp>
          <p:nvSpPr>
            <p:cNvPr id="7" name="Круг: прозрачная заливка 6">
              <a:extLst>
                <a:ext uri="{FF2B5EF4-FFF2-40B4-BE49-F238E27FC236}">
                  <a16:creationId xmlns:a16="http://schemas.microsoft.com/office/drawing/2014/main" id="{9DBA25DB-C685-41FD-8751-EDE22094F75D}"/>
                </a:ext>
              </a:extLst>
            </p:cNvPr>
            <p:cNvSpPr/>
            <p:nvPr/>
          </p:nvSpPr>
          <p:spPr>
            <a:xfrm>
              <a:off x="899592" y="1660326"/>
              <a:ext cx="720000" cy="720080"/>
            </a:xfrm>
            <a:prstGeom prst="donut">
              <a:avLst>
                <a:gd name="adj" fmla="val 8487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7410C93-44C6-4FA6-ACF7-6D53BFE49FB9}"/>
                </a:ext>
              </a:extLst>
            </p:cNvPr>
            <p:cNvSpPr txBox="1"/>
            <p:nvPr/>
          </p:nvSpPr>
          <p:spPr>
            <a:xfrm>
              <a:off x="1043568" y="1635646"/>
              <a:ext cx="43204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E676D15F-5996-4629-A109-CC4E77D3E581}"/>
              </a:ext>
            </a:extLst>
          </p:cNvPr>
          <p:cNvSpPr txBox="1"/>
          <p:nvPr/>
        </p:nvSpPr>
        <p:spPr>
          <a:xfrm>
            <a:off x="1401143" y="1880500"/>
            <a:ext cx="3170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Arial Narrow" panose="020B0606020202030204" pitchFamily="34" charset="0"/>
              </a:rPr>
              <a:t>Простота слайдов </a:t>
            </a:r>
            <a:endParaRPr lang="ru-RU" sz="2400" dirty="0">
              <a:latin typeface="Arial Narrow" panose="020B0606020202030204" pitchFamily="34" charset="0"/>
            </a:endParaRPr>
          </a:p>
        </p:txBody>
      </p:sp>
      <p:sp>
        <p:nvSpPr>
          <p:cNvPr id="2" name="AutoShape 4" descr="https://af12.mail.ru/cgi-bin/readmsg?id=16735073800082280349;0;1&amp;mode=attachment&amp;email=okd.ipk@mail.ru&amp;ct=image%2fjpeg&amp;cn=93569.jpg&amp;cte=bin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11510"/>
            <a:ext cx="810091" cy="810091"/>
          </a:xfrm>
          <a:prstGeom prst="rect">
            <a:avLst/>
          </a:prstGeom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539750" y="2606590"/>
            <a:ext cx="40322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Arial Narrow" pitchFamily="34" charset="0"/>
              </a:rPr>
              <a:t>Избегайте нагромождения мелких деталей на фоне</a:t>
            </a:r>
          </a:p>
          <a:p>
            <a:endParaRPr lang="ru-RU" sz="2000" dirty="0">
              <a:latin typeface="Arial Narrow" pitchFamily="34" charset="0"/>
            </a:endParaRPr>
          </a:p>
          <a:p>
            <a:r>
              <a:rPr lang="ru-RU" sz="2000" dirty="0">
                <a:latin typeface="Arial Narrow" pitchFamily="34" charset="0"/>
              </a:rPr>
              <a:t>Не перегружайте слайды: простой фон и один элемент, фокусирующий внимание</a:t>
            </a: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87F94617-92DE-4460-9F0F-A59AB03845A2}"/>
              </a:ext>
            </a:extLst>
          </p:cNvPr>
          <p:cNvGrpSpPr>
            <a:grpSpLocks noChangeAspect="1"/>
          </p:cNvGrpSpPr>
          <p:nvPr/>
        </p:nvGrpSpPr>
        <p:grpSpPr>
          <a:xfrm>
            <a:off x="4644205" y="1725786"/>
            <a:ext cx="720080" cy="769526"/>
            <a:chOff x="899592" y="1635646"/>
            <a:chExt cx="720000" cy="769441"/>
          </a:xfrm>
        </p:grpSpPr>
        <p:sp>
          <p:nvSpPr>
            <p:cNvPr id="19" name="Круг: прозрачная заливка 6">
              <a:extLst>
                <a:ext uri="{FF2B5EF4-FFF2-40B4-BE49-F238E27FC236}">
                  <a16:creationId xmlns:a16="http://schemas.microsoft.com/office/drawing/2014/main" id="{9DBA25DB-C685-41FD-8751-EDE22094F75D}"/>
                </a:ext>
              </a:extLst>
            </p:cNvPr>
            <p:cNvSpPr/>
            <p:nvPr/>
          </p:nvSpPr>
          <p:spPr>
            <a:xfrm>
              <a:off x="899592" y="1660326"/>
              <a:ext cx="720000" cy="720080"/>
            </a:xfrm>
            <a:prstGeom prst="donut">
              <a:avLst>
                <a:gd name="adj" fmla="val 8487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7410C93-44C6-4FA6-ACF7-6D53BFE49FB9}"/>
                </a:ext>
              </a:extLst>
            </p:cNvPr>
            <p:cNvSpPr txBox="1"/>
            <p:nvPr/>
          </p:nvSpPr>
          <p:spPr>
            <a:xfrm>
              <a:off x="1043568" y="1635646"/>
              <a:ext cx="43204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E676D15F-5996-4629-A109-CC4E77D3E581}"/>
              </a:ext>
            </a:extLst>
          </p:cNvPr>
          <p:cNvSpPr txBox="1"/>
          <p:nvPr/>
        </p:nvSpPr>
        <p:spPr>
          <a:xfrm>
            <a:off x="5505598" y="1863792"/>
            <a:ext cx="3170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Arial Narrow" panose="020B0606020202030204" pitchFamily="34" charset="0"/>
              </a:rPr>
              <a:t>Минимум слов</a:t>
            </a:r>
            <a:endParaRPr lang="ru-RU" sz="2400" dirty="0"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644206" y="2606590"/>
            <a:ext cx="40322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Arial Narrow" pitchFamily="34" charset="0"/>
              </a:rPr>
              <a:t>Используйте максимально простые формулировки</a:t>
            </a:r>
          </a:p>
          <a:p>
            <a:endParaRPr lang="ru-RU" sz="2000" dirty="0">
              <a:latin typeface="Arial Narrow" pitchFamily="34" charset="0"/>
            </a:endParaRPr>
          </a:p>
          <a:p>
            <a:r>
              <a:rPr lang="ru-RU" sz="2000" dirty="0">
                <a:latin typeface="Arial Narrow" pitchFamily="34" charset="0"/>
              </a:rPr>
              <a:t>Оставьте «воздух» на слайдах</a:t>
            </a:r>
          </a:p>
        </p:txBody>
      </p:sp>
    </p:spTree>
    <p:extLst>
      <p:ext uri="{BB962C8B-B14F-4D97-AF65-F5344CB8AC3E}">
        <p14:creationId xmlns:p14="http://schemas.microsoft.com/office/powerpoint/2010/main" val="42429967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rot="18326355" flipH="1">
            <a:off x="7827816" y="-1825679"/>
            <a:ext cx="2403625" cy="29705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7DB4D3-9E51-44FB-96EB-A0854F06EA25}"/>
              </a:ext>
            </a:extLst>
          </p:cNvPr>
          <p:cNvSpPr txBox="1"/>
          <p:nvPr/>
        </p:nvSpPr>
        <p:spPr>
          <a:xfrm>
            <a:off x="1259632" y="267494"/>
            <a:ext cx="820737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3232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 НЕКОРРЕКТНОГО</a:t>
            </a:r>
          </a:p>
          <a:p>
            <a:r>
              <a:rPr lang="ru-RU" sz="2800" dirty="0">
                <a:solidFill>
                  <a:srgbClr val="3232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ОФОРМЛЕНИИ ТИТУЛЬНОГО СЛАЙДА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AutoShape 4" descr="https://af12.mail.ru/cgi-bin/readmsg?id=16735073800082280349;0;1&amp;mode=attachment&amp;email=okd.ipk@mail.ru&amp;ct=image%2fjpeg&amp;cn=93569.jpg&amp;cte=bin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11510"/>
            <a:ext cx="810091" cy="810091"/>
          </a:xfrm>
          <a:prstGeom prst="rect">
            <a:avLst/>
          </a:prstGeom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8248D63-A949-4339-9EDD-6C26FD2B0D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50250"/>
          <a:stretch/>
        </p:blipFill>
        <p:spPr>
          <a:xfrm>
            <a:off x="0" y="2571750"/>
            <a:ext cx="4549108" cy="257175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F9839EF-326B-42E2-AECC-7BA815473F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" r="50000" b="50000"/>
          <a:stretch/>
        </p:blipFill>
        <p:spPr>
          <a:xfrm>
            <a:off x="4637966" y="2571750"/>
            <a:ext cx="4506034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1514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rot="18326355" flipH="1">
            <a:off x="7827816" y="-1825679"/>
            <a:ext cx="2403625" cy="29705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7DB4D3-9E51-44FB-96EB-A0854F06EA25}"/>
              </a:ext>
            </a:extLst>
          </p:cNvPr>
          <p:cNvSpPr txBox="1"/>
          <p:nvPr/>
        </p:nvSpPr>
        <p:spPr>
          <a:xfrm>
            <a:off x="1259632" y="267494"/>
            <a:ext cx="820737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3232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 НЕКОРРЕКТНОГО</a:t>
            </a:r>
          </a:p>
          <a:p>
            <a:r>
              <a:rPr lang="ru-RU" sz="2800" dirty="0">
                <a:solidFill>
                  <a:srgbClr val="3232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ОФОРМЛЕНИИ ФОНА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AutoShape 4" descr="https://af12.mail.ru/cgi-bin/readmsg?id=16735073800082280349;0;1&amp;mode=attachment&amp;email=okd.ipk@mail.ru&amp;ct=image%2fjpeg&amp;cn=93569.jpg&amp;cte=bin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11510"/>
            <a:ext cx="810091" cy="810091"/>
          </a:xfrm>
          <a:prstGeom prst="rect">
            <a:avLst/>
          </a:prstGeom>
          <a:ln>
            <a:noFill/>
          </a:ln>
        </p:spPr>
      </p:pic>
      <p:pic>
        <p:nvPicPr>
          <p:cNvPr id="2050" name="Picture 2" descr="Репрессии властей по отношению к Церкви в провинциях">
            <a:extLst>
              <a:ext uri="{FF2B5EF4-FFF2-40B4-BE49-F238E27FC236}">
                <a16:creationId xmlns:a16="http://schemas.microsoft.com/office/drawing/2014/main" id="{24DCCB55-02E8-41FD-91A6-588092002F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5349" y="1347614"/>
            <a:ext cx="4614913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35A7C88B-EA11-43D6-B050-EF4790B6AB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347615"/>
            <a:ext cx="4614913" cy="3456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678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rot="18326355" flipH="1">
            <a:off x="7827816" y="-1825679"/>
            <a:ext cx="2403625" cy="29705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7DB4D3-9E51-44FB-96EB-A0854F06EA25}"/>
              </a:ext>
            </a:extLst>
          </p:cNvPr>
          <p:cNvSpPr txBox="1"/>
          <p:nvPr/>
        </p:nvSpPr>
        <p:spPr>
          <a:xfrm>
            <a:off x="1259632" y="267494"/>
            <a:ext cx="820737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3232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 НЕКОРРЕКТНОГО</a:t>
            </a:r>
          </a:p>
          <a:p>
            <a:r>
              <a:rPr lang="ru-RU" sz="2800" dirty="0">
                <a:solidFill>
                  <a:srgbClr val="3232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РАСПОЛОЖЕНИЯ ТЕКСТА НА СЛАЙДЕ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AutoShape 4" descr="https://af12.mail.ru/cgi-bin/readmsg?id=16735073800082280349;0;1&amp;mode=attachment&amp;email=okd.ipk@mail.ru&amp;ct=image%2fjpeg&amp;cn=93569.jpg&amp;cte=bin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11510"/>
            <a:ext cx="810091" cy="810091"/>
          </a:xfrm>
          <a:prstGeom prst="rect">
            <a:avLst/>
          </a:prstGeom>
          <a:ln>
            <a:noFill/>
          </a:ln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4AB477B3-930E-4778-919A-536513B05F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236087"/>
            <a:ext cx="5040560" cy="3775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96132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rot="18326355" flipH="1">
            <a:off x="7827816" y="-1825679"/>
            <a:ext cx="2403625" cy="29705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7DB4D3-9E51-44FB-96EB-A0854F06EA25}"/>
              </a:ext>
            </a:extLst>
          </p:cNvPr>
          <p:cNvSpPr txBox="1"/>
          <p:nvPr/>
        </p:nvSpPr>
        <p:spPr>
          <a:xfrm>
            <a:off x="1259632" y="267494"/>
            <a:ext cx="820737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3232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 КОРРЕКТНОГО</a:t>
            </a:r>
          </a:p>
          <a:p>
            <a:r>
              <a:rPr lang="ru-RU" sz="2800" dirty="0">
                <a:solidFill>
                  <a:srgbClr val="3232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ОФОРМЛЕНИИ ТИТУЛЬНОГО СЛАЙДА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AutoShape 4" descr="https://af12.mail.ru/cgi-bin/readmsg?id=16735073800082280349;0;1&amp;mode=attachment&amp;email=okd.ipk@mail.ru&amp;ct=image%2fjpeg&amp;cn=93569.jpg&amp;cte=bin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11510"/>
            <a:ext cx="810091" cy="810091"/>
          </a:xfrm>
          <a:prstGeom prst="rect">
            <a:avLst/>
          </a:prstGeom>
          <a:ln>
            <a:noFill/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08EAD190-EAA7-48C2-8346-B56F130B37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7026" y="1331334"/>
            <a:ext cx="5089947" cy="3812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76357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rot="18326355" flipH="1">
            <a:off x="7827816" y="-1825679"/>
            <a:ext cx="2403625" cy="29705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7DB4D3-9E51-44FB-96EB-A0854F06EA25}"/>
              </a:ext>
            </a:extLst>
          </p:cNvPr>
          <p:cNvSpPr txBox="1"/>
          <p:nvPr/>
        </p:nvSpPr>
        <p:spPr>
          <a:xfrm>
            <a:off x="1259632" y="267494"/>
            <a:ext cx="820737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3232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ПРАВИЛА ОФОРМЛЕНИЯ </a:t>
            </a:r>
          </a:p>
          <a:p>
            <a:r>
              <a:rPr lang="ru-RU" sz="2800" dirty="0">
                <a:solidFill>
                  <a:srgbClr val="3232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ИСПОЛЬЗОВАНИЯ ПРЕЗЕНТАЦИЙ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87F94617-92DE-4460-9F0F-A59AB03845A2}"/>
              </a:ext>
            </a:extLst>
          </p:cNvPr>
          <p:cNvGrpSpPr>
            <a:grpSpLocks noChangeAspect="1"/>
          </p:cNvGrpSpPr>
          <p:nvPr/>
        </p:nvGrpSpPr>
        <p:grpSpPr>
          <a:xfrm>
            <a:off x="539750" y="1725786"/>
            <a:ext cx="720080" cy="769526"/>
            <a:chOff x="899592" y="1635646"/>
            <a:chExt cx="720000" cy="769441"/>
          </a:xfrm>
        </p:grpSpPr>
        <p:sp>
          <p:nvSpPr>
            <p:cNvPr id="7" name="Круг: прозрачная заливка 6">
              <a:extLst>
                <a:ext uri="{FF2B5EF4-FFF2-40B4-BE49-F238E27FC236}">
                  <a16:creationId xmlns:a16="http://schemas.microsoft.com/office/drawing/2014/main" id="{9DBA25DB-C685-41FD-8751-EDE22094F75D}"/>
                </a:ext>
              </a:extLst>
            </p:cNvPr>
            <p:cNvSpPr/>
            <p:nvPr/>
          </p:nvSpPr>
          <p:spPr>
            <a:xfrm>
              <a:off x="899592" y="1660326"/>
              <a:ext cx="720000" cy="720080"/>
            </a:xfrm>
            <a:prstGeom prst="donut">
              <a:avLst>
                <a:gd name="adj" fmla="val 8487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7410C93-44C6-4FA6-ACF7-6D53BFE49FB9}"/>
                </a:ext>
              </a:extLst>
            </p:cNvPr>
            <p:cNvSpPr txBox="1"/>
            <p:nvPr/>
          </p:nvSpPr>
          <p:spPr>
            <a:xfrm>
              <a:off x="1043568" y="1635646"/>
              <a:ext cx="43204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E676D15F-5996-4629-A109-CC4E77D3E581}"/>
              </a:ext>
            </a:extLst>
          </p:cNvPr>
          <p:cNvSpPr txBox="1"/>
          <p:nvPr/>
        </p:nvSpPr>
        <p:spPr>
          <a:xfrm>
            <a:off x="1401143" y="1880500"/>
            <a:ext cx="3170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Arial Narrow" panose="020B0606020202030204" pitchFamily="34" charset="0"/>
              </a:rPr>
              <a:t>Высокое качество </a:t>
            </a:r>
            <a:endParaRPr lang="ru-RU" sz="2400" dirty="0">
              <a:latin typeface="Arial Narrow" panose="020B0606020202030204" pitchFamily="34" charset="0"/>
            </a:endParaRPr>
          </a:p>
        </p:txBody>
      </p:sp>
      <p:sp>
        <p:nvSpPr>
          <p:cNvPr id="2" name="AutoShape 4" descr="https://af12.mail.ru/cgi-bin/readmsg?id=16735073800082280349;0;1&amp;mode=attachment&amp;email=okd.ipk@mail.ru&amp;ct=image%2fjpeg&amp;cn=93569.jpg&amp;cte=bin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11510"/>
            <a:ext cx="810091" cy="810091"/>
          </a:xfrm>
          <a:prstGeom prst="rect">
            <a:avLst/>
          </a:prstGeom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539750" y="2606590"/>
            <a:ext cx="403225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07434"/>
                </a:solidFill>
                <a:latin typeface="Arial Narrow" pitchFamily="34" charset="0"/>
              </a:rPr>
              <a:t>Используйте изображения в качестве </a:t>
            </a:r>
            <a:r>
              <a:rPr lang="en-US" sz="2000" dirty="0">
                <a:solidFill>
                  <a:srgbClr val="007434"/>
                </a:solidFill>
                <a:latin typeface="Arial Narrow" pitchFamily="34" charset="0"/>
              </a:rPr>
              <a:t>HD</a:t>
            </a:r>
            <a:r>
              <a:rPr lang="ru-RU" sz="2000" dirty="0">
                <a:solidFill>
                  <a:srgbClr val="007434"/>
                </a:solidFill>
                <a:latin typeface="Arial Narrow" pitchFamily="34" charset="0"/>
              </a:rPr>
              <a:t>, </a:t>
            </a:r>
          </a:p>
          <a:p>
            <a:r>
              <a:rPr lang="ru-RU" sz="2000" dirty="0">
                <a:solidFill>
                  <a:srgbClr val="007434"/>
                </a:solidFill>
                <a:latin typeface="Arial Narrow" pitchFamily="34" charset="0"/>
              </a:rPr>
              <a:t>с разрешением минимум (1280х720)</a:t>
            </a:r>
            <a:endParaRPr lang="ru-RU" dirty="0">
              <a:latin typeface="Arial Narrow" pitchFamily="34" charset="0"/>
            </a:endParaRPr>
          </a:p>
          <a:p>
            <a:r>
              <a:rPr lang="ru-RU" b="1" dirty="0">
                <a:latin typeface="Arial Narrow" pitchFamily="34" charset="0"/>
              </a:rPr>
              <a:t>8 бесплатных </a:t>
            </a:r>
            <a:r>
              <a:rPr lang="ru-RU" b="1" dirty="0" err="1">
                <a:latin typeface="Arial Narrow" pitchFamily="34" charset="0"/>
              </a:rPr>
              <a:t>фотостоков</a:t>
            </a:r>
            <a:r>
              <a:rPr lang="ru-RU" dirty="0">
                <a:latin typeface="Arial Narrow" pitchFamily="34" charset="0"/>
              </a:rPr>
              <a:t>:</a:t>
            </a:r>
          </a:p>
          <a:p>
            <a:r>
              <a:rPr lang="en-US" dirty="0">
                <a:latin typeface="Arial Narrow" pitchFamily="34" charset="0"/>
              </a:rPr>
              <a:t>visualhunt.com</a:t>
            </a:r>
            <a:r>
              <a:rPr lang="ru-RU" dirty="0">
                <a:latin typeface="Arial Narrow" pitchFamily="34" charset="0"/>
              </a:rPr>
              <a:t> 	</a:t>
            </a:r>
            <a:r>
              <a:rPr lang="en-US" dirty="0">
                <a:latin typeface="Arial Narrow" pitchFamily="34" charset="0"/>
              </a:rPr>
              <a:t>stockvault.net</a:t>
            </a:r>
          </a:p>
          <a:p>
            <a:r>
              <a:rPr lang="en-US" dirty="0">
                <a:latin typeface="Arial Narrow" pitchFamily="34" charset="0"/>
              </a:rPr>
              <a:t>pexels.com</a:t>
            </a:r>
            <a:r>
              <a:rPr lang="ru-RU" dirty="0">
                <a:latin typeface="Arial Narrow" pitchFamily="34" charset="0"/>
              </a:rPr>
              <a:t>	</a:t>
            </a:r>
            <a:r>
              <a:rPr lang="en-US" dirty="0">
                <a:latin typeface="Arial Narrow" pitchFamily="34" charset="0"/>
              </a:rPr>
              <a:t>unsplash.com</a:t>
            </a:r>
          </a:p>
          <a:p>
            <a:r>
              <a:rPr lang="en-US" dirty="0">
                <a:latin typeface="Arial Narrow" pitchFamily="34" charset="0"/>
              </a:rPr>
              <a:t>pixabay.com</a:t>
            </a:r>
            <a:r>
              <a:rPr lang="ru-RU" dirty="0">
                <a:latin typeface="Arial Narrow" pitchFamily="34" charset="0"/>
              </a:rPr>
              <a:t>	</a:t>
            </a:r>
            <a:r>
              <a:rPr lang="en-US" dirty="0">
                <a:latin typeface="Arial Narrow" pitchFamily="34" charset="0"/>
              </a:rPr>
              <a:t>splitshire.com</a:t>
            </a:r>
          </a:p>
          <a:p>
            <a:r>
              <a:rPr lang="en-US" dirty="0">
                <a:latin typeface="Arial Narrow" pitchFamily="34" charset="0"/>
              </a:rPr>
              <a:t>freepik.com</a:t>
            </a:r>
            <a:r>
              <a:rPr lang="ru-RU" dirty="0">
                <a:latin typeface="Arial Narrow" pitchFamily="34" charset="0"/>
              </a:rPr>
              <a:t>	</a:t>
            </a:r>
            <a:r>
              <a:rPr lang="en-US" dirty="0">
                <a:latin typeface="Arial Narrow" pitchFamily="34" charset="0"/>
              </a:rPr>
              <a:t>freestocks.org</a:t>
            </a:r>
            <a:endParaRPr lang="ru-RU" dirty="0">
              <a:latin typeface="Arial Narrow" pitchFamily="34" charset="0"/>
            </a:endParaRP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87F94617-92DE-4460-9F0F-A59AB03845A2}"/>
              </a:ext>
            </a:extLst>
          </p:cNvPr>
          <p:cNvGrpSpPr>
            <a:grpSpLocks noChangeAspect="1"/>
          </p:cNvGrpSpPr>
          <p:nvPr/>
        </p:nvGrpSpPr>
        <p:grpSpPr>
          <a:xfrm>
            <a:off x="4644205" y="1725786"/>
            <a:ext cx="720080" cy="769526"/>
            <a:chOff x="899592" y="1635646"/>
            <a:chExt cx="720000" cy="769441"/>
          </a:xfrm>
        </p:grpSpPr>
        <p:sp>
          <p:nvSpPr>
            <p:cNvPr id="19" name="Круг: прозрачная заливка 6">
              <a:extLst>
                <a:ext uri="{FF2B5EF4-FFF2-40B4-BE49-F238E27FC236}">
                  <a16:creationId xmlns:a16="http://schemas.microsoft.com/office/drawing/2014/main" id="{9DBA25DB-C685-41FD-8751-EDE22094F75D}"/>
                </a:ext>
              </a:extLst>
            </p:cNvPr>
            <p:cNvSpPr/>
            <p:nvPr/>
          </p:nvSpPr>
          <p:spPr>
            <a:xfrm>
              <a:off x="899592" y="1660326"/>
              <a:ext cx="720000" cy="720080"/>
            </a:xfrm>
            <a:prstGeom prst="donut">
              <a:avLst>
                <a:gd name="adj" fmla="val 8487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7410C93-44C6-4FA6-ACF7-6D53BFE49FB9}"/>
                </a:ext>
              </a:extLst>
            </p:cNvPr>
            <p:cNvSpPr txBox="1"/>
            <p:nvPr/>
          </p:nvSpPr>
          <p:spPr>
            <a:xfrm>
              <a:off x="1043568" y="1635646"/>
              <a:ext cx="43204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E676D15F-5996-4629-A109-CC4E77D3E581}"/>
              </a:ext>
            </a:extLst>
          </p:cNvPr>
          <p:cNvSpPr txBox="1"/>
          <p:nvPr/>
        </p:nvSpPr>
        <p:spPr>
          <a:xfrm>
            <a:off x="5505598" y="1812761"/>
            <a:ext cx="33148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Arial Narrow" panose="020B0606020202030204" pitchFamily="34" charset="0"/>
              </a:rPr>
              <a:t>Понятные и актуальные </a:t>
            </a:r>
            <a:r>
              <a:rPr lang="ru-RU" sz="2400" b="1" dirty="0">
                <a:latin typeface="Arial Narrow" panose="020B0606020202030204" pitchFamily="34" charset="0"/>
                <a:hlinkClick r:id="rId3"/>
              </a:rPr>
              <a:t>диаграммы</a:t>
            </a:r>
            <a:r>
              <a:rPr lang="ru-RU" sz="2400" b="1" dirty="0">
                <a:latin typeface="Arial Narrow" panose="020B0606020202030204" pitchFamily="34" charset="0"/>
              </a:rPr>
              <a:t> и </a:t>
            </a:r>
            <a:r>
              <a:rPr lang="ru-RU" sz="2400" b="1" dirty="0">
                <a:latin typeface="Arial Narrow" panose="020B0606020202030204" pitchFamily="34" charset="0"/>
                <a:hlinkClick r:id="rId4"/>
              </a:rPr>
              <a:t>таблицы</a:t>
            </a:r>
            <a:endParaRPr lang="ru-RU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49089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rot="18326355" flipH="1">
            <a:off x="7827816" y="-1825679"/>
            <a:ext cx="2403625" cy="29705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7DB4D3-9E51-44FB-96EB-A0854F06EA25}"/>
              </a:ext>
            </a:extLst>
          </p:cNvPr>
          <p:cNvSpPr txBox="1"/>
          <p:nvPr/>
        </p:nvSpPr>
        <p:spPr>
          <a:xfrm>
            <a:off x="1259632" y="267494"/>
            <a:ext cx="820737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3232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ПРАВИЛА ОФОРМЛЕНИЯ </a:t>
            </a:r>
          </a:p>
          <a:p>
            <a:r>
              <a:rPr lang="ru-RU" sz="2800" dirty="0">
                <a:solidFill>
                  <a:srgbClr val="3232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ИСПОЛЬЗОВАНИЯ ПРЕЗЕНТАЦИЙ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87F94617-92DE-4460-9F0F-A59AB03845A2}"/>
              </a:ext>
            </a:extLst>
          </p:cNvPr>
          <p:cNvGrpSpPr>
            <a:grpSpLocks noChangeAspect="1"/>
          </p:cNvGrpSpPr>
          <p:nvPr/>
        </p:nvGrpSpPr>
        <p:grpSpPr>
          <a:xfrm>
            <a:off x="539750" y="1725786"/>
            <a:ext cx="720080" cy="769526"/>
            <a:chOff x="899592" y="1635646"/>
            <a:chExt cx="720000" cy="769441"/>
          </a:xfrm>
        </p:grpSpPr>
        <p:sp>
          <p:nvSpPr>
            <p:cNvPr id="7" name="Круг: прозрачная заливка 6">
              <a:extLst>
                <a:ext uri="{FF2B5EF4-FFF2-40B4-BE49-F238E27FC236}">
                  <a16:creationId xmlns:a16="http://schemas.microsoft.com/office/drawing/2014/main" id="{9DBA25DB-C685-41FD-8751-EDE22094F75D}"/>
                </a:ext>
              </a:extLst>
            </p:cNvPr>
            <p:cNvSpPr/>
            <p:nvPr/>
          </p:nvSpPr>
          <p:spPr>
            <a:xfrm>
              <a:off x="899592" y="1660326"/>
              <a:ext cx="720000" cy="720080"/>
            </a:xfrm>
            <a:prstGeom prst="donut">
              <a:avLst>
                <a:gd name="adj" fmla="val 8487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7410C93-44C6-4FA6-ACF7-6D53BFE49FB9}"/>
                </a:ext>
              </a:extLst>
            </p:cNvPr>
            <p:cNvSpPr txBox="1"/>
            <p:nvPr/>
          </p:nvSpPr>
          <p:spPr>
            <a:xfrm>
              <a:off x="1043568" y="1635646"/>
              <a:ext cx="43204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E676D15F-5996-4629-A109-CC4E77D3E581}"/>
              </a:ext>
            </a:extLst>
          </p:cNvPr>
          <p:cNvSpPr txBox="1"/>
          <p:nvPr/>
        </p:nvSpPr>
        <p:spPr>
          <a:xfrm>
            <a:off x="1401143" y="1707654"/>
            <a:ext cx="31708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Arial Narrow" panose="020B0606020202030204" pitchFamily="34" charset="0"/>
              </a:rPr>
              <a:t>Качественные шаблоны</a:t>
            </a:r>
          </a:p>
        </p:txBody>
      </p:sp>
      <p:sp>
        <p:nvSpPr>
          <p:cNvPr id="2" name="AutoShape 4" descr="https://af12.mail.ru/cgi-bin/readmsg?id=16735073800082280349;0;1&amp;mode=attachment&amp;email=okd.ipk@mail.ru&amp;ct=image%2fjpeg&amp;cn=93569.jpg&amp;cte=bin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11510"/>
            <a:ext cx="810091" cy="810091"/>
          </a:xfrm>
          <a:prstGeom prst="rect">
            <a:avLst/>
          </a:prstGeom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447301" y="2571750"/>
            <a:ext cx="22524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 Narrow" pitchFamily="34" charset="0"/>
              </a:rPr>
              <a:t>Бесплатные ресурсы с шаблонами:</a:t>
            </a:r>
          </a:p>
          <a:p>
            <a:endParaRPr lang="ru-RU" dirty="0">
              <a:latin typeface="Arial Narrow" pitchFamily="34" charset="0"/>
            </a:endParaRP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87F94617-92DE-4460-9F0F-A59AB03845A2}"/>
              </a:ext>
            </a:extLst>
          </p:cNvPr>
          <p:cNvGrpSpPr>
            <a:grpSpLocks noChangeAspect="1"/>
          </p:cNvGrpSpPr>
          <p:nvPr/>
        </p:nvGrpSpPr>
        <p:grpSpPr>
          <a:xfrm>
            <a:off x="4644205" y="1725786"/>
            <a:ext cx="720080" cy="769526"/>
            <a:chOff x="899592" y="1635646"/>
            <a:chExt cx="720000" cy="769441"/>
          </a:xfrm>
        </p:grpSpPr>
        <p:sp>
          <p:nvSpPr>
            <p:cNvPr id="19" name="Круг: прозрачная заливка 6">
              <a:extLst>
                <a:ext uri="{FF2B5EF4-FFF2-40B4-BE49-F238E27FC236}">
                  <a16:creationId xmlns:a16="http://schemas.microsoft.com/office/drawing/2014/main" id="{9DBA25DB-C685-41FD-8751-EDE22094F75D}"/>
                </a:ext>
              </a:extLst>
            </p:cNvPr>
            <p:cNvSpPr/>
            <p:nvPr/>
          </p:nvSpPr>
          <p:spPr>
            <a:xfrm>
              <a:off x="899592" y="1660326"/>
              <a:ext cx="720000" cy="720080"/>
            </a:xfrm>
            <a:prstGeom prst="donut">
              <a:avLst>
                <a:gd name="adj" fmla="val 8487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7410C93-44C6-4FA6-ACF7-6D53BFE49FB9}"/>
                </a:ext>
              </a:extLst>
            </p:cNvPr>
            <p:cNvSpPr txBox="1"/>
            <p:nvPr/>
          </p:nvSpPr>
          <p:spPr>
            <a:xfrm>
              <a:off x="1043568" y="1635646"/>
              <a:ext cx="43204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E676D15F-5996-4629-A109-CC4E77D3E581}"/>
              </a:ext>
            </a:extLst>
          </p:cNvPr>
          <p:cNvSpPr txBox="1"/>
          <p:nvPr/>
        </p:nvSpPr>
        <p:spPr>
          <a:xfrm>
            <a:off x="5505598" y="1894061"/>
            <a:ext cx="33148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Arial Narrow" panose="020B0606020202030204" pitchFamily="34" charset="0"/>
              </a:rPr>
              <a:t>Подходящие шрифты</a:t>
            </a:r>
            <a:endParaRPr lang="ru-RU" sz="2400" dirty="0">
              <a:latin typeface="Arial Narrow" panose="020B0606020202030204" pitchFamily="34" charset="0"/>
            </a:endParaRPr>
          </a:p>
        </p:txBody>
      </p:sp>
      <p:pic>
        <p:nvPicPr>
          <p:cNvPr id="1026" name="Picture 2" descr="Showeet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198861"/>
            <a:ext cx="1524000" cy="381001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028" name="Picture 4" descr="SlidesCarnival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754510"/>
            <a:ext cx="1524000" cy="36490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Магазин слайдов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792" y="4294058"/>
            <a:ext cx="1532760" cy="437932"/>
          </a:xfrm>
          <a:prstGeom prst="rect">
            <a:avLst/>
          </a:prstGeom>
          <a:solidFill>
            <a:srgbClr val="C00000"/>
          </a:solidFill>
        </p:spPr>
      </p:pic>
      <p:sp>
        <p:nvSpPr>
          <p:cNvPr id="12" name="Прямоугольник 11"/>
          <p:cNvSpPr/>
          <p:nvPr/>
        </p:nvSpPr>
        <p:spPr>
          <a:xfrm>
            <a:off x="4048417" y="3973001"/>
            <a:ext cx="46272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dirty="0">
                <a:latin typeface="Arial Narrow" pitchFamily="34" charset="0"/>
              </a:rPr>
              <a:t>Ссылка на бесплатный шаблон и набор шрифтов: </a:t>
            </a:r>
            <a:r>
              <a:rPr lang="en-US" sz="1600" dirty="0">
                <a:latin typeface="Arial Narrow" pitchFamily="34" charset="0"/>
                <a:hlinkClick r:id="rId9"/>
              </a:rPr>
              <a:t>https://drive.google.com/drive/folders/1s3alrgOi0c5vIMexqqG1DSQGHkEyhfXx?usp=share_link</a:t>
            </a:r>
            <a:r>
              <a:rPr lang="ru-RU" sz="1600" dirty="0">
                <a:latin typeface="Arial Narrow" pitchFamily="34" charset="0"/>
              </a:rPr>
              <a:t>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44206" y="2499742"/>
            <a:ext cx="403225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 Narrow" pitchFamily="34" charset="0"/>
              </a:rPr>
              <a:t>Используйте 1-2 шрифта на всех слайдах</a:t>
            </a:r>
          </a:p>
          <a:p>
            <a:endParaRPr lang="ru-RU" sz="1200" dirty="0">
              <a:latin typeface="Arial Narrow" pitchFamily="34" charset="0"/>
            </a:endParaRPr>
          </a:p>
          <a:p>
            <a:r>
              <a:rPr lang="ru-RU" dirty="0">
                <a:latin typeface="Arial Narrow" pitchFamily="34" charset="0"/>
              </a:rPr>
              <a:t>Не используйте шрифты с засечками</a:t>
            </a:r>
          </a:p>
          <a:p>
            <a:endParaRPr lang="ru-RU" sz="1400" dirty="0">
              <a:latin typeface="Arial Narrow" pitchFamily="34" charset="0"/>
            </a:endParaRPr>
          </a:p>
          <a:p>
            <a:r>
              <a:rPr lang="ru-RU" dirty="0">
                <a:latin typeface="Arial Narrow" pitchFamily="34" charset="0"/>
              </a:rPr>
              <a:t>Следите за размером шрифта</a:t>
            </a:r>
          </a:p>
        </p:txBody>
      </p:sp>
    </p:spTree>
    <p:extLst>
      <p:ext uri="{BB962C8B-B14F-4D97-AF65-F5344CB8AC3E}">
        <p14:creationId xmlns:p14="http://schemas.microsoft.com/office/powerpoint/2010/main" val="10019375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rot="18326355" flipH="1">
            <a:off x="7827816" y="-1825679"/>
            <a:ext cx="2403625" cy="29705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7DB4D3-9E51-44FB-96EB-A0854F06EA25}"/>
              </a:ext>
            </a:extLst>
          </p:cNvPr>
          <p:cNvSpPr txBox="1"/>
          <p:nvPr/>
        </p:nvSpPr>
        <p:spPr>
          <a:xfrm>
            <a:off x="1236416" y="529104"/>
            <a:ext cx="82073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3232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ВДОХНОВЛЯЙТЕСЬ!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676D15F-5996-4629-A109-CC4E77D3E581}"/>
              </a:ext>
            </a:extLst>
          </p:cNvPr>
          <p:cNvSpPr txBox="1"/>
          <p:nvPr/>
        </p:nvSpPr>
        <p:spPr>
          <a:xfrm>
            <a:off x="395536" y="1478562"/>
            <a:ext cx="6264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Примеры современных презентаций</a:t>
            </a:r>
          </a:p>
        </p:txBody>
      </p:sp>
      <p:sp>
        <p:nvSpPr>
          <p:cNvPr id="2" name="AutoShape 4" descr="https://af12.mail.ru/cgi-bin/readmsg?id=16735073800082280349;0;1&amp;mode=attachment&amp;email=okd.ipk@mail.ru&amp;ct=image%2fjpeg&amp;cn=93569.jpg&amp;cte=bin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11510"/>
            <a:ext cx="810091" cy="810091"/>
          </a:xfrm>
          <a:prstGeom prst="rect">
            <a:avLst/>
          </a:prstGeom>
          <a:ln>
            <a:noFill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5" t="9651" r="3414" b="12511"/>
          <a:stretch/>
        </p:blipFill>
        <p:spPr bwMode="auto">
          <a:xfrm>
            <a:off x="1475656" y="2211907"/>
            <a:ext cx="2376066" cy="1569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827088" y="3869635"/>
            <a:ext cx="37449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Arial Narrow" pitchFamily="34" charset="0"/>
              </a:rPr>
              <a:t>Банк слайдов</a:t>
            </a:r>
          </a:p>
          <a:p>
            <a:pPr algn="ctr"/>
            <a:r>
              <a:rPr lang="en-US" dirty="0">
                <a:latin typeface="Arial Narrow" pitchFamily="34" charset="0"/>
                <a:hlinkClick r:id="rId4"/>
              </a:rPr>
              <a:t>https://bonnieandslide.com/bank</a:t>
            </a:r>
            <a:r>
              <a:rPr lang="ru-RU">
                <a:latin typeface="Arial Narrow" pitchFamily="34" charset="0"/>
              </a:rPr>
              <a:t> </a:t>
            </a:r>
            <a:endParaRPr lang="ru-RU" dirty="0">
              <a:latin typeface="Arial Narrow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76" r="754" b="22776"/>
          <a:stretch/>
        </p:blipFill>
        <p:spPr bwMode="auto">
          <a:xfrm>
            <a:off x="5148064" y="2211907"/>
            <a:ext cx="3158589" cy="156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4572001" y="3869635"/>
            <a:ext cx="43211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latin typeface="Arial Narrow" pitchFamily="34" charset="0"/>
              </a:rPr>
              <a:t>Graphicriver</a:t>
            </a:r>
            <a:endParaRPr lang="ru-RU" b="1" dirty="0">
              <a:latin typeface="Arial Narrow" pitchFamily="34" charset="0"/>
            </a:endParaRPr>
          </a:p>
          <a:p>
            <a:pPr algn="ctr"/>
            <a:r>
              <a:rPr lang="en-US" dirty="0">
                <a:latin typeface="Arial Narrow" pitchFamily="34" charset="0"/>
                <a:hlinkClick r:id="rId6"/>
              </a:rPr>
              <a:t>https://graphicriver.net/presentation-templates</a:t>
            </a:r>
            <a:r>
              <a:rPr lang="ru-RU" dirty="0">
                <a:latin typeface="Arial Narrow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6386686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1686</TotalTime>
  <Words>1555</Words>
  <Application>Microsoft Office PowerPoint</Application>
  <PresentationFormat>Экран (16:9)</PresentationFormat>
  <Paragraphs>257</Paragraphs>
  <Slides>41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7" baseType="lpstr">
      <vt:lpstr>Arial</vt:lpstr>
      <vt:lpstr>Arial Narrow</vt:lpstr>
      <vt:lpstr>Calibri</vt:lpstr>
      <vt:lpstr>Courier New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Конкурс  на присуждение премий лучшим учителям  за достижения в педагогической деятельности</dc:title>
  <dc:creator>TMOO6</dc:creator>
  <cp:lastModifiedBy>User</cp:lastModifiedBy>
  <cp:revision>120</cp:revision>
  <dcterms:created xsi:type="dcterms:W3CDTF">2021-05-17T05:12:08Z</dcterms:created>
  <dcterms:modified xsi:type="dcterms:W3CDTF">2025-02-14T02:13:54Z</dcterms:modified>
</cp:coreProperties>
</file>