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95" r:id="rId2"/>
    <p:sldId id="322" r:id="rId3"/>
    <p:sldId id="269" r:id="rId4"/>
    <p:sldId id="2784" r:id="rId5"/>
    <p:sldId id="350" r:id="rId6"/>
    <p:sldId id="267" r:id="rId7"/>
    <p:sldId id="268" r:id="rId8"/>
    <p:sldId id="284" r:id="rId9"/>
    <p:sldId id="279" r:id="rId10"/>
    <p:sldId id="258" r:id="rId11"/>
    <p:sldId id="324" r:id="rId12"/>
    <p:sldId id="325" r:id="rId13"/>
    <p:sldId id="326" r:id="rId14"/>
    <p:sldId id="327" r:id="rId15"/>
    <p:sldId id="2200" r:id="rId16"/>
    <p:sldId id="670" r:id="rId17"/>
    <p:sldId id="672" r:id="rId18"/>
    <p:sldId id="2374" r:id="rId19"/>
    <p:sldId id="2375" r:id="rId20"/>
    <p:sldId id="2376" r:id="rId21"/>
    <p:sldId id="2203" r:id="rId22"/>
    <p:sldId id="319" r:id="rId23"/>
    <p:sldId id="328" r:id="rId24"/>
    <p:sldId id="2377" r:id="rId25"/>
    <p:sldId id="262" r:id="rId26"/>
    <p:sldId id="2378" r:id="rId27"/>
    <p:sldId id="260" r:id="rId28"/>
    <p:sldId id="263" r:id="rId29"/>
    <p:sldId id="265" r:id="rId30"/>
    <p:sldId id="264" r:id="rId31"/>
    <p:sldId id="270" r:id="rId32"/>
    <p:sldId id="271" r:id="rId33"/>
    <p:sldId id="274" r:id="rId34"/>
    <p:sldId id="275" r:id="rId35"/>
    <p:sldId id="266" r:id="rId36"/>
    <p:sldId id="283" r:id="rId37"/>
    <p:sldId id="281" r:id="rId38"/>
    <p:sldId id="285" r:id="rId39"/>
    <p:sldId id="318" r:id="rId40"/>
    <p:sldId id="2781" r:id="rId41"/>
    <p:sldId id="2783" r:id="rId42"/>
    <p:sldId id="321" r:id="rId43"/>
    <p:sldId id="965" r:id="rId44"/>
    <p:sldId id="966" r:id="rId45"/>
    <p:sldId id="962" r:id="rId46"/>
    <p:sldId id="964" r:id="rId47"/>
    <p:sldId id="2777" r:id="rId48"/>
    <p:sldId id="280" r:id="rId49"/>
    <p:sldId id="278" r:id="rId50"/>
    <p:sldId id="2778" r:id="rId51"/>
    <p:sldId id="282" r:id="rId52"/>
    <p:sldId id="2779" r:id="rId53"/>
    <p:sldId id="2780" r:id="rId54"/>
    <p:sldId id="2508" r:id="rId55"/>
    <p:sldId id="2509" r:id="rId56"/>
    <p:sldId id="2769" r:id="rId57"/>
    <p:sldId id="2782" r:id="rId58"/>
  </p:sldIdLst>
  <p:sldSz cx="12192000" cy="6858000"/>
  <p:notesSz cx="6858000" cy="99472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  <a:srgbClr val="FAFAFA"/>
    <a:srgbClr val="202020"/>
    <a:srgbClr val="323232"/>
    <a:srgbClr val="FF3300"/>
    <a:srgbClr val="CC3300"/>
    <a:srgbClr val="990000"/>
    <a:srgbClr val="B2B2B2"/>
    <a:srgbClr val="CC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46" y="72"/>
      </p:cViewPr>
      <p:guideLst>
        <p:guide orient="horz" pos="218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1C8704-5C9D-49ED-A6E4-41F7C42830A1}" type="doc">
      <dgm:prSet loTypeId="urn:microsoft.com/office/officeart/2005/8/layout/vList2" loCatId="list" qsTypeId="urn:microsoft.com/office/officeart/2005/8/quickstyle/simple2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A3A97D78-98D1-4953-B2B2-4D166216E3A7}">
      <dgm:prSet custT="1"/>
      <dgm:spPr/>
      <dgm:t>
        <a:bodyPr/>
        <a:lstStyle/>
        <a:p>
          <a:r>
            <a:rPr lang="ru-RU" sz="1600" b="0" i="0" dirty="0"/>
            <a:t>1) учебники и разработанные в комплекте с ними учебные пособия из числа входящих в федеральный перечень учебников, допущенных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образования, утвержденный приказ </a:t>
          </a:r>
          <a:r>
            <a:rPr lang="ru-RU" sz="1600" b="0" i="0" dirty="0" err="1"/>
            <a:t>Минпросвещения</a:t>
          </a:r>
          <a:r>
            <a:rPr lang="ru-RU" sz="1600" b="0" i="0" dirty="0"/>
            <a:t> России от 5 ноября 2024 г. № 769;</a:t>
          </a:r>
        </a:p>
      </dgm:t>
    </dgm:pt>
    <dgm:pt modelId="{22B02967-668C-4F53-9066-4E520A7426C0}" type="parTrans" cxnId="{C5717F2E-D27A-4FC7-90DC-4B0204DD5A3D}">
      <dgm:prSet/>
      <dgm:spPr/>
      <dgm:t>
        <a:bodyPr/>
        <a:lstStyle/>
        <a:p>
          <a:endParaRPr lang="ru-RU"/>
        </a:p>
      </dgm:t>
    </dgm:pt>
    <dgm:pt modelId="{D6086AC0-41CC-4E41-BAFA-625025F3D711}" type="sibTrans" cxnId="{C5717F2E-D27A-4FC7-90DC-4B0204DD5A3D}">
      <dgm:prSet/>
      <dgm:spPr/>
      <dgm:t>
        <a:bodyPr/>
        <a:lstStyle/>
        <a:p>
          <a:endParaRPr lang="ru-RU"/>
        </a:p>
      </dgm:t>
    </dgm:pt>
    <dgm:pt modelId="{D300FB79-AF20-46B4-9344-AC9D109DAF7D}">
      <dgm:prSet custT="1"/>
      <dgm:spPr/>
      <dgm:t>
        <a:bodyPr/>
        <a:lstStyle/>
        <a:p>
          <a:r>
            <a:rPr lang="ru-RU" sz="1600" b="0" i="0" dirty="0"/>
            <a:t>2) учебные пособия, выпущенные организациями, входящими в перечень организаций, осуществляющих выпуск учебных пособий, которые могут дополнительно использоваться при реализации имеющих государственную аккредитацию образовательных программ начального общего, основного общего, среднего общего образования, утвержденный приказом Минобрнауки России от 9 июня 2016 г. № 699;</a:t>
          </a:r>
        </a:p>
      </dgm:t>
    </dgm:pt>
    <dgm:pt modelId="{C0580653-DBBF-4685-A0CE-FC426632EBFD}" type="parTrans" cxnId="{3555E947-F58F-4179-A7AE-F211B08DE499}">
      <dgm:prSet/>
      <dgm:spPr/>
      <dgm:t>
        <a:bodyPr/>
        <a:lstStyle/>
        <a:p>
          <a:endParaRPr lang="ru-RU"/>
        </a:p>
      </dgm:t>
    </dgm:pt>
    <dgm:pt modelId="{F1818EBA-22D3-4952-8DB8-6C42FB4E109E}" type="sibTrans" cxnId="{3555E947-F58F-4179-A7AE-F211B08DE499}">
      <dgm:prSet/>
      <dgm:spPr/>
      <dgm:t>
        <a:bodyPr/>
        <a:lstStyle/>
        <a:p>
          <a:endParaRPr lang="ru-RU"/>
        </a:p>
      </dgm:t>
    </dgm:pt>
    <dgm:pt modelId="{300B757C-8237-4956-8EA7-151E35E2CC1A}">
      <dgm:prSet custT="1"/>
      <dgm:spPr/>
      <dgm:t>
        <a:bodyPr/>
        <a:lstStyle/>
        <a:p>
          <a:r>
            <a:rPr lang="ru-RU" sz="1600" b="0" i="0" dirty="0"/>
            <a:t>3) электронные образовательные ресурсы, входящие в федеральный перечень электронных образовательных ресурсов, допущенных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образования, утвержденный приказом </a:t>
          </a:r>
          <a:r>
            <a:rPr lang="ru-RU" sz="1600" b="0" i="0" dirty="0" err="1"/>
            <a:t>Минпросвещения</a:t>
          </a:r>
          <a:r>
            <a:rPr lang="ru-RU" sz="1600" b="0" i="0" dirty="0"/>
            <a:t> России от 18 июля 2024 г. № 499.</a:t>
          </a:r>
        </a:p>
      </dgm:t>
    </dgm:pt>
    <dgm:pt modelId="{BD203D36-A114-43BD-B488-0F4FC0561246}" type="parTrans" cxnId="{FEDD3BD4-D4C1-4080-9C57-66EB4C2D000B}">
      <dgm:prSet/>
      <dgm:spPr/>
      <dgm:t>
        <a:bodyPr/>
        <a:lstStyle/>
        <a:p>
          <a:endParaRPr lang="ru-RU"/>
        </a:p>
      </dgm:t>
    </dgm:pt>
    <dgm:pt modelId="{8871F3F7-2261-4055-926F-121F39FF47A8}" type="sibTrans" cxnId="{FEDD3BD4-D4C1-4080-9C57-66EB4C2D000B}">
      <dgm:prSet/>
      <dgm:spPr/>
      <dgm:t>
        <a:bodyPr/>
        <a:lstStyle/>
        <a:p>
          <a:endParaRPr lang="ru-RU"/>
        </a:p>
      </dgm:t>
    </dgm:pt>
    <dgm:pt modelId="{D0EF895F-CF96-4EA1-9C17-DF83B80B4DA2}" type="pres">
      <dgm:prSet presAssocID="{D21C8704-5C9D-49ED-A6E4-41F7C42830A1}" presName="linear" presStyleCnt="0">
        <dgm:presLayoutVars>
          <dgm:animLvl val="lvl"/>
          <dgm:resizeHandles val="exact"/>
        </dgm:presLayoutVars>
      </dgm:prSet>
      <dgm:spPr/>
    </dgm:pt>
    <dgm:pt modelId="{0C3090C0-FA8E-4305-8B76-9408E9B4AD1D}" type="pres">
      <dgm:prSet presAssocID="{A3A97D78-98D1-4953-B2B2-4D166216E3A7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E3F25EB-D5AF-4DC8-BA84-CBEE8008255C}" type="pres">
      <dgm:prSet presAssocID="{D6086AC0-41CC-4E41-BAFA-625025F3D711}" presName="spacer" presStyleCnt="0"/>
      <dgm:spPr/>
    </dgm:pt>
    <dgm:pt modelId="{7715FB73-8CDD-45F4-8EA0-10F10B4F539F}" type="pres">
      <dgm:prSet presAssocID="{D300FB79-AF20-46B4-9344-AC9D109DAF7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C0E0359-80AA-4C2A-8BDF-A7C46E583BFF}" type="pres">
      <dgm:prSet presAssocID="{F1818EBA-22D3-4952-8DB8-6C42FB4E109E}" presName="spacer" presStyleCnt="0"/>
      <dgm:spPr/>
    </dgm:pt>
    <dgm:pt modelId="{0304797B-76E8-4CF7-A142-94539F9E370E}" type="pres">
      <dgm:prSet presAssocID="{300B757C-8237-4956-8EA7-151E35E2CC1A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DAEBE607-23DF-4D2A-B324-A68F0FAA7DDF}" type="presOf" srcId="{A3A97D78-98D1-4953-B2B2-4D166216E3A7}" destId="{0C3090C0-FA8E-4305-8B76-9408E9B4AD1D}" srcOrd="0" destOrd="0" presId="urn:microsoft.com/office/officeart/2005/8/layout/vList2"/>
    <dgm:cxn modelId="{82A18F28-B5D7-44EF-BFDB-82E1C83E33BE}" type="presOf" srcId="{D300FB79-AF20-46B4-9344-AC9D109DAF7D}" destId="{7715FB73-8CDD-45F4-8EA0-10F10B4F539F}" srcOrd="0" destOrd="0" presId="urn:microsoft.com/office/officeart/2005/8/layout/vList2"/>
    <dgm:cxn modelId="{C5717F2E-D27A-4FC7-90DC-4B0204DD5A3D}" srcId="{D21C8704-5C9D-49ED-A6E4-41F7C42830A1}" destId="{A3A97D78-98D1-4953-B2B2-4D166216E3A7}" srcOrd="0" destOrd="0" parTransId="{22B02967-668C-4F53-9066-4E520A7426C0}" sibTransId="{D6086AC0-41CC-4E41-BAFA-625025F3D711}"/>
    <dgm:cxn modelId="{3555E947-F58F-4179-A7AE-F211B08DE499}" srcId="{D21C8704-5C9D-49ED-A6E4-41F7C42830A1}" destId="{D300FB79-AF20-46B4-9344-AC9D109DAF7D}" srcOrd="1" destOrd="0" parTransId="{C0580653-DBBF-4685-A0CE-FC426632EBFD}" sibTransId="{F1818EBA-22D3-4952-8DB8-6C42FB4E109E}"/>
    <dgm:cxn modelId="{FF893B6D-C61E-4FB9-904C-316C2821F7E0}" type="presOf" srcId="{D21C8704-5C9D-49ED-A6E4-41F7C42830A1}" destId="{D0EF895F-CF96-4EA1-9C17-DF83B80B4DA2}" srcOrd="0" destOrd="0" presId="urn:microsoft.com/office/officeart/2005/8/layout/vList2"/>
    <dgm:cxn modelId="{FEDD3BD4-D4C1-4080-9C57-66EB4C2D000B}" srcId="{D21C8704-5C9D-49ED-A6E4-41F7C42830A1}" destId="{300B757C-8237-4956-8EA7-151E35E2CC1A}" srcOrd="2" destOrd="0" parTransId="{BD203D36-A114-43BD-B488-0F4FC0561246}" sibTransId="{8871F3F7-2261-4055-926F-121F39FF47A8}"/>
    <dgm:cxn modelId="{074BE7E4-BD4F-4932-9CAC-FE08F9CCD1D4}" type="presOf" srcId="{300B757C-8237-4956-8EA7-151E35E2CC1A}" destId="{0304797B-76E8-4CF7-A142-94539F9E370E}" srcOrd="0" destOrd="0" presId="urn:microsoft.com/office/officeart/2005/8/layout/vList2"/>
    <dgm:cxn modelId="{27107CB2-0ED7-40B7-9DD0-F632EDDA3233}" type="presParOf" srcId="{D0EF895F-CF96-4EA1-9C17-DF83B80B4DA2}" destId="{0C3090C0-FA8E-4305-8B76-9408E9B4AD1D}" srcOrd="0" destOrd="0" presId="urn:microsoft.com/office/officeart/2005/8/layout/vList2"/>
    <dgm:cxn modelId="{FE2E73BC-CE4F-48FD-8509-B4E5EBB5E3CA}" type="presParOf" srcId="{D0EF895F-CF96-4EA1-9C17-DF83B80B4DA2}" destId="{CE3F25EB-D5AF-4DC8-BA84-CBEE8008255C}" srcOrd="1" destOrd="0" presId="urn:microsoft.com/office/officeart/2005/8/layout/vList2"/>
    <dgm:cxn modelId="{63B31729-8798-466D-B657-4DAD8A635D86}" type="presParOf" srcId="{D0EF895F-CF96-4EA1-9C17-DF83B80B4DA2}" destId="{7715FB73-8CDD-45F4-8EA0-10F10B4F539F}" srcOrd="2" destOrd="0" presId="urn:microsoft.com/office/officeart/2005/8/layout/vList2"/>
    <dgm:cxn modelId="{97F04D65-4800-4C01-8409-F691CBA456B7}" type="presParOf" srcId="{D0EF895F-CF96-4EA1-9C17-DF83B80B4DA2}" destId="{DC0E0359-80AA-4C2A-8BDF-A7C46E583BFF}" srcOrd="3" destOrd="0" presId="urn:microsoft.com/office/officeart/2005/8/layout/vList2"/>
    <dgm:cxn modelId="{D380C7B8-635B-45D1-BCA0-F5C5A6DBF5BC}" type="presParOf" srcId="{D0EF895F-CF96-4EA1-9C17-DF83B80B4DA2}" destId="{0304797B-76E8-4CF7-A142-94539F9E370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D11FAF-F249-4AD8-81EE-DE1AF2564EB5}" type="doc">
      <dgm:prSet loTypeId="urn:microsoft.com/office/officeart/2005/8/layout/hierarchy4" loCatId="hierarchy" qsTypeId="urn:microsoft.com/office/officeart/2005/8/quickstyle/simple3#1" qsCatId="simple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279B103B-3EF0-4EBD-866E-85F63AE29D65}">
      <dgm:prSet phldrT="[Текст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altLang="en-US" sz="1800" b="1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Целевая аудитория </a:t>
          </a:r>
          <a:r>
            <a:rPr lang="ru-RU" altLang="en-US" sz="18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 – 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altLang="en-US" sz="18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директора школ, относящихся 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altLang="en-US" sz="18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к любой зоне риска</a:t>
          </a:r>
        </a:p>
      </dgm:t>
    </dgm:pt>
    <dgm:pt modelId="{23A428E2-7436-4875-B687-115F44990015}" type="parTrans" cxnId="{DB68C53C-8413-488E-9EA2-601C49AD8CA9}">
      <dgm:prSet/>
      <dgm:spPr/>
      <dgm:t>
        <a:bodyPr/>
        <a:lstStyle/>
        <a:p>
          <a:endParaRPr lang="zh-CN" altLang="en-US"/>
        </a:p>
      </dgm:t>
    </dgm:pt>
    <dgm:pt modelId="{A0F7AFDE-37EE-4590-B516-72A7DE6B722E}" type="sibTrans" cxnId="{DB68C53C-8413-488E-9EA2-601C49AD8CA9}">
      <dgm:prSet/>
      <dgm:spPr/>
      <dgm:t>
        <a:bodyPr/>
        <a:lstStyle/>
        <a:p>
          <a:endParaRPr lang="zh-CN" altLang="en-US"/>
        </a:p>
      </dgm:t>
    </dgm:pt>
    <dgm:pt modelId="{4B6826B2-0176-4E61-AD28-15F6D99E52E3}">
      <dgm:prSet phldrT="[Текст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400" b="1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зона риска низких / нестабильных результатов 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(отнесение школы к перечню ШНОР)</a:t>
          </a:r>
        </a:p>
      </dgm:t>
    </dgm:pt>
    <dgm:pt modelId="{B683AC80-2A49-4BDE-9C17-3A87CE755D2C}" type="parTrans" cxnId="{B55E4C5E-2C54-4410-A051-5CDEEFF34C70}">
      <dgm:prSet/>
      <dgm:spPr/>
      <dgm:t>
        <a:bodyPr/>
        <a:lstStyle/>
        <a:p>
          <a:endParaRPr lang="zh-CN" altLang="en-US"/>
        </a:p>
      </dgm:t>
    </dgm:pt>
    <dgm:pt modelId="{A02E4318-5E29-46D5-8916-F71B153C1EED}" type="sibTrans" cxnId="{B55E4C5E-2C54-4410-A051-5CDEEFF34C70}">
      <dgm:prSet/>
      <dgm:spPr/>
      <dgm:t>
        <a:bodyPr/>
        <a:lstStyle/>
        <a:p>
          <a:endParaRPr lang="zh-CN" altLang="en-US"/>
        </a:p>
      </dgm:t>
    </dgm:pt>
    <dgm:pt modelId="{350B45B7-8935-41A2-A3FE-287D9949A966}">
      <dgm:prSet phldrT="[Текст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400" b="1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зона риска недостаточного развития 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(отнесение школы к категории </a:t>
          </a:r>
          <a:r>
            <a:rPr lang="ru-RU" altLang="en-US" sz="1400" dirty="0" err="1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предШНОР</a:t>
          </a:r>
          <a:r>
            <a:rPr lang="ru-RU" altLang="en-US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)</a:t>
          </a:r>
        </a:p>
      </dgm:t>
    </dgm:pt>
    <dgm:pt modelId="{5A9DF959-C46A-4789-8548-D586E5C78DCD}" type="parTrans" cxnId="{1A84F48F-75FC-4CA3-BE16-4A38D67928D3}">
      <dgm:prSet/>
      <dgm:spPr/>
      <dgm:t>
        <a:bodyPr/>
        <a:lstStyle/>
        <a:p>
          <a:endParaRPr lang="zh-CN" altLang="en-US"/>
        </a:p>
      </dgm:t>
    </dgm:pt>
    <dgm:pt modelId="{1F312132-E8D0-404D-938F-3F31022CCF89}" type="sibTrans" cxnId="{1A84F48F-75FC-4CA3-BE16-4A38D67928D3}">
      <dgm:prSet/>
      <dgm:spPr/>
      <dgm:t>
        <a:bodyPr/>
        <a:lstStyle/>
        <a:p>
          <a:endParaRPr lang="zh-CN" altLang="en-US"/>
        </a:p>
      </dgm:t>
    </dgm:pt>
    <dgm:pt modelId="{F4CF7D25-EC55-4CC2-A191-A180F9892444}" type="pres">
      <dgm:prSet presAssocID="{3ED11FAF-F249-4AD8-81EE-DE1AF2564EB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6628150-E81F-407C-BBDA-DD41D73A1D58}" type="pres">
      <dgm:prSet presAssocID="{279B103B-3EF0-4EBD-866E-85F63AE29D65}" presName="vertOne" presStyleCnt="0"/>
      <dgm:spPr/>
    </dgm:pt>
    <dgm:pt modelId="{70E11759-2403-454F-AA72-C47A7039B843}" type="pres">
      <dgm:prSet presAssocID="{279B103B-3EF0-4EBD-866E-85F63AE29D65}" presName="txOne" presStyleLbl="node0" presStyleIdx="0" presStyleCnt="1" custScaleY="54701">
        <dgm:presLayoutVars>
          <dgm:chPref val="3"/>
        </dgm:presLayoutVars>
      </dgm:prSet>
      <dgm:spPr/>
    </dgm:pt>
    <dgm:pt modelId="{BBBCE7EB-C57C-467B-90FF-ADA7EBD4EAE6}" type="pres">
      <dgm:prSet presAssocID="{279B103B-3EF0-4EBD-866E-85F63AE29D65}" presName="parTransOne" presStyleCnt="0"/>
      <dgm:spPr/>
    </dgm:pt>
    <dgm:pt modelId="{AC5D52D0-4933-4D7F-A8E4-251E11D165BA}" type="pres">
      <dgm:prSet presAssocID="{279B103B-3EF0-4EBD-866E-85F63AE29D65}" presName="horzOne" presStyleCnt="0"/>
      <dgm:spPr/>
    </dgm:pt>
    <dgm:pt modelId="{1B5A1C7F-0C3A-46C4-B725-67C0144D3F4B}" type="pres">
      <dgm:prSet presAssocID="{4B6826B2-0176-4E61-AD28-15F6D99E52E3}" presName="vertTwo" presStyleCnt="0"/>
      <dgm:spPr/>
    </dgm:pt>
    <dgm:pt modelId="{01F5A2B3-CBDD-4ACD-A4F6-96346D32B72C}" type="pres">
      <dgm:prSet presAssocID="{4B6826B2-0176-4E61-AD28-15F6D99E52E3}" presName="txTwo" presStyleLbl="node2" presStyleIdx="0" presStyleCnt="2">
        <dgm:presLayoutVars>
          <dgm:chPref val="3"/>
        </dgm:presLayoutVars>
      </dgm:prSet>
      <dgm:spPr/>
    </dgm:pt>
    <dgm:pt modelId="{87F9676F-5B53-42C8-A3E6-FBB7F57D637F}" type="pres">
      <dgm:prSet presAssocID="{4B6826B2-0176-4E61-AD28-15F6D99E52E3}" presName="horzTwo" presStyleCnt="0"/>
      <dgm:spPr/>
    </dgm:pt>
    <dgm:pt modelId="{645F08DB-2290-4FBD-9C37-2FF2FD9F1775}" type="pres">
      <dgm:prSet presAssocID="{A02E4318-5E29-46D5-8916-F71B153C1EED}" presName="sibSpaceTwo" presStyleCnt="0"/>
      <dgm:spPr/>
    </dgm:pt>
    <dgm:pt modelId="{A51BBB75-8860-4C11-B97F-C105114E1EE7}" type="pres">
      <dgm:prSet presAssocID="{350B45B7-8935-41A2-A3FE-287D9949A966}" presName="vertTwo" presStyleCnt="0"/>
      <dgm:spPr/>
    </dgm:pt>
    <dgm:pt modelId="{3CD3C501-EE2C-4577-B984-DBD582D4E070}" type="pres">
      <dgm:prSet presAssocID="{350B45B7-8935-41A2-A3FE-287D9949A966}" presName="txTwo" presStyleLbl="node2" presStyleIdx="1" presStyleCnt="2">
        <dgm:presLayoutVars>
          <dgm:chPref val="3"/>
        </dgm:presLayoutVars>
      </dgm:prSet>
      <dgm:spPr/>
    </dgm:pt>
    <dgm:pt modelId="{29E610BE-2BC6-42E6-BC5C-FC8AE0788DB3}" type="pres">
      <dgm:prSet presAssocID="{350B45B7-8935-41A2-A3FE-287D9949A966}" presName="horzTwo" presStyleCnt="0"/>
      <dgm:spPr/>
    </dgm:pt>
  </dgm:ptLst>
  <dgm:cxnLst>
    <dgm:cxn modelId="{9837EF17-4A20-4991-9D34-DDE64ABB6409}" type="presOf" srcId="{3ED11FAF-F249-4AD8-81EE-DE1AF2564EB5}" destId="{F4CF7D25-EC55-4CC2-A191-A180F9892444}" srcOrd="0" destOrd="0" presId="urn:microsoft.com/office/officeart/2005/8/layout/hierarchy4"/>
    <dgm:cxn modelId="{DB68C53C-8413-488E-9EA2-601C49AD8CA9}" srcId="{3ED11FAF-F249-4AD8-81EE-DE1AF2564EB5}" destId="{279B103B-3EF0-4EBD-866E-85F63AE29D65}" srcOrd="0" destOrd="0" parTransId="{23A428E2-7436-4875-B687-115F44990015}" sibTransId="{A0F7AFDE-37EE-4590-B516-72A7DE6B722E}"/>
    <dgm:cxn modelId="{B55E4C5E-2C54-4410-A051-5CDEEFF34C70}" srcId="{279B103B-3EF0-4EBD-866E-85F63AE29D65}" destId="{4B6826B2-0176-4E61-AD28-15F6D99E52E3}" srcOrd="0" destOrd="0" parTransId="{B683AC80-2A49-4BDE-9C17-3A87CE755D2C}" sibTransId="{A02E4318-5E29-46D5-8916-F71B153C1EED}"/>
    <dgm:cxn modelId="{17625A41-1D18-4588-9FEE-E5A0EF597C2D}" type="presOf" srcId="{279B103B-3EF0-4EBD-866E-85F63AE29D65}" destId="{70E11759-2403-454F-AA72-C47A7039B843}" srcOrd="0" destOrd="0" presId="urn:microsoft.com/office/officeart/2005/8/layout/hierarchy4"/>
    <dgm:cxn modelId="{1A84F48F-75FC-4CA3-BE16-4A38D67928D3}" srcId="{279B103B-3EF0-4EBD-866E-85F63AE29D65}" destId="{350B45B7-8935-41A2-A3FE-287D9949A966}" srcOrd="1" destOrd="0" parTransId="{5A9DF959-C46A-4789-8548-D586E5C78DCD}" sibTransId="{1F312132-E8D0-404D-938F-3F31022CCF89}"/>
    <dgm:cxn modelId="{8FC9CBF7-3E4E-41E3-B3D8-21D31259424D}" type="presOf" srcId="{350B45B7-8935-41A2-A3FE-287D9949A966}" destId="{3CD3C501-EE2C-4577-B984-DBD582D4E070}" srcOrd="0" destOrd="0" presId="urn:microsoft.com/office/officeart/2005/8/layout/hierarchy4"/>
    <dgm:cxn modelId="{8CD3D4F8-3DB5-4CE0-89EF-E519456B92C8}" type="presOf" srcId="{4B6826B2-0176-4E61-AD28-15F6D99E52E3}" destId="{01F5A2B3-CBDD-4ACD-A4F6-96346D32B72C}" srcOrd="0" destOrd="0" presId="urn:microsoft.com/office/officeart/2005/8/layout/hierarchy4"/>
    <dgm:cxn modelId="{E1385299-2FCC-4896-A4EF-E80267E309FA}" type="presParOf" srcId="{F4CF7D25-EC55-4CC2-A191-A180F9892444}" destId="{86628150-E81F-407C-BBDA-DD41D73A1D58}" srcOrd="0" destOrd="0" presId="urn:microsoft.com/office/officeart/2005/8/layout/hierarchy4"/>
    <dgm:cxn modelId="{EC97FD0E-CD88-43B1-B8DC-17F1DA33AE6D}" type="presParOf" srcId="{86628150-E81F-407C-BBDA-DD41D73A1D58}" destId="{70E11759-2403-454F-AA72-C47A7039B843}" srcOrd="0" destOrd="0" presId="urn:microsoft.com/office/officeart/2005/8/layout/hierarchy4"/>
    <dgm:cxn modelId="{00CF0B80-2233-48B7-8F82-43612F25E261}" type="presParOf" srcId="{86628150-E81F-407C-BBDA-DD41D73A1D58}" destId="{BBBCE7EB-C57C-467B-90FF-ADA7EBD4EAE6}" srcOrd="1" destOrd="0" presId="urn:microsoft.com/office/officeart/2005/8/layout/hierarchy4"/>
    <dgm:cxn modelId="{F6A6A685-CFC3-4067-A445-3B48928BB12A}" type="presParOf" srcId="{86628150-E81F-407C-BBDA-DD41D73A1D58}" destId="{AC5D52D0-4933-4D7F-A8E4-251E11D165BA}" srcOrd="2" destOrd="0" presId="urn:microsoft.com/office/officeart/2005/8/layout/hierarchy4"/>
    <dgm:cxn modelId="{E0DF4153-9290-444D-9661-D37AC901AFA7}" type="presParOf" srcId="{AC5D52D0-4933-4D7F-A8E4-251E11D165BA}" destId="{1B5A1C7F-0C3A-46C4-B725-67C0144D3F4B}" srcOrd="0" destOrd="0" presId="urn:microsoft.com/office/officeart/2005/8/layout/hierarchy4"/>
    <dgm:cxn modelId="{580D9133-85E4-44A0-91EE-54188D98F03A}" type="presParOf" srcId="{1B5A1C7F-0C3A-46C4-B725-67C0144D3F4B}" destId="{01F5A2B3-CBDD-4ACD-A4F6-96346D32B72C}" srcOrd="0" destOrd="0" presId="urn:microsoft.com/office/officeart/2005/8/layout/hierarchy4"/>
    <dgm:cxn modelId="{2FF35AA1-FC02-478F-91ED-97045BCC688C}" type="presParOf" srcId="{1B5A1C7F-0C3A-46C4-B725-67C0144D3F4B}" destId="{87F9676F-5B53-42C8-A3E6-FBB7F57D637F}" srcOrd="1" destOrd="0" presId="urn:microsoft.com/office/officeart/2005/8/layout/hierarchy4"/>
    <dgm:cxn modelId="{98DC2798-7739-4093-BA88-2B26BC50C7DB}" type="presParOf" srcId="{AC5D52D0-4933-4D7F-A8E4-251E11D165BA}" destId="{645F08DB-2290-4FBD-9C37-2FF2FD9F1775}" srcOrd="1" destOrd="0" presId="urn:microsoft.com/office/officeart/2005/8/layout/hierarchy4"/>
    <dgm:cxn modelId="{88132E2D-461B-4D45-A341-407E47D16991}" type="presParOf" srcId="{AC5D52D0-4933-4D7F-A8E4-251E11D165BA}" destId="{A51BBB75-8860-4C11-B97F-C105114E1EE7}" srcOrd="2" destOrd="0" presId="urn:microsoft.com/office/officeart/2005/8/layout/hierarchy4"/>
    <dgm:cxn modelId="{BED9A6A2-CACC-4129-860C-19A14B6740AE}" type="presParOf" srcId="{A51BBB75-8860-4C11-B97F-C105114E1EE7}" destId="{3CD3C501-EE2C-4577-B984-DBD582D4E070}" srcOrd="0" destOrd="0" presId="urn:microsoft.com/office/officeart/2005/8/layout/hierarchy4"/>
    <dgm:cxn modelId="{11B2CDBB-D01F-4FD9-9F68-1B494556DF91}" type="presParOf" srcId="{A51BBB75-8860-4C11-B97F-C105114E1EE7}" destId="{29E610BE-2BC6-42E6-BC5C-FC8AE0788DB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9829FD-DD90-4EE7-BCD7-4AF299D6F45A}" type="doc">
      <dgm:prSet loTypeId="urn:microsoft.com/office/officeart/2005/8/layout/chevron2" loCatId="process" qsTypeId="urn:microsoft.com/office/officeart/2005/8/quickstyle/simple4#1" qsCatId="simple" csTypeId="urn:microsoft.com/office/officeart/2005/8/colors/accent1_2#4" csCatId="accent1" phldr="0"/>
      <dgm:spPr/>
      <dgm:t>
        <a:bodyPr/>
        <a:lstStyle/>
        <a:p>
          <a:endParaRPr lang="zh-CN" altLang="en-US"/>
        </a:p>
      </dgm:t>
    </dgm:pt>
    <dgm:pt modelId="{FCC504F5-317D-4294-815B-28489BDC5845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 b="1">
              <a:latin typeface="Arial" panose="02080604020202020204" pitchFamily="34" charset="0"/>
              <a:cs typeface="Arial" panose="02080604020202020204" pitchFamily="34" charset="0"/>
            </a:rPr>
            <a:t>1-й год</a:t>
          </a:r>
        </a:p>
      </dgm:t>
    </dgm:pt>
    <dgm:pt modelId="{8F05BE86-1921-41BD-B82E-72272E9475E9}" type="parTrans" cxnId="{975AEDFA-1E1D-4485-B37E-0BD9F7605B82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67223200-D196-44B3-9DFD-D095DDBC10AB}" type="sibTrans" cxnId="{975AEDFA-1E1D-4485-B37E-0BD9F7605B82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F3F66F6A-184E-4CBB-A544-AC2BF2A74FC0}">
      <dgm:prSet phldrT="[Текст]" phldr="0" custT="1"/>
      <dgm:spPr/>
      <dgm:t>
        <a:bodyPr vert="horz" wrap="square"/>
        <a:lstStyle/>
        <a:p>
          <a:pPr indent="-360045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zh-CN" altLang="en-US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созданы условия для внутришкольной системы профессионального развития педагогов</a:t>
          </a:r>
        </a:p>
      </dgm:t>
    </dgm:pt>
    <dgm:pt modelId="{7A0C70B0-5DAE-45AB-9915-863AC3FA4D2D}" type="parTrans" cxnId="{5D86331F-5EF4-44F3-9491-F47DCEA0A35E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47DD308A-8526-455B-A37F-FEE2CC1C75AF}" type="sibTrans" cxnId="{5D86331F-5EF4-44F3-9491-F47DCEA0A35E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384BB49E-32CA-4AB7-AAB5-BB747CF6A0F8}">
      <dgm:prSet phldr="0" custT="1"/>
      <dgm:spPr/>
      <dgm:t>
        <a:bodyPr vert="horz" wrap="square"/>
        <a:lstStyle/>
        <a:p>
          <a:pPr indent="-360045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zh-CN" altLang="en-US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обеспечена профилактика рисков низкой мотивации обучающихся</a:t>
          </a:r>
        </a:p>
      </dgm:t>
    </dgm:pt>
    <dgm:pt modelId="{88F91CE0-89B3-46F3-A0F0-5680CB29320D}" type="parTrans" cxnId="{2B9D51C0-B746-4653-94AB-0953745E1127}">
      <dgm:prSet/>
      <dgm:spPr/>
      <dgm:t>
        <a:bodyPr/>
        <a:lstStyle/>
        <a:p>
          <a:endParaRPr lang="ru-RU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6B9C510C-D2BC-4AF4-A01D-624363436D99}" type="sibTrans" cxnId="{2B9D51C0-B746-4653-94AB-0953745E1127}">
      <dgm:prSet/>
      <dgm:spPr/>
      <dgm:t>
        <a:bodyPr/>
        <a:lstStyle/>
        <a:p>
          <a:endParaRPr lang="ru-RU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8D256DE0-1CCD-44AC-BFDA-FF46B9A449FF}">
      <dgm:prSet phldr="0" custT="1"/>
      <dgm:spPr/>
      <dgm:t>
        <a:bodyPr vert="horz" wrap="square"/>
        <a:lstStyle/>
        <a:p>
          <a:pPr indent="-360045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zh-CN" altLang="en-US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повышено качество школьного климата</a:t>
          </a:r>
        </a:p>
      </dgm:t>
    </dgm:pt>
    <dgm:pt modelId="{D8B4C8DF-DB6B-4CAA-91BD-88704CC0FF60}" type="parTrans" cxnId="{3E19EFD2-DD0B-4AD9-AF83-13FFA5C1682D}">
      <dgm:prSet/>
      <dgm:spPr/>
      <dgm:t>
        <a:bodyPr/>
        <a:lstStyle/>
        <a:p>
          <a:endParaRPr lang="ru-RU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FE340E65-E0A3-4D67-9325-FA626156DFDB}" type="sibTrans" cxnId="{3E19EFD2-DD0B-4AD9-AF83-13FFA5C1682D}">
      <dgm:prSet/>
      <dgm:spPr/>
      <dgm:t>
        <a:bodyPr/>
        <a:lstStyle/>
        <a:p>
          <a:endParaRPr lang="ru-RU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B90CD01B-34C2-48F9-AB71-2398E6B0558D}">
      <dgm:prSet phldr="0" custT="1"/>
      <dgm:spPr/>
      <dgm:t>
        <a:bodyPr vert="horz" wrap="square"/>
        <a:lstStyle/>
        <a:p>
          <a:pPr indent="-360045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ru-RU" altLang="zh-CN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с</a:t>
          </a:r>
          <a:r>
            <a:rPr lang="zh-CN" altLang="en-US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формирован кадровый актив</a:t>
          </a:r>
        </a:p>
      </dgm:t>
    </dgm:pt>
    <dgm:pt modelId="{857DFEEB-899C-4D3F-9247-93030701EBFA}" type="parTrans" cxnId="{F6F6EF10-2F6F-4F24-906F-CE5B5B64139E}">
      <dgm:prSet/>
      <dgm:spPr/>
      <dgm:t>
        <a:bodyPr/>
        <a:lstStyle/>
        <a:p>
          <a:endParaRPr lang="ru-RU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B6104726-AD45-40B2-99B4-CC3B9CAC6A54}" type="sibTrans" cxnId="{F6F6EF10-2F6F-4F24-906F-CE5B5B64139E}">
      <dgm:prSet/>
      <dgm:spPr/>
      <dgm:t>
        <a:bodyPr/>
        <a:lstStyle/>
        <a:p>
          <a:endParaRPr lang="ru-RU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780FAED3-C4BD-4FF1-8B67-8499CCFAE2ED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 b="1">
              <a:latin typeface="Arial" panose="02080604020202020204" pitchFamily="34" charset="0"/>
              <a:cs typeface="Arial" panose="02080604020202020204" pitchFamily="34" charset="0"/>
            </a:rPr>
            <a:t>2-й год</a:t>
          </a:r>
        </a:p>
      </dgm:t>
    </dgm:pt>
    <dgm:pt modelId="{88C57C74-C9C4-46CF-A10B-13A1A1E7714C}" type="parTrans" cxnId="{59EDB012-97F2-47E7-8A30-DC9E3B3E4AC8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34435F2A-D730-405E-99D5-BBC9FB7499FA}" type="sibTrans" cxnId="{59EDB012-97F2-47E7-8A30-DC9E3B3E4AC8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3E6D5D4F-935E-467F-A6CA-DFB49E904BF2}">
      <dgm:prSet phldrT="[Текст]" phldr="0" custT="1"/>
      <dgm:spPr/>
      <dgm:t>
        <a:bodyPr vert="horz" wrap="square"/>
        <a:lstStyle/>
        <a:p>
          <a:pPr indent="-360045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zh-CN" altLang="en-US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снижение доли неуспевающих по базовым предметам</a:t>
          </a:r>
        </a:p>
      </dgm:t>
    </dgm:pt>
    <dgm:pt modelId="{DFE6860A-9AF6-4E3A-8810-968954321458}" type="parTrans" cxnId="{C47E2F75-737D-472B-B7E9-8D70FBAD6729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F6E211F9-5728-4C1B-B4EC-036ED0730A63}" type="sibTrans" cxnId="{C47E2F75-737D-472B-B7E9-8D70FBAD6729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83F3D3ED-0AC9-4FF6-A52E-961B9E941630}">
      <dgm:prSet phldr="0" custT="1"/>
      <dgm:spPr/>
      <dgm:t>
        <a:bodyPr vert="horz" wrap="square"/>
        <a:lstStyle/>
        <a:p>
          <a:pPr indent="-360045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ru-RU" altLang="zh-CN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с</a:t>
          </a:r>
          <a:r>
            <a:rPr lang="zh-CN" altLang="en-US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формирован кадровый резерв</a:t>
          </a:r>
        </a:p>
      </dgm:t>
    </dgm:pt>
    <dgm:pt modelId="{CD3CC978-06B5-4515-8678-E9670591B00B}" type="parTrans" cxnId="{A06C938C-8BE2-4002-9C08-CB394B70FBF0}">
      <dgm:prSet/>
      <dgm:spPr/>
      <dgm:t>
        <a:bodyPr/>
        <a:lstStyle/>
        <a:p>
          <a:endParaRPr lang="ru-RU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280F2294-8E69-4CE7-A413-7ABCBE8629C3}" type="sibTrans" cxnId="{A06C938C-8BE2-4002-9C08-CB394B70FBF0}">
      <dgm:prSet/>
      <dgm:spPr/>
      <dgm:t>
        <a:bodyPr/>
        <a:lstStyle/>
        <a:p>
          <a:endParaRPr lang="ru-RU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1D70B282-9875-47E1-864B-0DB9F83A3309}">
      <dgm:prSet phldrT="[Текст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 b="1">
              <a:latin typeface="Arial" panose="02080604020202020204" pitchFamily="34" charset="0"/>
              <a:cs typeface="Arial" panose="02080604020202020204" pitchFamily="34" charset="0"/>
            </a:rPr>
            <a:t>3-й год</a:t>
          </a:r>
        </a:p>
      </dgm:t>
    </dgm:pt>
    <dgm:pt modelId="{4682E278-8387-4875-A48B-989607C0A09E}" type="parTrans" cxnId="{24A75698-AD10-4F75-ADE8-802F7D040C77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DF77052B-043C-4E4A-8039-9D1D7DFB40F4}" type="sibTrans" cxnId="{24A75698-AD10-4F75-ADE8-802F7D040C77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30BE85C4-8BB0-4C0C-B58F-618B83FFA907}">
      <dgm:prSet phldrT="[Текст]" phldr="0" custT="1"/>
      <dgm:spPr/>
      <dgm:t>
        <a:bodyPr vert="horz" wrap="square"/>
        <a:lstStyle/>
        <a:p>
          <a:pPr indent="-360045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zh-CN" altLang="en-US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рост доли осознанно выбирающих предметы по выбору, успешно сдающих выбранные предметы</a:t>
          </a:r>
        </a:p>
      </dgm:t>
    </dgm:pt>
    <dgm:pt modelId="{99A19955-80B2-46DE-B74C-C0C8C4D708F2}" type="parTrans" cxnId="{B58C81E1-ECC9-442F-94BC-FE5140BA19F6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CB48F5C6-507D-451D-9B2B-7C607BFEAF95}" type="sibTrans" cxnId="{B58C81E1-ECC9-442F-94BC-FE5140BA19F6}">
      <dgm:prSet/>
      <dgm:spPr/>
      <dgm:t>
        <a:bodyPr/>
        <a:lstStyle/>
        <a:p>
          <a:endParaRPr lang="zh-CN" altLang="en-US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6D31D0D6-565A-4DDD-9DEF-48AD2F16C334}">
      <dgm:prSet phldr="0" custT="1"/>
      <dgm:spPr/>
      <dgm:t>
        <a:bodyPr vert="horz" wrap="square"/>
        <a:lstStyle/>
        <a:p>
          <a:pPr indent="-360045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ru-RU" altLang="zh-CN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ф</a:t>
          </a:r>
          <a:r>
            <a:rPr lang="zh-CN" altLang="en-US" sz="14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ункционирует модель профессионального развития школьного управленца</a:t>
          </a:r>
        </a:p>
      </dgm:t>
    </dgm:pt>
    <dgm:pt modelId="{2EF181F7-D0AC-4602-AED3-2B1CC3968343}" type="parTrans" cxnId="{D6001171-F22F-4D9D-AB2D-4D4A925E5715}">
      <dgm:prSet/>
      <dgm:spPr/>
      <dgm:t>
        <a:bodyPr/>
        <a:lstStyle/>
        <a:p>
          <a:endParaRPr lang="ru-RU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AE2BDF60-E28E-49B4-B005-8822380124AD}" type="sibTrans" cxnId="{D6001171-F22F-4D9D-AB2D-4D4A925E5715}">
      <dgm:prSet/>
      <dgm:spPr/>
      <dgm:t>
        <a:bodyPr/>
        <a:lstStyle/>
        <a:p>
          <a:endParaRPr lang="ru-RU">
            <a:latin typeface="Arial" panose="02080604020202020204" pitchFamily="34" charset="0"/>
            <a:cs typeface="Arial" panose="02080604020202020204" pitchFamily="34" charset="0"/>
          </a:endParaRPr>
        </a:p>
      </dgm:t>
    </dgm:pt>
    <dgm:pt modelId="{7BB0B505-7D43-42E4-8FC0-6C91316CBFEB}" type="pres">
      <dgm:prSet presAssocID="{DF9829FD-DD90-4EE7-BCD7-4AF299D6F45A}" presName="linearFlow" presStyleCnt="0">
        <dgm:presLayoutVars>
          <dgm:dir/>
          <dgm:animLvl val="lvl"/>
          <dgm:resizeHandles val="exact"/>
        </dgm:presLayoutVars>
      </dgm:prSet>
      <dgm:spPr/>
    </dgm:pt>
    <dgm:pt modelId="{97F2BEE4-0E0F-4FCA-A4B0-E20AD8C04C13}" type="pres">
      <dgm:prSet presAssocID="{FCC504F5-317D-4294-815B-28489BDC5845}" presName="composite" presStyleCnt="0"/>
      <dgm:spPr/>
    </dgm:pt>
    <dgm:pt modelId="{A16E3110-57E1-4619-A55C-DCD0DD5CE084}" type="pres">
      <dgm:prSet presAssocID="{FCC504F5-317D-4294-815B-28489BDC5845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544D3F38-216B-445A-B1B9-8008AEDB7A9D}" type="pres">
      <dgm:prSet presAssocID="{FCC504F5-317D-4294-815B-28489BDC5845}" presName="descendantText" presStyleLbl="alignAcc1" presStyleIdx="0" presStyleCnt="3">
        <dgm:presLayoutVars>
          <dgm:bulletEnabled val="1"/>
        </dgm:presLayoutVars>
      </dgm:prSet>
      <dgm:spPr/>
    </dgm:pt>
    <dgm:pt modelId="{D3A691E5-F443-4F8D-81BB-9D15C0875E8C}" type="pres">
      <dgm:prSet presAssocID="{67223200-D196-44B3-9DFD-D095DDBC10AB}" presName="sp" presStyleCnt="0"/>
      <dgm:spPr/>
    </dgm:pt>
    <dgm:pt modelId="{D4BECBBB-7CE2-4791-839D-9FE6F36B775D}" type="pres">
      <dgm:prSet presAssocID="{780FAED3-C4BD-4FF1-8B67-8499CCFAE2ED}" presName="composite" presStyleCnt="0"/>
      <dgm:spPr/>
    </dgm:pt>
    <dgm:pt modelId="{722E1094-83C7-45E2-B20F-DB9D09AD94F0}" type="pres">
      <dgm:prSet presAssocID="{780FAED3-C4BD-4FF1-8B67-8499CCFAE2ED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AC67BBE6-9B82-4D3D-BF22-48713AF46E9C}" type="pres">
      <dgm:prSet presAssocID="{780FAED3-C4BD-4FF1-8B67-8499CCFAE2ED}" presName="descendantText" presStyleLbl="alignAcc1" presStyleIdx="1" presStyleCnt="3">
        <dgm:presLayoutVars>
          <dgm:bulletEnabled val="1"/>
        </dgm:presLayoutVars>
      </dgm:prSet>
      <dgm:spPr/>
    </dgm:pt>
    <dgm:pt modelId="{5C381A65-34D3-41B1-9499-0884AAA35FC6}" type="pres">
      <dgm:prSet presAssocID="{34435F2A-D730-405E-99D5-BBC9FB7499FA}" presName="sp" presStyleCnt="0"/>
      <dgm:spPr/>
    </dgm:pt>
    <dgm:pt modelId="{C1BF0EA4-CB4D-4391-82EF-EC1874A282F9}" type="pres">
      <dgm:prSet presAssocID="{1D70B282-9875-47E1-864B-0DB9F83A3309}" presName="composite" presStyleCnt="0"/>
      <dgm:spPr/>
    </dgm:pt>
    <dgm:pt modelId="{95C8A2DE-C1F8-4D5A-A3A4-1DC2FA1C0073}" type="pres">
      <dgm:prSet presAssocID="{1D70B282-9875-47E1-864B-0DB9F83A3309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BE17FEF5-EEE1-41BB-96FD-8FBB3FCF3860}" type="pres">
      <dgm:prSet presAssocID="{1D70B282-9875-47E1-864B-0DB9F83A3309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D78A9208-DF9F-4C13-885D-FC3CEBE30CD1}" type="presOf" srcId="{3E6D5D4F-935E-467F-A6CA-DFB49E904BF2}" destId="{AC67BBE6-9B82-4D3D-BF22-48713AF46E9C}" srcOrd="0" destOrd="0" presId="urn:microsoft.com/office/officeart/2005/8/layout/chevron2"/>
    <dgm:cxn modelId="{F6F6EF10-2F6F-4F24-906F-CE5B5B64139E}" srcId="{FCC504F5-317D-4294-815B-28489BDC5845}" destId="{B90CD01B-34C2-48F9-AB71-2398E6B0558D}" srcOrd="3" destOrd="0" parTransId="{857DFEEB-899C-4D3F-9247-93030701EBFA}" sibTransId="{B6104726-AD45-40B2-99B4-CC3B9CAC6A54}"/>
    <dgm:cxn modelId="{59EDB012-97F2-47E7-8A30-DC9E3B3E4AC8}" srcId="{DF9829FD-DD90-4EE7-BCD7-4AF299D6F45A}" destId="{780FAED3-C4BD-4FF1-8B67-8499CCFAE2ED}" srcOrd="1" destOrd="0" parTransId="{88C57C74-C9C4-46CF-A10B-13A1A1E7714C}" sibTransId="{34435F2A-D730-405E-99D5-BBC9FB7499FA}"/>
    <dgm:cxn modelId="{5D86331F-5EF4-44F3-9491-F47DCEA0A35E}" srcId="{FCC504F5-317D-4294-815B-28489BDC5845}" destId="{F3F66F6A-184E-4CBB-A544-AC2BF2A74FC0}" srcOrd="0" destOrd="0" parTransId="{7A0C70B0-5DAE-45AB-9915-863AC3FA4D2D}" sibTransId="{47DD308A-8526-455B-A37F-FEE2CC1C75AF}"/>
    <dgm:cxn modelId="{18062725-1E07-458F-96FD-146F189F9C38}" type="presOf" srcId="{30BE85C4-8BB0-4C0C-B58F-618B83FFA907}" destId="{BE17FEF5-EEE1-41BB-96FD-8FBB3FCF3860}" srcOrd="0" destOrd="0" presId="urn:microsoft.com/office/officeart/2005/8/layout/chevron2"/>
    <dgm:cxn modelId="{F5AC772D-23EC-4B02-AC72-FBA0A629114A}" type="presOf" srcId="{384BB49E-32CA-4AB7-AAB5-BB747CF6A0F8}" destId="{544D3F38-216B-445A-B1B9-8008AEDB7A9D}" srcOrd="0" destOrd="1" presId="urn:microsoft.com/office/officeart/2005/8/layout/chevron2"/>
    <dgm:cxn modelId="{7715894A-C90A-4DE9-BB5B-0DC6F665297F}" type="presOf" srcId="{1D70B282-9875-47E1-864B-0DB9F83A3309}" destId="{95C8A2DE-C1F8-4D5A-A3A4-1DC2FA1C0073}" srcOrd="0" destOrd="0" presId="urn:microsoft.com/office/officeart/2005/8/layout/chevron2"/>
    <dgm:cxn modelId="{D6001171-F22F-4D9D-AB2D-4D4A925E5715}" srcId="{1D70B282-9875-47E1-864B-0DB9F83A3309}" destId="{6D31D0D6-565A-4DDD-9DEF-48AD2F16C334}" srcOrd="1" destOrd="0" parTransId="{2EF181F7-D0AC-4602-AED3-2B1CC3968343}" sibTransId="{AE2BDF60-E28E-49B4-B005-8822380124AD}"/>
    <dgm:cxn modelId="{C47E2F75-737D-472B-B7E9-8D70FBAD6729}" srcId="{780FAED3-C4BD-4FF1-8B67-8499CCFAE2ED}" destId="{3E6D5D4F-935E-467F-A6CA-DFB49E904BF2}" srcOrd="0" destOrd="0" parTransId="{DFE6860A-9AF6-4E3A-8810-968954321458}" sibTransId="{F6E211F9-5728-4C1B-B4EC-036ED0730A63}"/>
    <dgm:cxn modelId="{04E2E07D-5715-4317-9476-DDF4E60FF078}" type="presOf" srcId="{34435F2A-D730-405E-99D5-BBC9FB7499FA}" destId="{5C381A65-34D3-41B1-9499-0884AAA35FC6}" srcOrd="0" destOrd="0" presId="urn:microsoft.com/office/officeart/2005/8/layout/chevron2"/>
    <dgm:cxn modelId="{4197E380-5AB6-4955-B274-838675B8B7BC}" type="presOf" srcId="{F3F66F6A-184E-4CBB-A544-AC2BF2A74FC0}" destId="{544D3F38-216B-445A-B1B9-8008AEDB7A9D}" srcOrd="0" destOrd="0" presId="urn:microsoft.com/office/officeart/2005/8/layout/chevron2"/>
    <dgm:cxn modelId="{A06C938C-8BE2-4002-9C08-CB394B70FBF0}" srcId="{780FAED3-C4BD-4FF1-8B67-8499CCFAE2ED}" destId="{83F3D3ED-0AC9-4FF6-A52E-961B9E941630}" srcOrd="1" destOrd="0" parTransId="{CD3CC978-06B5-4515-8678-E9670591B00B}" sibTransId="{280F2294-8E69-4CE7-A413-7ABCBE8629C3}"/>
    <dgm:cxn modelId="{C3434196-811D-4AFE-8839-5104F4A15F62}" type="presOf" srcId="{DF9829FD-DD90-4EE7-BCD7-4AF299D6F45A}" destId="{7BB0B505-7D43-42E4-8FC0-6C91316CBFEB}" srcOrd="0" destOrd="0" presId="urn:microsoft.com/office/officeart/2005/8/layout/chevron2"/>
    <dgm:cxn modelId="{24A75698-AD10-4F75-ADE8-802F7D040C77}" srcId="{DF9829FD-DD90-4EE7-BCD7-4AF299D6F45A}" destId="{1D70B282-9875-47E1-864B-0DB9F83A3309}" srcOrd="2" destOrd="0" parTransId="{4682E278-8387-4875-A48B-989607C0A09E}" sibTransId="{DF77052B-043C-4E4A-8039-9D1D7DFB40F4}"/>
    <dgm:cxn modelId="{2D13429A-035E-48D2-952B-4FD645AAC18D}" type="presOf" srcId="{B90CD01B-34C2-48F9-AB71-2398E6B0558D}" destId="{544D3F38-216B-445A-B1B9-8008AEDB7A9D}" srcOrd="0" destOrd="3" presId="urn:microsoft.com/office/officeart/2005/8/layout/chevron2"/>
    <dgm:cxn modelId="{5CE1AFB5-865E-42E2-8053-C16AF6A8CE15}" type="presOf" srcId="{780FAED3-C4BD-4FF1-8B67-8499CCFAE2ED}" destId="{722E1094-83C7-45E2-B20F-DB9D09AD94F0}" srcOrd="0" destOrd="0" presId="urn:microsoft.com/office/officeart/2005/8/layout/chevron2"/>
    <dgm:cxn modelId="{C436E7B5-5C12-4850-A01B-1F6DA32F4BD7}" type="presOf" srcId="{83F3D3ED-0AC9-4FF6-A52E-961B9E941630}" destId="{AC67BBE6-9B82-4D3D-BF22-48713AF46E9C}" srcOrd="0" destOrd="1" presId="urn:microsoft.com/office/officeart/2005/8/layout/chevron2"/>
    <dgm:cxn modelId="{2B9D51C0-B746-4653-94AB-0953745E1127}" srcId="{FCC504F5-317D-4294-815B-28489BDC5845}" destId="{384BB49E-32CA-4AB7-AAB5-BB747CF6A0F8}" srcOrd="1" destOrd="0" parTransId="{88F91CE0-89B3-46F3-A0F0-5680CB29320D}" sibTransId="{6B9C510C-D2BC-4AF4-A01D-624363436D99}"/>
    <dgm:cxn modelId="{D68DC4C4-1D99-4EFD-A6B9-2C98721F2B8D}" type="presOf" srcId="{8D256DE0-1CCD-44AC-BFDA-FF46B9A449FF}" destId="{544D3F38-216B-445A-B1B9-8008AEDB7A9D}" srcOrd="0" destOrd="2" presId="urn:microsoft.com/office/officeart/2005/8/layout/chevron2"/>
    <dgm:cxn modelId="{3E19EFD2-DD0B-4AD9-AF83-13FFA5C1682D}" srcId="{FCC504F5-317D-4294-815B-28489BDC5845}" destId="{8D256DE0-1CCD-44AC-BFDA-FF46B9A449FF}" srcOrd="2" destOrd="0" parTransId="{D8B4C8DF-DB6B-4CAA-91BD-88704CC0FF60}" sibTransId="{FE340E65-E0A3-4D67-9325-FA626156DFDB}"/>
    <dgm:cxn modelId="{B58C81E1-ECC9-442F-94BC-FE5140BA19F6}" srcId="{1D70B282-9875-47E1-864B-0DB9F83A3309}" destId="{30BE85C4-8BB0-4C0C-B58F-618B83FFA907}" srcOrd="0" destOrd="0" parTransId="{99A19955-80B2-46DE-B74C-C0C8C4D708F2}" sibTransId="{CB48F5C6-507D-451D-9B2B-7C607BFEAF95}"/>
    <dgm:cxn modelId="{4B5AFBE3-8D69-4704-8EB0-5F3CF8498ED0}" type="presOf" srcId="{67223200-D196-44B3-9DFD-D095DDBC10AB}" destId="{D3A691E5-F443-4F8D-81BB-9D15C0875E8C}" srcOrd="0" destOrd="0" presId="urn:microsoft.com/office/officeart/2005/8/layout/chevron2"/>
    <dgm:cxn modelId="{8BD8CDE6-3A3D-4695-B4EF-F108F967C1DC}" type="presOf" srcId="{FCC504F5-317D-4294-815B-28489BDC5845}" destId="{A16E3110-57E1-4619-A55C-DCD0DD5CE084}" srcOrd="0" destOrd="0" presId="urn:microsoft.com/office/officeart/2005/8/layout/chevron2"/>
    <dgm:cxn modelId="{F445F4F7-3C18-4552-96B2-5C533C18B70F}" type="presOf" srcId="{6D31D0D6-565A-4DDD-9DEF-48AD2F16C334}" destId="{BE17FEF5-EEE1-41BB-96FD-8FBB3FCF3860}" srcOrd="0" destOrd="1" presId="urn:microsoft.com/office/officeart/2005/8/layout/chevron2"/>
    <dgm:cxn modelId="{975AEDFA-1E1D-4485-B37E-0BD9F7605B82}" srcId="{DF9829FD-DD90-4EE7-BCD7-4AF299D6F45A}" destId="{FCC504F5-317D-4294-815B-28489BDC5845}" srcOrd="0" destOrd="0" parTransId="{8F05BE86-1921-41BD-B82E-72272E9475E9}" sibTransId="{67223200-D196-44B3-9DFD-D095DDBC10AB}"/>
    <dgm:cxn modelId="{697EF780-0E9B-4FBF-AF78-10D3BE7ED53A}" type="presParOf" srcId="{7BB0B505-7D43-42E4-8FC0-6C91316CBFEB}" destId="{97F2BEE4-0E0F-4FCA-A4B0-E20AD8C04C13}" srcOrd="0" destOrd="0" presId="urn:microsoft.com/office/officeart/2005/8/layout/chevron2"/>
    <dgm:cxn modelId="{C537D1DB-DBB4-4109-B859-93FAD39D38C3}" type="presParOf" srcId="{97F2BEE4-0E0F-4FCA-A4B0-E20AD8C04C13}" destId="{A16E3110-57E1-4619-A55C-DCD0DD5CE084}" srcOrd="0" destOrd="0" presId="urn:microsoft.com/office/officeart/2005/8/layout/chevron2"/>
    <dgm:cxn modelId="{4A3A1E91-9E29-488A-B280-2296A1B8866C}" type="presParOf" srcId="{97F2BEE4-0E0F-4FCA-A4B0-E20AD8C04C13}" destId="{544D3F38-216B-445A-B1B9-8008AEDB7A9D}" srcOrd="1" destOrd="0" presId="urn:microsoft.com/office/officeart/2005/8/layout/chevron2"/>
    <dgm:cxn modelId="{AD74E3D2-B4BB-442E-9B3C-54E45EB3BF84}" type="presParOf" srcId="{7BB0B505-7D43-42E4-8FC0-6C91316CBFEB}" destId="{D3A691E5-F443-4F8D-81BB-9D15C0875E8C}" srcOrd="1" destOrd="0" presId="urn:microsoft.com/office/officeart/2005/8/layout/chevron2"/>
    <dgm:cxn modelId="{BEEF1B30-F555-4596-AE66-E77FBD8FA2D3}" type="presParOf" srcId="{7BB0B505-7D43-42E4-8FC0-6C91316CBFEB}" destId="{D4BECBBB-7CE2-4791-839D-9FE6F36B775D}" srcOrd="2" destOrd="0" presId="urn:microsoft.com/office/officeart/2005/8/layout/chevron2"/>
    <dgm:cxn modelId="{F64A5462-6582-44AE-A5B7-3C8B334053DF}" type="presParOf" srcId="{D4BECBBB-7CE2-4791-839D-9FE6F36B775D}" destId="{722E1094-83C7-45E2-B20F-DB9D09AD94F0}" srcOrd="0" destOrd="0" presId="urn:microsoft.com/office/officeart/2005/8/layout/chevron2"/>
    <dgm:cxn modelId="{C96313BE-D9AA-4EA0-9A8C-B3DE05D44FB9}" type="presParOf" srcId="{D4BECBBB-7CE2-4791-839D-9FE6F36B775D}" destId="{AC67BBE6-9B82-4D3D-BF22-48713AF46E9C}" srcOrd="1" destOrd="0" presId="urn:microsoft.com/office/officeart/2005/8/layout/chevron2"/>
    <dgm:cxn modelId="{E357831C-9B5C-431C-B4EB-BD1CC67BA6E0}" type="presParOf" srcId="{7BB0B505-7D43-42E4-8FC0-6C91316CBFEB}" destId="{5C381A65-34D3-41B1-9499-0884AAA35FC6}" srcOrd="3" destOrd="0" presId="urn:microsoft.com/office/officeart/2005/8/layout/chevron2"/>
    <dgm:cxn modelId="{4A22C602-6DBD-4F97-8A43-F042A19D0D78}" type="presParOf" srcId="{7BB0B505-7D43-42E4-8FC0-6C91316CBFEB}" destId="{C1BF0EA4-CB4D-4391-82EF-EC1874A282F9}" srcOrd="4" destOrd="0" presId="urn:microsoft.com/office/officeart/2005/8/layout/chevron2"/>
    <dgm:cxn modelId="{8838E6AD-F238-40E4-A467-FCF1A8A7F634}" type="presParOf" srcId="{C1BF0EA4-CB4D-4391-82EF-EC1874A282F9}" destId="{95C8A2DE-C1F8-4D5A-A3A4-1DC2FA1C0073}" srcOrd="0" destOrd="0" presId="urn:microsoft.com/office/officeart/2005/8/layout/chevron2"/>
    <dgm:cxn modelId="{20FFBD3B-3E57-40A6-9ACC-1C5CAA174843}" type="presParOf" srcId="{C1BF0EA4-CB4D-4391-82EF-EC1874A282F9}" destId="{BE17FEF5-EEE1-41BB-96FD-8FBB3FCF386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3090C0-FA8E-4305-8B76-9408E9B4AD1D}">
      <dsp:nvSpPr>
        <dsp:cNvPr id="0" name=""/>
        <dsp:cNvSpPr/>
      </dsp:nvSpPr>
      <dsp:spPr>
        <a:xfrm>
          <a:off x="0" y="1208354"/>
          <a:ext cx="11219066" cy="1216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i="0" kern="1200" dirty="0"/>
            <a:t>1) учебники и разработанные в комплекте с ними учебные пособия из числа входящих в федеральный перечень учебников, допущенных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образования, утвержденный приказ </a:t>
          </a:r>
          <a:r>
            <a:rPr lang="ru-RU" sz="1600" b="0" i="0" kern="1200" dirty="0" err="1"/>
            <a:t>Минпросвещения</a:t>
          </a:r>
          <a:r>
            <a:rPr lang="ru-RU" sz="1600" b="0" i="0" kern="1200" dirty="0"/>
            <a:t> России от 5 ноября 2024 г. № 769;</a:t>
          </a:r>
        </a:p>
      </dsp:txBody>
      <dsp:txXfrm>
        <a:off x="59399" y="1267753"/>
        <a:ext cx="11100268" cy="1098002"/>
      </dsp:txXfrm>
    </dsp:sp>
    <dsp:sp modelId="{7715FB73-8CDD-45F4-8EA0-10F10B4F539F}">
      <dsp:nvSpPr>
        <dsp:cNvPr id="0" name=""/>
        <dsp:cNvSpPr/>
      </dsp:nvSpPr>
      <dsp:spPr>
        <a:xfrm>
          <a:off x="0" y="2612354"/>
          <a:ext cx="11219066" cy="1216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i="0" kern="1200" dirty="0"/>
            <a:t>2) учебные пособия, выпущенные организациями, входящими в перечень организаций, осуществляющих выпуск учебных пособий, которые могут дополнительно использоваться при реализации имеющих государственную аккредитацию образовательных программ начального общего, основного общего, среднего общего образования, утвержденный приказом Минобрнауки России от 9 июня 2016 г. № 699;</a:t>
          </a:r>
        </a:p>
      </dsp:txBody>
      <dsp:txXfrm>
        <a:off x="59399" y="2671753"/>
        <a:ext cx="11100268" cy="1098002"/>
      </dsp:txXfrm>
    </dsp:sp>
    <dsp:sp modelId="{0304797B-76E8-4CF7-A142-94539F9E370E}">
      <dsp:nvSpPr>
        <dsp:cNvPr id="0" name=""/>
        <dsp:cNvSpPr/>
      </dsp:nvSpPr>
      <dsp:spPr>
        <a:xfrm>
          <a:off x="0" y="4016354"/>
          <a:ext cx="11219066" cy="1216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i="0" kern="1200" dirty="0"/>
            <a:t>3) электронные образовательные ресурсы, входящие в федеральный перечень электронных образовательных ресурсов, допущенных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образования, утвержденный приказом </a:t>
          </a:r>
          <a:r>
            <a:rPr lang="ru-RU" sz="1600" b="0" i="0" kern="1200" dirty="0" err="1"/>
            <a:t>Минпросвещения</a:t>
          </a:r>
          <a:r>
            <a:rPr lang="ru-RU" sz="1600" b="0" i="0" kern="1200" dirty="0"/>
            <a:t> России от 18 июля 2024 г. № 499.</a:t>
          </a:r>
        </a:p>
      </dsp:txBody>
      <dsp:txXfrm>
        <a:off x="59399" y="4075753"/>
        <a:ext cx="11100268" cy="10980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E11759-2403-454F-AA72-C47A7039B843}">
      <dsp:nvSpPr>
        <dsp:cNvPr id="0" name=""/>
        <dsp:cNvSpPr/>
      </dsp:nvSpPr>
      <dsp:spPr bwMode="white">
        <a:xfrm>
          <a:off x="1579" y="823"/>
          <a:ext cx="4274836" cy="746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altLang="en-US" sz="1800" b="1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Целевая аудитория </a:t>
          </a:r>
          <a:r>
            <a:rPr lang="ru-RU" altLang="en-US" sz="18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 – 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altLang="en-US" sz="18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директора школ, относящихся 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altLang="en-US" sz="18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к любой зоне риска</a:t>
          </a:r>
        </a:p>
      </dsp:txBody>
      <dsp:txXfrm>
        <a:off x="23454" y="22698"/>
        <a:ext cx="4231086" cy="703117"/>
      </dsp:txXfrm>
    </dsp:sp>
    <dsp:sp modelId="{01F5A2B3-CBDD-4ACD-A4F6-96346D32B72C}">
      <dsp:nvSpPr>
        <dsp:cNvPr id="0" name=""/>
        <dsp:cNvSpPr/>
      </dsp:nvSpPr>
      <dsp:spPr bwMode="white">
        <a:xfrm>
          <a:off x="1579" y="892507"/>
          <a:ext cx="2051265" cy="13653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en-US" sz="1400" b="1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зона риска низких / нестабильных результатов 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en-US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(отнесение школы к перечню ШНОР)</a:t>
          </a:r>
        </a:p>
      </dsp:txBody>
      <dsp:txXfrm>
        <a:off x="41569" y="932497"/>
        <a:ext cx="1971285" cy="1285382"/>
      </dsp:txXfrm>
    </dsp:sp>
    <dsp:sp modelId="{3CD3C501-EE2C-4577-B984-DBD582D4E070}">
      <dsp:nvSpPr>
        <dsp:cNvPr id="0" name=""/>
        <dsp:cNvSpPr/>
      </dsp:nvSpPr>
      <dsp:spPr bwMode="white">
        <a:xfrm>
          <a:off x="2225150" y="892507"/>
          <a:ext cx="2051265" cy="13653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en-US" sz="1400" b="1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зона риска недостаточного развития 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en-US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(отнесение школы к категории </a:t>
          </a:r>
          <a:r>
            <a:rPr lang="ru-RU" altLang="en-US" sz="1400" kern="1200" dirty="0" err="1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предШНОР</a:t>
          </a:r>
          <a:r>
            <a:rPr lang="ru-RU" altLang="en-US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  <a:sym typeface="+mn-ea"/>
            </a:rPr>
            <a:t>)</a:t>
          </a:r>
        </a:p>
      </dsp:txBody>
      <dsp:txXfrm>
        <a:off x="2265140" y="932497"/>
        <a:ext cx="1971285" cy="12853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6E3110-57E1-4619-A55C-DCD0DD5CE084}">
      <dsp:nvSpPr>
        <dsp:cNvPr id="0" name=""/>
        <dsp:cNvSpPr/>
      </dsp:nvSpPr>
      <dsp:spPr>
        <a:xfrm rot="5400000">
          <a:off x="-182830" y="185682"/>
          <a:ext cx="1218871" cy="85320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zh-CN" sz="1900" b="1" kern="1200">
              <a:latin typeface="Arial" panose="02080604020202020204" pitchFamily="34" charset="0"/>
              <a:cs typeface="Arial" panose="02080604020202020204" pitchFamily="34" charset="0"/>
            </a:rPr>
            <a:t>1-й год</a:t>
          </a:r>
        </a:p>
      </dsp:txBody>
      <dsp:txXfrm rot="-5400000">
        <a:off x="2" y="429456"/>
        <a:ext cx="853209" cy="365662"/>
      </dsp:txXfrm>
    </dsp:sp>
    <dsp:sp modelId="{544D3F38-216B-445A-B1B9-8008AEDB7A9D}">
      <dsp:nvSpPr>
        <dsp:cNvPr id="0" name=""/>
        <dsp:cNvSpPr/>
      </dsp:nvSpPr>
      <dsp:spPr>
        <a:xfrm rot="5400000">
          <a:off x="3570914" y="-2714852"/>
          <a:ext cx="792266" cy="62276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360045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zh-CN" altLang="en-US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созданы условия для внутришкольной системы профессионального развития педагогов</a:t>
          </a:r>
        </a:p>
        <a:p>
          <a:pPr marL="114300" lvl="1" indent="-360045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zh-CN" altLang="en-US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обеспечена профилактика рисков низкой мотивации обучающихся</a:t>
          </a:r>
        </a:p>
        <a:p>
          <a:pPr marL="114300" lvl="1" indent="-360045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zh-CN" altLang="en-US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повышено качество школьного климата</a:t>
          </a:r>
        </a:p>
        <a:p>
          <a:pPr marL="114300" lvl="1" indent="-360045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ru-RU" altLang="zh-CN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с</a:t>
          </a:r>
          <a:r>
            <a:rPr lang="zh-CN" altLang="en-US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формирован кадровый актив</a:t>
          </a:r>
        </a:p>
      </dsp:txBody>
      <dsp:txXfrm rot="-5400000">
        <a:off x="853210" y="41527"/>
        <a:ext cx="6189000" cy="714916"/>
      </dsp:txXfrm>
    </dsp:sp>
    <dsp:sp modelId="{722E1094-83C7-45E2-B20F-DB9D09AD94F0}">
      <dsp:nvSpPr>
        <dsp:cNvPr id="0" name=""/>
        <dsp:cNvSpPr/>
      </dsp:nvSpPr>
      <dsp:spPr>
        <a:xfrm rot="5400000">
          <a:off x="-182830" y="1204392"/>
          <a:ext cx="1218871" cy="85320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zh-CN" sz="1900" b="1" kern="1200">
              <a:latin typeface="Arial" panose="02080604020202020204" pitchFamily="34" charset="0"/>
              <a:cs typeface="Arial" panose="02080604020202020204" pitchFamily="34" charset="0"/>
            </a:rPr>
            <a:t>2-й год</a:t>
          </a:r>
        </a:p>
      </dsp:txBody>
      <dsp:txXfrm rot="-5400000">
        <a:off x="2" y="1448166"/>
        <a:ext cx="853209" cy="365662"/>
      </dsp:txXfrm>
    </dsp:sp>
    <dsp:sp modelId="{AC67BBE6-9B82-4D3D-BF22-48713AF46E9C}">
      <dsp:nvSpPr>
        <dsp:cNvPr id="0" name=""/>
        <dsp:cNvSpPr/>
      </dsp:nvSpPr>
      <dsp:spPr>
        <a:xfrm rot="5400000">
          <a:off x="3570914" y="-1696142"/>
          <a:ext cx="792266" cy="62276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360045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zh-CN" altLang="en-US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снижение доли неуспевающих по базовым предметам</a:t>
          </a:r>
        </a:p>
        <a:p>
          <a:pPr marL="114300" lvl="1" indent="-360045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ru-RU" altLang="zh-CN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с</a:t>
          </a:r>
          <a:r>
            <a:rPr lang="zh-CN" altLang="en-US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формирован кадровый резерв</a:t>
          </a:r>
        </a:p>
      </dsp:txBody>
      <dsp:txXfrm rot="-5400000">
        <a:off x="853210" y="1060237"/>
        <a:ext cx="6189000" cy="714916"/>
      </dsp:txXfrm>
    </dsp:sp>
    <dsp:sp modelId="{95C8A2DE-C1F8-4D5A-A3A4-1DC2FA1C0073}">
      <dsp:nvSpPr>
        <dsp:cNvPr id="0" name=""/>
        <dsp:cNvSpPr/>
      </dsp:nvSpPr>
      <dsp:spPr>
        <a:xfrm rot="5400000">
          <a:off x="-182830" y="2223102"/>
          <a:ext cx="1218871" cy="85320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zh-CN" sz="1900" b="1" kern="1200">
              <a:latin typeface="Arial" panose="02080604020202020204" pitchFamily="34" charset="0"/>
              <a:cs typeface="Arial" panose="02080604020202020204" pitchFamily="34" charset="0"/>
            </a:rPr>
            <a:t>3-й год</a:t>
          </a:r>
        </a:p>
      </dsp:txBody>
      <dsp:txXfrm rot="-5400000">
        <a:off x="2" y="2466876"/>
        <a:ext cx="853209" cy="365662"/>
      </dsp:txXfrm>
    </dsp:sp>
    <dsp:sp modelId="{BE17FEF5-EEE1-41BB-96FD-8FBB3FCF3860}">
      <dsp:nvSpPr>
        <dsp:cNvPr id="0" name=""/>
        <dsp:cNvSpPr/>
      </dsp:nvSpPr>
      <dsp:spPr>
        <a:xfrm rot="5400000">
          <a:off x="3570914" y="-677432"/>
          <a:ext cx="792266" cy="62276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360045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zh-CN" altLang="en-US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рост доли осознанно выбирающих предметы по выбору, успешно сдающих выбранные предметы</a:t>
          </a:r>
        </a:p>
        <a:p>
          <a:pPr marL="114300" lvl="1" indent="-360045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q"/>
          </a:pPr>
          <a:r>
            <a:rPr lang="ru-RU" altLang="zh-CN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ф</a:t>
          </a:r>
          <a:r>
            <a:rPr lang="zh-CN" altLang="en-US" sz="1400" kern="1200" dirty="0">
              <a:solidFill>
                <a:schemeClr val="accent5">
                  <a:lumMod val="50000"/>
                </a:schemeClr>
              </a:solidFill>
              <a:latin typeface="Arial" panose="02080604020202020204" pitchFamily="34" charset="0"/>
              <a:cs typeface="Arial" panose="02080604020202020204" pitchFamily="34" charset="0"/>
            </a:rPr>
            <a:t>ункционирует модель профессионального развития школьного управленца</a:t>
          </a:r>
        </a:p>
      </dsp:txBody>
      <dsp:txXfrm rot="-5400000">
        <a:off x="853210" y="2078947"/>
        <a:ext cx="6189000" cy="7149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667" cy="499076"/>
          </a:xfrm>
          <a:prstGeom prst="rect">
            <a:avLst/>
          </a:prstGeom>
        </p:spPr>
        <p:txBody>
          <a:bodyPr vert="horz" lIns="88624" tIns="44312" rIns="88624" bIns="443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440" y="0"/>
            <a:ext cx="2971667" cy="499076"/>
          </a:xfrm>
          <a:prstGeom prst="rect">
            <a:avLst/>
          </a:prstGeom>
        </p:spPr>
        <p:txBody>
          <a:bodyPr vert="horz" lIns="88624" tIns="44312" rIns="88624" bIns="44312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892"/>
            <a:ext cx="2971667" cy="499075"/>
          </a:xfrm>
          <a:prstGeom prst="rect">
            <a:avLst/>
          </a:prstGeom>
        </p:spPr>
        <p:txBody>
          <a:bodyPr vert="horz" lIns="88624" tIns="44312" rIns="88624" bIns="443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440" y="9447892"/>
            <a:ext cx="2971667" cy="499075"/>
          </a:xfrm>
          <a:prstGeom prst="rect">
            <a:avLst/>
          </a:prstGeom>
        </p:spPr>
        <p:txBody>
          <a:bodyPr vert="horz" lIns="88624" tIns="44312" rIns="88624" bIns="44312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545" cy="498367"/>
          </a:xfrm>
          <a:prstGeom prst="rect">
            <a:avLst/>
          </a:prstGeom>
        </p:spPr>
        <p:txBody>
          <a:bodyPr vert="horz" lIns="88624" tIns="44312" rIns="88624" bIns="443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3884923" y="1"/>
            <a:ext cx="2971544" cy="498367"/>
          </a:xfrm>
          <a:prstGeom prst="rect">
            <a:avLst/>
          </a:prstGeom>
        </p:spPr>
        <p:txBody>
          <a:bodyPr vert="horz" lIns="88624" tIns="44312" rIns="88624" bIns="44312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624" tIns="44312" rIns="88624" bIns="44312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686566" y="4787715"/>
            <a:ext cx="5486400" cy="3915958"/>
          </a:xfrm>
          <a:prstGeom prst="rect">
            <a:avLst/>
          </a:prstGeom>
        </p:spPr>
        <p:txBody>
          <a:bodyPr vert="horz" lIns="88624" tIns="44312" rIns="88624" bIns="4431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8908"/>
            <a:ext cx="2971545" cy="498367"/>
          </a:xfrm>
          <a:prstGeom prst="rect">
            <a:avLst/>
          </a:prstGeom>
        </p:spPr>
        <p:txBody>
          <a:bodyPr vert="horz" lIns="88624" tIns="44312" rIns="88624" bIns="443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923" y="9448908"/>
            <a:ext cx="2971544" cy="498367"/>
          </a:xfrm>
          <a:prstGeom prst="rect">
            <a:avLst/>
          </a:prstGeom>
        </p:spPr>
        <p:txBody>
          <a:bodyPr vert="horz" lIns="88624" tIns="44312" rIns="88624" bIns="44312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10B8C9-2E0F-4703-B0C3-2650529F175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770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137960" y="26280"/>
            <a:ext cx="10215000" cy="110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B33793A4-8DE1-4696-ABA1-268C87DCA3D9}" type="slidenum">
              <a:r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318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137960" y="26280"/>
            <a:ext cx="10215000" cy="110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5"/>
              </a:spcBef>
              <a:buNone/>
            </a:pPr>
            <a:endParaRPr lang="ru-RU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5"/>
              </a:spcBef>
              <a:buNone/>
            </a:pPr>
            <a:endParaRPr lang="ru-RU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5"/>
              </a:spcBef>
              <a:buNone/>
            </a:pPr>
            <a:endParaRPr lang="ru-RU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172CC4A1-9B90-47EA-BF23-27C7BABD0EEF}" type="slidenum">
              <a:r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6243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  <a:t>8/26/2025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  <a:t>8/26/2025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svg"/><Relationship Id="rId9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RZB&amp;n=441707&amp;dst=100137" TargetMode="External"/><Relationship Id="rId2" Type="http://schemas.openxmlformats.org/officeDocument/2006/relationships/hyperlink" Target="https://login.consultant.ru/link/?req=doc&amp;base=RZB&amp;n=475031&amp;dst=10009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hyperlink" Target="https://login.consultant.ru/link/?req=doc&amp;base=RZB&amp;n=486034&amp;dst=100047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5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DA2DD71-574C-4B99-BB92-0BC82B32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8" y="0"/>
            <a:ext cx="12180722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1000"/>
              </a:srgbClr>
            </a:outerShdw>
          </a:effectLst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C85354C2-4FE9-4357-9641-322A4E8A4939}"/>
              </a:ext>
            </a:extLst>
          </p:cNvPr>
          <p:cNvSpPr/>
          <p:nvPr/>
        </p:nvSpPr>
        <p:spPr>
          <a:xfrm>
            <a:off x="2965141" y="557370"/>
            <a:ext cx="6054571" cy="5743260"/>
          </a:xfrm>
          <a:prstGeom prst="ellipse">
            <a:avLst/>
          </a:prstGeom>
          <a:solidFill>
            <a:srgbClr val="0055E8"/>
          </a:solidFill>
          <a:ln>
            <a:noFill/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6A0A03-05A7-413B-A8A1-0044B81C2B2A}"/>
              </a:ext>
            </a:extLst>
          </p:cNvPr>
          <p:cNvSpPr txBox="1"/>
          <p:nvPr/>
        </p:nvSpPr>
        <p:spPr>
          <a:xfrm>
            <a:off x="3206341" y="2123116"/>
            <a:ext cx="54347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Demi Cond" panose="020B0706030402020204" pitchFamily="34" charset="0"/>
                <a:ea typeface="+mn-ea"/>
                <a:cs typeface="+mn-cs"/>
              </a:rPr>
              <a:t>АВГУСТОВСКИЙ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Demi Cond" panose="020B0706030402020204" pitchFamily="34" charset="0"/>
                <a:ea typeface="+mn-ea"/>
                <a:cs typeface="+mn-cs"/>
              </a:rPr>
              <a:t>ПЕДСОВЕТ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2B5339-97E8-411A-91F0-F4EE5CC221BE}"/>
              </a:ext>
            </a:extLst>
          </p:cNvPr>
          <p:cNvSpPr txBox="1"/>
          <p:nvPr/>
        </p:nvSpPr>
        <p:spPr>
          <a:xfrm>
            <a:off x="7102488" y="3042375"/>
            <a:ext cx="1070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Condensed" panose="020B0502040204020203" pitchFamily="34" charset="0"/>
                <a:ea typeface="+mn-ea"/>
                <a:cs typeface="+mn-cs"/>
              </a:rPr>
              <a:t>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909193-9B5B-4128-8FB8-EA30ACD3933A}"/>
              </a:ext>
            </a:extLst>
          </p:cNvPr>
          <p:cNvSpPr txBox="1"/>
          <p:nvPr/>
        </p:nvSpPr>
        <p:spPr>
          <a:xfrm>
            <a:off x="3165769" y="4389503"/>
            <a:ext cx="5686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0E9FE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+mn-ea"/>
                <a:cs typeface="+mn-cs"/>
              </a:rPr>
              <a:t>«ОТ ПРИОРИТЕТНЫХ ЗАДАЧ К ПРАКТИЧЕСКИМ РЕШЕНИЯМ»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060FC0B-4B0D-499D-9FA9-DBBDF9708B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00" y="704186"/>
            <a:ext cx="880821" cy="114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85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Замещающее содержимое 7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15742519"/>
              </p:ext>
            </p:extLst>
          </p:nvPr>
        </p:nvGraphicFramePr>
        <p:xfrm>
          <a:off x="227679" y="770584"/>
          <a:ext cx="11733468" cy="5811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39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2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36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3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275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/>
                        <a:t>ИЗМЕНЕНИЯ С 01.09.2025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/>
                        <a:t>ФООП НОО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/>
                        <a:t>ФООП ООО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/>
                        <a:t>ФООП СОО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815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</a:rPr>
                        <a:t>Практические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</a:rPr>
                        <a:t>работы</a:t>
                      </a:r>
                      <a:endParaRPr lang="en-US" altLang="en-US" sz="1600" b="1" dirty="0">
                        <a:solidFill>
                          <a:srgbClr val="002060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en-US" sz="1600" b="1" dirty="0">
                        <a:solidFill>
                          <a:srgbClr val="002060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600" b="1" dirty="0">
                          <a:solidFill>
                            <a:srgbClr val="002060"/>
                          </a:solidFill>
                        </a:rPr>
                        <a:t>-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Длительность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практической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работы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являющейся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формой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endParaRPr lang="en-US" altLang="ru-RU" sz="1600" b="1" dirty="0">
                        <a:solidFill>
                          <a:srgbClr val="002060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организации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учебного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процесса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направленной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на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endParaRPr lang="en-US" altLang="ru-RU" sz="1600" b="1" dirty="0">
                        <a:solidFill>
                          <a:srgbClr val="002060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выработку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rgbClr val="002060"/>
                          </a:solidFill>
                          <a:sym typeface="+mn-ea"/>
                        </a:rPr>
                        <a:t>у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rgbClr val="002060"/>
                          </a:solidFill>
                          <a:sym typeface="+mn-ea"/>
                        </a:rPr>
                        <a:t>обучающихся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практических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умений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включая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лабораторные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интерактивные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rgbClr val="002060"/>
                          </a:solidFill>
                          <a:sym typeface="+mn-ea"/>
                        </a:rPr>
                        <a:t>и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иные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работы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rgbClr val="002060"/>
                          </a:solidFill>
                          <a:sym typeface="+mn-ea"/>
                        </a:rPr>
                        <a:t>и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C00000"/>
                          </a:solidFill>
                          <a:sym typeface="+mn-ea"/>
                        </a:rPr>
                        <a:t>не</a:t>
                      </a:r>
                      <a:r>
                        <a:rPr lang="en-US" altLang="ru-RU" sz="1600" b="1" dirty="0">
                          <a:solidFill>
                            <a:srgbClr val="C0000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C00000"/>
                          </a:solidFill>
                          <a:sym typeface="+mn-ea"/>
                        </a:rPr>
                        <a:t>являющейся</a:t>
                      </a:r>
                      <a:r>
                        <a:rPr lang="en-US" altLang="ru-RU" sz="1600" b="1" dirty="0">
                          <a:solidFill>
                            <a:srgbClr val="C0000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C00000"/>
                          </a:solidFill>
                          <a:sym typeface="+mn-ea"/>
                        </a:rPr>
                        <a:t>формой</a:t>
                      </a:r>
                      <a:r>
                        <a:rPr lang="en-US" altLang="ru-RU" sz="1600" b="1" dirty="0">
                          <a:solidFill>
                            <a:srgbClr val="C0000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C00000"/>
                          </a:solidFill>
                          <a:sym typeface="+mn-ea"/>
                        </a:rPr>
                        <a:t>контроля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составляет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один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урок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(</a:t>
                      </a:r>
                      <a:r>
                        <a:rPr lang="en-US" altLang="en-US" sz="1600" b="1" dirty="0" err="1">
                          <a:solidFill>
                            <a:srgbClr val="FF0000"/>
                          </a:solidFill>
                          <a:sym typeface="+mn-ea"/>
                        </a:rPr>
                        <a:t>не</a:t>
                      </a:r>
                      <a:r>
                        <a:rPr lang="en-US" altLang="ru-RU" sz="1600" b="1" dirty="0">
                          <a:solidFill>
                            <a:srgbClr val="FF000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FF0000"/>
                          </a:solidFill>
                          <a:sym typeface="+mn-ea"/>
                        </a:rPr>
                        <a:t>более</a:t>
                      </a:r>
                      <a:r>
                        <a:rPr lang="en-US" altLang="ru-RU" sz="1600" b="1" dirty="0">
                          <a:solidFill>
                            <a:srgbClr val="FF000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FF0000"/>
                          </a:solidFill>
                          <a:sym typeface="+mn-ea"/>
                        </a:rPr>
                        <a:t>чем</a:t>
                      </a:r>
                      <a:r>
                        <a:rPr lang="en-US" altLang="ru-RU" sz="1600" b="1" dirty="0">
                          <a:solidFill>
                            <a:srgbClr val="FF0000"/>
                          </a:solidFill>
                          <a:sym typeface="+mn-ea"/>
                        </a:rPr>
                        <a:t> 45 </a:t>
                      </a:r>
                      <a:r>
                        <a:rPr lang="en-US" altLang="en-US" sz="1600" b="1" dirty="0" err="1">
                          <a:solidFill>
                            <a:srgbClr val="FF0000"/>
                          </a:solidFill>
                          <a:sym typeface="+mn-ea"/>
                        </a:rPr>
                        <a:t>минут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).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10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Домашнее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задание</a:t>
                      </a:r>
                      <a:endParaRPr lang="en-US" altLang="en-US" sz="1600" b="1" dirty="0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Домашнее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задание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на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следующий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урок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рекомендуется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задавать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на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текущем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уроке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при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endParaRPr lang="en-US" altLang="ru-RU" sz="1600" b="1" dirty="0">
                        <a:solidFill>
                          <a:srgbClr val="002060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наличии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электронного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журнала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дублировать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rgbClr val="002060"/>
                          </a:solidFill>
                          <a:sym typeface="+mn-ea"/>
                        </a:rPr>
                        <a:t>в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нем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задание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не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позднее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времени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окончания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учебного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дня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.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Для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выполнения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задания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требующего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длительной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подготовки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(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например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подготовка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доклада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реферата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оформление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презентации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заучивание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стихотворений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),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рекомендуется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002060"/>
                          </a:solidFill>
                          <a:sym typeface="+mn-ea"/>
                        </a:rPr>
                        <a:t>предоставлять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C00000"/>
                          </a:solidFill>
                          <a:sym typeface="+mn-ea"/>
                        </a:rPr>
                        <a:t>достаточное</a:t>
                      </a:r>
                      <a:r>
                        <a:rPr lang="en-US" altLang="ru-RU" sz="1600" b="1" dirty="0">
                          <a:solidFill>
                            <a:srgbClr val="C0000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C00000"/>
                          </a:solidFill>
                          <a:sym typeface="+mn-ea"/>
                        </a:rPr>
                        <a:t>количество</a:t>
                      </a:r>
                      <a:r>
                        <a:rPr lang="en-US" altLang="ru-RU" sz="1600" b="1" dirty="0">
                          <a:solidFill>
                            <a:srgbClr val="C00000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rgbClr val="C00000"/>
                          </a:solidFill>
                          <a:sym typeface="+mn-ea"/>
                        </a:rPr>
                        <a:t>времени</a:t>
                      </a:r>
                      <a:r>
                        <a:rPr lang="en-US" altLang="ru-RU" sz="1600" b="1" dirty="0">
                          <a:solidFill>
                            <a:srgbClr val="002060"/>
                          </a:solidFill>
                          <a:sym typeface="+mn-ea"/>
                        </a:rPr>
                        <a:t>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725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600" b="1" dirty="0">
                          <a:solidFill>
                            <a:srgbClr val="002060"/>
                          </a:solidFill>
                          <a:sym typeface="+mn-ea"/>
                        </a:rPr>
                        <a:t>Требования к объему домашнего задания</a:t>
                      </a:r>
                      <a:endParaRPr lang="en-US" altLang="en-US" sz="1600" b="1" dirty="0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171.27. </a:t>
                      </a:r>
                      <a:r>
                        <a:rPr lang="ru-RU" sz="16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Суммарный объем домашнего задания по всем предметам для каждого класса не должен превышать продолжительности выполнения </a:t>
                      </a:r>
                      <a:endParaRPr lang="ru-RU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None/>
                      </a:pP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 час - для 1 класса, 1,5 часа - для 2 и 3 классов, 2 часа - для 4 класса</a:t>
                      </a:r>
                      <a:r>
                        <a:rPr lang="ru-RU" sz="16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altLang="en-US" sz="16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167.21.</a:t>
                      </a:r>
                      <a:r>
                        <a:rPr lang="ru-RU" sz="16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Суммарный объем домашнего задания по всем предметам для каждого класса не должен превышать продолжительности выполнения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 часа - для 5 класса, 2,5 часа - для 6 - 8 классов, 3,5 часа - для 9 класса</a:t>
                      </a:r>
                      <a:endParaRPr lang="ru-RU" altLang="en-US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131.17. </a:t>
                      </a:r>
                      <a:r>
                        <a:rPr lang="ru-RU" sz="16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Суммарный объем домашнего задания по всем предметам для каждого класса не должен превышать продолжительности выполнения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3,5 часа. </a:t>
                      </a:r>
                      <a:endParaRPr lang="ru-RU" altLang="en-US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A366F4B-B688-4F50-8869-628B1A5D4665}"/>
              </a:ext>
            </a:extLst>
          </p:cNvPr>
          <p:cNvSpPr>
            <a:spLocks noGrp="1"/>
          </p:cNvSpPr>
          <p:nvPr/>
        </p:nvSpPr>
        <p:spPr>
          <a:xfrm>
            <a:off x="376616" y="32385"/>
            <a:ext cx="11814113" cy="5672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b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</a:b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РИКАЗ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МИНИСТЕРСТВА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ПРОСВЕЩЕНИЯ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РФ 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ОТ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09.10.2024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№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704</a:t>
            </a:r>
            <a:endParaRPr lang="en-US" altLang="en-US" sz="2800" dirty="0">
              <a:solidFill>
                <a:srgbClr val="002060"/>
              </a:solidFill>
              <a:latin typeface="+mn-lt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CE5EC14-F026-4913-B535-F51AE4753C83}"/>
              </a:ext>
            </a:extLst>
          </p:cNvPr>
          <p:cNvSpPr txBox="1"/>
          <p:nvPr/>
        </p:nvSpPr>
        <p:spPr>
          <a:xfrm>
            <a:off x="674557" y="261770"/>
            <a:ext cx="11107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hangingPunct="0">
              <a:spcBef>
                <a:spcPts val="1400"/>
              </a:spcBef>
              <a:spcAft>
                <a:spcPts val="1400"/>
              </a:spcAft>
            </a:pPr>
            <a:r>
              <a:rPr lang="ru-RU" sz="1800" b="1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РЕКОМЕНДАЦИИ ДЛЯ ОБЩЕОБРАЗОВАТЕЛЬНЫХ ОРГАНИЗАЦИЙ </a:t>
            </a:r>
            <a:r>
              <a:rPr lang="ru-RU" sz="1800" b="1" dirty="0">
                <a:solidFill>
                  <a:srgbClr val="222222"/>
                </a:solidFill>
                <a:effectLst/>
                <a:ea typeface="Calibri" panose="020F0502020204030204" pitchFamily="34" charset="0"/>
                <a:cs typeface="Tahoma" panose="020B0604030504040204" pitchFamily="34" charset="0"/>
              </a:rPr>
              <a:t>ПО  ОСНОВНЫМ ПОДХОДАМ К ФОРМИРОВАНИЮ ЕДИНОГО ГРАФИКА ПРОВЕДЕНИЯ ОЦЕНОЧНЫХ ПРОЦЕДУР</a:t>
            </a:r>
            <a:endParaRPr lang="ru-RU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1EAF9F-EE32-413A-88A4-AA0AD58D243D}"/>
              </a:ext>
            </a:extLst>
          </p:cNvPr>
          <p:cNvSpPr txBox="1"/>
          <p:nvPr/>
        </p:nvSpPr>
        <p:spPr>
          <a:xfrm>
            <a:off x="652983" y="1022680"/>
            <a:ext cx="10882859" cy="9233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 fontAlgn="base" hangingPunct="0">
              <a:spcBef>
                <a:spcPts val="1400"/>
              </a:spcBef>
              <a:spcAft>
                <a:spcPts val="1400"/>
              </a:spcAft>
            </a:pPr>
            <a:r>
              <a:rPr lang="ru-RU" sz="18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Под оценочными процедурами в данных рекомендациях понимаются контрольные, проверочные и диагностические работы, которые выполняются всеми обучающимися в классе одновременно и длительность которых составляет </a:t>
            </a:r>
            <a:r>
              <a:rPr lang="ru-RU" sz="18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не менее тридцати минут.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B9AA9C-8B5C-4735-A4F0-CAFEB28E66CC}"/>
              </a:ext>
            </a:extLst>
          </p:cNvPr>
          <p:cNvSpPr txBox="1"/>
          <p:nvPr/>
        </p:nvSpPr>
        <p:spPr>
          <a:xfrm>
            <a:off x="529770" y="2060589"/>
            <a:ext cx="11129286" cy="4662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 fontAlgn="base" hangingPunct="0"/>
            <a:r>
              <a:rPr lang="ru-RU" sz="1600" b="1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В целях упорядочивания системы оценочных процедур, проводимых в общеобразовательной организации, рекомендуется:</a:t>
            </a:r>
          </a:p>
          <a:p>
            <a:pPr indent="449580" algn="just" fontAlgn="base" hangingPunct="0"/>
            <a:endParaRPr lang="ru-RU" sz="1600" b="1" dirty="0">
              <a:effectLst/>
              <a:ea typeface="Times New Roman" panose="02020603050405020304" pitchFamily="18" charset="0"/>
            </a:endParaRPr>
          </a:p>
          <a:p>
            <a:pPr marL="285750" indent="-285750" algn="just" fontAlgn="base" hangingPunct="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проводить оценочные процедуры по каждому учебному предмету в одной параллели классов не чаще 1 раза в 2,5 недели. </a:t>
            </a:r>
          </a:p>
          <a:p>
            <a:pPr marL="285750" indent="-285750" algn="just" fontAlgn="base" hangingPunct="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не проводить оценочные процедуры на первом и последнем уроках, за исключением учебных предметов, количество которых составляет не более 1 урока в неделю, причем этот урок является первым или последним в расписании;</a:t>
            </a:r>
            <a:endParaRPr lang="ru-RU" sz="1600" dirty="0">
              <a:effectLst/>
              <a:ea typeface="Times New Roman" panose="02020603050405020304" pitchFamily="18" charset="0"/>
            </a:endParaRPr>
          </a:p>
          <a:p>
            <a:pPr marL="285750" indent="-285750" algn="just" fontAlgn="base" hangingPunct="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не проводить для обучающихся одного класса более одной оценочной процедуры в день;</a:t>
            </a:r>
            <a:endParaRPr lang="ru-RU" sz="1600" dirty="0">
              <a:effectLst/>
              <a:ea typeface="Times New Roman" panose="02020603050405020304" pitchFamily="18" charset="0"/>
            </a:endParaRPr>
          </a:p>
          <a:p>
            <a:pPr marL="285750" indent="-285750" algn="just" fontAlgn="base" hangingPunct="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исключить ситуации замещения учебного процесса многократным выполнением однотипных заданий, а также проведения "предварительных" контрольных или проверочных работ перед планируемой датой проведения оценочной процедуры;</a:t>
            </a:r>
            <a:endParaRPr lang="ru-RU" sz="1600" dirty="0">
              <a:effectLst/>
              <a:ea typeface="Times New Roman" panose="02020603050405020304" pitchFamily="18" charset="0"/>
            </a:endParaRPr>
          </a:p>
          <a:p>
            <a:pPr marL="285750" indent="-285750" algn="just" fontAlgn="base" hangingPunct="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при проведении оценочной процедуры учитывать необходимость всех этапов: проверка работ, формирование массива результатов оценочной процедуры, анализ результатов учителем, разбор ошибок, допущенных обучающимися, повторение и закрепление материала;</a:t>
            </a:r>
            <a:endParaRPr lang="ru-RU" sz="1600" dirty="0">
              <a:effectLst/>
              <a:ea typeface="Times New Roman" panose="02020603050405020304" pitchFamily="18" charset="0"/>
            </a:endParaRPr>
          </a:p>
          <a:p>
            <a:pPr marL="285750" indent="-285750" algn="just" fontAlgn="base" hangingPunct="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не использовать для проведения оценочных процедур копии листов с заданиями, полученные в результате ксерографии (возможно использование учебников, записей на доске, типографских бланков, материалов печати на принтере с высоким разрешением).</a:t>
            </a:r>
            <a:endParaRPr lang="ru-RU" sz="16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511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C5E6F77A-EB5B-488E-BF56-9FC6C4332D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071528"/>
              </p:ext>
            </p:extLst>
          </p:nvPr>
        </p:nvGraphicFramePr>
        <p:xfrm>
          <a:off x="353181" y="1897938"/>
          <a:ext cx="11482463" cy="40182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91127">
                  <a:extLst>
                    <a:ext uri="{9D8B030D-6E8A-4147-A177-3AD203B41FA5}">
                      <a16:colId xmlns:a16="http://schemas.microsoft.com/office/drawing/2014/main" val="754220671"/>
                    </a:ext>
                  </a:extLst>
                </a:gridCol>
                <a:gridCol w="1977790">
                  <a:extLst>
                    <a:ext uri="{9D8B030D-6E8A-4147-A177-3AD203B41FA5}">
                      <a16:colId xmlns:a16="http://schemas.microsoft.com/office/drawing/2014/main" val="2148874380"/>
                    </a:ext>
                  </a:extLst>
                </a:gridCol>
                <a:gridCol w="995905">
                  <a:extLst>
                    <a:ext uri="{9D8B030D-6E8A-4147-A177-3AD203B41FA5}">
                      <a16:colId xmlns:a16="http://schemas.microsoft.com/office/drawing/2014/main" val="4032007687"/>
                    </a:ext>
                  </a:extLst>
                </a:gridCol>
                <a:gridCol w="740584">
                  <a:extLst>
                    <a:ext uri="{9D8B030D-6E8A-4147-A177-3AD203B41FA5}">
                      <a16:colId xmlns:a16="http://schemas.microsoft.com/office/drawing/2014/main" val="2669925047"/>
                    </a:ext>
                  </a:extLst>
                </a:gridCol>
                <a:gridCol w="706908">
                  <a:extLst>
                    <a:ext uri="{9D8B030D-6E8A-4147-A177-3AD203B41FA5}">
                      <a16:colId xmlns:a16="http://schemas.microsoft.com/office/drawing/2014/main" val="236286879"/>
                    </a:ext>
                  </a:extLst>
                </a:gridCol>
                <a:gridCol w="929390">
                  <a:extLst>
                    <a:ext uri="{9D8B030D-6E8A-4147-A177-3AD203B41FA5}">
                      <a16:colId xmlns:a16="http://schemas.microsoft.com/office/drawing/2014/main" val="1845138111"/>
                    </a:ext>
                  </a:extLst>
                </a:gridCol>
                <a:gridCol w="869422">
                  <a:extLst>
                    <a:ext uri="{9D8B030D-6E8A-4147-A177-3AD203B41FA5}">
                      <a16:colId xmlns:a16="http://schemas.microsoft.com/office/drawing/2014/main" val="3120447365"/>
                    </a:ext>
                  </a:extLst>
                </a:gridCol>
                <a:gridCol w="734526">
                  <a:extLst>
                    <a:ext uri="{9D8B030D-6E8A-4147-A177-3AD203B41FA5}">
                      <a16:colId xmlns:a16="http://schemas.microsoft.com/office/drawing/2014/main" val="3563010912"/>
                    </a:ext>
                  </a:extLst>
                </a:gridCol>
                <a:gridCol w="935196">
                  <a:extLst>
                    <a:ext uri="{9D8B030D-6E8A-4147-A177-3AD203B41FA5}">
                      <a16:colId xmlns:a16="http://schemas.microsoft.com/office/drawing/2014/main" val="1096104394"/>
                    </a:ext>
                  </a:extLst>
                </a:gridCol>
                <a:gridCol w="829182">
                  <a:extLst>
                    <a:ext uri="{9D8B030D-6E8A-4147-A177-3AD203B41FA5}">
                      <a16:colId xmlns:a16="http://schemas.microsoft.com/office/drawing/2014/main" val="1960453946"/>
                    </a:ext>
                  </a:extLst>
                </a:gridCol>
                <a:gridCol w="672433">
                  <a:extLst>
                    <a:ext uri="{9D8B030D-6E8A-4147-A177-3AD203B41FA5}">
                      <a16:colId xmlns:a16="http://schemas.microsoft.com/office/drawing/2014/main" val="709568329"/>
                    </a:ext>
                  </a:extLst>
                </a:gridCol>
              </a:tblGrid>
              <a:tr h="720616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Предметные области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Предметы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 класс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3 класс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4 класс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821547"/>
                  </a:ext>
                </a:extLst>
              </a:tr>
              <a:tr h="111399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кол-во часов за год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кол-во к/р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% к/р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кол-во часов за год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кол-во к/р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% к/р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кол-во часов за год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кол-во к/р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% к/р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6790203"/>
                  </a:ext>
                </a:extLst>
              </a:tr>
              <a:tr h="38054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Русский язык и литературное чтение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Русский язык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136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8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6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136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9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7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136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7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3113656"/>
                  </a:ext>
                </a:extLst>
              </a:tr>
              <a:tr h="10824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Литературное чтение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136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136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102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883679"/>
                  </a:ext>
                </a:extLst>
              </a:tr>
              <a:tr h="72061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Математика и информатика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математика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136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7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136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136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64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1255953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9E028738-F43F-40FC-85B1-04AE65033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5945"/>
            <a:ext cx="10824630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</a:pPr>
            <a:r>
              <a:rPr kumimoji="0" lang="ru-RU" altLang="ru-RU" sz="28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ФРАГМЕНТ РАСЧЕТА О</a:t>
            </a:r>
            <a:r>
              <a:rPr kumimoji="0" lang="ru-RU" altLang="ru-RU" sz="28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БЪЕМА УЧЕБНОГО ВРЕМЕНИ,</a:t>
            </a:r>
            <a:endParaRPr kumimoji="0" lang="ru-RU" altLang="ru-RU" sz="28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</a:pPr>
            <a:r>
              <a:rPr kumimoji="0" lang="ru-RU" altLang="ru-RU" sz="28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ЗАТРАЧИВАЕМОГО НА ПРОВЕДЕНИЕ ОЦЕНОЧНЫХ ПРОЦЕДУР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</a:pPr>
            <a:r>
              <a:rPr kumimoji="0" lang="ru-RU" altLang="ru-RU" sz="28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 УЧЕБНЫМ ПРЕДМЕТАМ (НЕ БОЛЕЕ 10% ОТ ОБЩЕГО ОБЪЕМА)</a:t>
            </a:r>
            <a:endParaRPr kumimoji="0" lang="ru-RU" altLang="ru-RU" sz="28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557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A35E550-B216-4572-BE25-BD30079010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554974"/>
              </p:ext>
            </p:extLst>
          </p:nvPr>
        </p:nvGraphicFramePr>
        <p:xfrm>
          <a:off x="375665" y="1678929"/>
          <a:ext cx="11437495" cy="4066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1121">
                  <a:extLst>
                    <a:ext uri="{9D8B030D-6E8A-4147-A177-3AD203B41FA5}">
                      <a16:colId xmlns:a16="http://schemas.microsoft.com/office/drawing/2014/main" val="2156498420"/>
                    </a:ext>
                  </a:extLst>
                </a:gridCol>
                <a:gridCol w="1061121">
                  <a:extLst>
                    <a:ext uri="{9D8B030D-6E8A-4147-A177-3AD203B41FA5}">
                      <a16:colId xmlns:a16="http://schemas.microsoft.com/office/drawing/2014/main" val="559332887"/>
                    </a:ext>
                  </a:extLst>
                </a:gridCol>
                <a:gridCol w="1190584">
                  <a:extLst>
                    <a:ext uri="{9D8B030D-6E8A-4147-A177-3AD203B41FA5}">
                      <a16:colId xmlns:a16="http://schemas.microsoft.com/office/drawing/2014/main" val="2380225894"/>
                    </a:ext>
                  </a:extLst>
                </a:gridCol>
                <a:gridCol w="2083633">
                  <a:extLst>
                    <a:ext uri="{9D8B030D-6E8A-4147-A177-3AD203B41FA5}">
                      <a16:colId xmlns:a16="http://schemas.microsoft.com/office/drawing/2014/main" val="3457658935"/>
                    </a:ext>
                  </a:extLst>
                </a:gridCol>
                <a:gridCol w="6041036">
                  <a:extLst>
                    <a:ext uri="{9D8B030D-6E8A-4147-A177-3AD203B41FA5}">
                      <a16:colId xmlns:a16="http://schemas.microsoft.com/office/drawing/2014/main" val="2295743562"/>
                    </a:ext>
                  </a:extLst>
                </a:gridCol>
              </a:tblGrid>
              <a:tr h="540668"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месяц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дата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номер урока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учебный предмет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тема урока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extLst>
                  <a:ext uri="{0D108BD9-81ED-4DB2-BD59-A6C34878D82A}">
                    <a16:rowId xmlns:a16="http://schemas.microsoft.com/office/drawing/2014/main" val="3746402123"/>
                  </a:ext>
                </a:extLst>
              </a:tr>
              <a:tr h="305893"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сентябрь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17.09.2024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русский язык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Контрольный диктант № 1 по теме "Повторение"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extLst>
                  <a:ext uri="{0D108BD9-81ED-4DB2-BD59-A6C34878D82A}">
                    <a16:rowId xmlns:a16="http://schemas.microsoft.com/office/drawing/2014/main" val="938914489"/>
                  </a:ext>
                </a:extLst>
              </a:tr>
              <a:tr h="819202">
                <a:tc rowSpan="6"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октябрь</a:t>
                      </a:r>
                    </a:p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06.10.2024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алгебра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Контрольная работа № 1 по теме “Основное свойство рациональной дроби. Сложение и вычитание рациональных дробей”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extLst>
                  <a:ext uri="{0D108BD9-81ED-4DB2-BD59-A6C34878D82A}">
                    <a16:rowId xmlns:a16="http://schemas.microsoft.com/office/drawing/2014/main" val="3466926641"/>
                  </a:ext>
                </a:extLst>
              </a:tr>
              <a:tr h="5406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11.10.2024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ин.язык</a:t>
                      </a:r>
                      <a:r>
                        <a:rPr lang="ru-RU" sz="1600" dirty="0">
                          <a:effectLst/>
                        </a:rPr>
                        <a:t> (английский)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Контрольная работа № 1 по теме: “Спорт и занятия на свежем воздухе”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extLst>
                  <a:ext uri="{0D108BD9-81ED-4DB2-BD59-A6C34878D82A}">
                    <a16:rowId xmlns:a16="http://schemas.microsoft.com/office/drawing/2014/main" val="3715328917"/>
                  </a:ext>
                </a:extLst>
              </a:tr>
              <a:tr h="3058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12.10.2024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геометрия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Контрольная работа №1 по теме “Параллелограмм и его виды”.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extLst>
                  <a:ext uri="{0D108BD9-81ED-4DB2-BD59-A6C34878D82A}">
                    <a16:rowId xmlns:a16="http://schemas.microsoft.com/office/drawing/2014/main" val="1090353219"/>
                  </a:ext>
                </a:extLst>
              </a:tr>
              <a:tr h="5406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13.10.2024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география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Контрольная работа № 1 по теме «Географическое пространство России»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extLst>
                  <a:ext uri="{0D108BD9-81ED-4DB2-BD59-A6C34878D82A}">
                    <a16:rowId xmlns:a16="http://schemas.microsoft.com/office/drawing/2014/main" val="3717845207"/>
                  </a:ext>
                </a:extLst>
              </a:tr>
              <a:tr h="3058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15.10.2024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    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обществознание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Тестирование № 1 по теме  «Личность и общество»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extLst>
                  <a:ext uri="{0D108BD9-81ED-4DB2-BD59-A6C34878D82A}">
                    <a16:rowId xmlns:a16="http://schemas.microsoft.com/office/drawing/2014/main" val="237650625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18.10.2024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химия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Контрольная работа № 1 по теме « Атомы химических элементов»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extLst>
                  <a:ext uri="{0D108BD9-81ED-4DB2-BD59-A6C34878D82A}">
                    <a16:rowId xmlns:a16="http://schemas.microsoft.com/office/drawing/2014/main" val="1522423520"/>
                  </a:ext>
                </a:extLst>
              </a:tr>
              <a:tr h="463845"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ноябрь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23.11.2024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algn="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геометрия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Контрольная работа №2 по теме  “Четырёхугольники и их свойства”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57391" marR="57391" marT="0" marB="0"/>
                </a:tc>
                <a:extLst>
                  <a:ext uri="{0D108BD9-81ED-4DB2-BD59-A6C34878D82A}">
                    <a16:rowId xmlns:a16="http://schemas.microsoft.com/office/drawing/2014/main" val="247208514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A5326EF-8D4B-4AE9-85B6-FF6587893A5F}"/>
              </a:ext>
            </a:extLst>
          </p:cNvPr>
          <p:cNvSpPr txBox="1"/>
          <p:nvPr/>
        </p:nvSpPr>
        <p:spPr>
          <a:xfrm>
            <a:off x="483432" y="248325"/>
            <a:ext cx="102795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/>
            <a:r>
              <a:rPr lang="ru-RU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ahoma" panose="020B0604030504040204" pitchFamily="34" charset="0"/>
              </a:rPr>
              <a:t>ПРИМЕРНЫЙ ГРАФИК ВНУТРЕННИХ ОЦЕНОЧНЫХ ПРОЦЕДУР</a:t>
            </a:r>
            <a:endParaRPr lang="ru-RU" sz="2400" b="1" dirty="0">
              <a:effectLst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algn="ctr" hangingPunct="0"/>
            <a:r>
              <a:rPr lang="ru-RU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ahoma" panose="020B0604030504040204" pitchFamily="34" charset="0"/>
              </a:rPr>
              <a:t> В 8  КЛАССЕ НА 1-ОЕ ПОЛУГОДИЕ 2021-2022 УЧЕБНОГО ГОДА</a:t>
            </a:r>
            <a:endParaRPr lang="ru-RU" sz="2400" b="1" dirty="0">
              <a:effectLst/>
              <a:ea typeface="Calibri" panose="020F050202020403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84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1">
            <a:extLst>
              <a:ext uri="{FF2B5EF4-FFF2-40B4-BE49-F238E27FC236}">
                <a16:creationId xmlns:a16="http://schemas.microsoft.com/office/drawing/2014/main" id="{609D8A3B-B763-48E4-AECC-EA6BA7176F8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539646" y="929391"/>
            <a:ext cx="10912839" cy="5441430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90939E-7534-4558-84B1-E4572BAA081F}"/>
              </a:ext>
            </a:extLst>
          </p:cNvPr>
          <p:cNvSpPr txBox="1"/>
          <p:nvPr/>
        </p:nvSpPr>
        <p:spPr>
          <a:xfrm>
            <a:off x="539646" y="225569"/>
            <a:ext cx="6093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ahoma" panose="020B0604030504040204" pitchFamily="34" charset="0"/>
              </a:rPr>
              <a:t>ФРАГМЕНТ ЕДИНОГО ГРАФИКА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80863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rgbClr val="364482"/>
                </a:solidFill>
                <a:latin typeface="Franklin Gothic Medium" panose="020B0603020102020204" pitchFamily="34" charset="0"/>
              </a:rPr>
              <a:t>ПРОДОЛЖЕНИЕ ИССЛЕДОВАНИЙ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96880" y="974698"/>
            <a:ext cx="11649696" cy="5461728"/>
            <a:chOff x="261255" y="974698"/>
            <a:chExt cx="11649696" cy="5461728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261255" y="974698"/>
              <a:ext cx="11649696" cy="5461728"/>
              <a:chOff x="193964" y="1642384"/>
              <a:chExt cx="11467605" cy="5461728"/>
            </a:xfrm>
          </p:grpSpPr>
          <p:sp>
            <p:nvSpPr>
              <p:cNvPr id="11" name="Прямоугольник: скругленные углы 10"/>
              <p:cNvSpPr/>
              <p:nvPr/>
            </p:nvSpPr>
            <p:spPr>
              <a:xfrm>
                <a:off x="198714" y="1678009"/>
                <a:ext cx="11448001" cy="5426103"/>
              </a:xfrm>
              <a:prstGeom prst="roundRect">
                <a:avLst>
                  <a:gd name="adj" fmla="val 3020"/>
                </a:avLst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539750">
                  <a:spcBef>
                    <a:spcPts val="1800"/>
                  </a:spcBef>
                </a:pPr>
                <a:endParaRPr lang="ru-RU" sz="1400" dirty="0">
                  <a:solidFill>
                    <a:srgbClr val="364482"/>
                  </a:solidFill>
                  <a:latin typeface="Arial" panose="02080604020202020204" pitchFamily="34" charset="0"/>
                  <a:cs typeface="Arial" panose="02080604020202020204" pitchFamily="34" charset="0"/>
                </a:endParaRPr>
              </a:p>
              <a:p>
                <a:pPr marL="539750">
                  <a:spcBef>
                    <a:spcPts val="2400"/>
                  </a:spcBef>
                </a:pPr>
                <a:r>
                  <a:rPr lang="ru-RU" sz="2400" b="1" dirty="0">
                    <a:solidFill>
                      <a:srgbClr val="4472C4"/>
                    </a:solidFill>
                    <a:latin typeface="Arial" panose="02080604020202020204" pitchFamily="34" charset="0"/>
                    <a:cs typeface="Arial" panose="02080604020202020204" pitchFamily="34" charset="0"/>
                  </a:rPr>
                  <a:t>Национальные сопоставительные исследования </a:t>
                </a:r>
              </a:p>
              <a:p>
                <a:pPr marL="539750">
                  <a:spcBef>
                    <a:spcPts val="1800"/>
                  </a:spcBef>
                </a:pPr>
                <a:r>
                  <a:rPr lang="ru-RU" sz="2400" b="1" dirty="0">
                    <a:solidFill>
                      <a:srgbClr val="364482"/>
                    </a:solidFill>
                    <a:latin typeface="Arial" panose="02080604020202020204" pitchFamily="34" charset="0"/>
                    <a:cs typeface="Arial" panose="02080604020202020204" pitchFamily="34" charset="0"/>
                  </a:rPr>
                  <a:t>Выборка:</a:t>
                </a:r>
              </a:p>
              <a:p>
                <a:pPr marL="539750">
                  <a:spcBef>
                    <a:spcPts val="1800"/>
                  </a:spcBef>
                </a:pPr>
                <a:endParaRPr lang="ru-RU" sz="2400" b="1" dirty="0">
                  <a:solidFill>
                    <a:srgbClr val="364482"/>
                  </a:solidFill>
                  <a:latin typeface="Arial" panose="02080604020202020204" pitchFamily="34" charset="0"/>
                  <a:cs typeface="Arial" panose="02080604020202020204" pitchFamily="34" charset="0"/>
                </a:endParaRPr>
              </a:p>
              <a:p>
                <a:pPr marL="539750">
                  <a:spcBef>
                    <a:spcPts val="1800"/>
                  </a:spcBef>
                </a:pPr>
                <a:endParaRPr lang="ru-RU" sz="2400" b="1" dirty="0">
                  <a:solidFill>
                    <a:srgbClr val="364482"/>
                  </a:solidFill>
                  <a:latin typeface="Arial" panose="02080604020202020204" pitchFamily="34" charset="0"/>
                  <a:cs typeface="Arial" panose="02080604020202020204" pitchFamily="34" charset="0"/>
                </a:endParaRPr>
              </a:p>
              <a:p>
                <a:pPr marL="539750">
                  <a:spcBef>
                    <a:spcPts val="1800"/>
                  </a:spcBef>
                </a:pPr>
                <a:r>
                  <a:rPr lang="ru-RU" sz="2400" b="1" dirty="0">
                    <a:solidFill>
                      <a:srgbClr val="364482"/>
                    </a:solidFill>
                    <a:latin typeface="Arial" panose="02080604020202020204" pitchFamily="34" charset="0"/>
                    <a:cs typeface="Arial" panose="02080604020202020204" pitchFamily="34" charset="0"/>
                  </a:rPr>
                  <a:t>Осенью 2025 году </a:t>
                </a:r>
              </a:p>
              <a:p>
                <a:pPr marL="539750">
                  <a:spcBef>
                    <a:spcPts val="1800"/>
                  </a:spcBef>
                </a:pPr>
                <a:endParaRPr lang="ru-RU" sz="2400" b="1" dirty="0">
                  <a:solidFill>
                    <a:srgbClr val="364482"/>
                  </a:solidFill>
                  <a:latin typeface="Arial" panose="02080604020202020204" pitchFamily="34" charset="0"/>
                  <a:cs typeface="Arial" panose="02080604020202020204" pitchFamily="34" charset="0"/>
                </a:endParaRPr>
              </a:p>
              <a:p>
                <a:pPr marL="539750">
                  <a:spcBef>
                    <a:spcPts val="1800"/>
                  </a:spcBef>
                </a:pPr>
                <a:r>
                  <a:rPr lang="ru-RU" sz="2400" b="1" dirty="0">
                    <a:solidFill>
                      <a:srgbClr val="364482"/>
                    </a:solidFill>
                    <a:latin typeface="Arial" panose="02080604020202020204" pitchFamily="34" charset="0"/>
                    <a:cs typeface="Arial" panose="02080604020202020204" pitchFamily="34" charset="0"/>
                  </a:rPr>
                  <a:t>	</a:t>
                </a:r>
                <a:r>
                  <a:rPr lang="ru-RU" sz="2400" b="1" dirty="0">
                    <a:solidFill>
                      <a:srgbClr val="60A500"/>
                    </a:solidFill>
                    <a:latin typeface="Arial" panose="02080604020202020204" pitchFamily="34" charset="0"/>
                    <a:cs typeface="Arial" panose="02080604020202020204" pitchFamily="34" charset="0"/>
                  </a:rPr>
                  <a:t>математическая			естественно-научная</a:t>
                </a:r>
              </a:p>
              <a:p>
                <a:pPr marL="539750">
                  <a:spcBef>
                    <a:spcPts val="1800"/>
                  </a:spcBef>
                </a:pPr>
                <a:r>
                  <a:rPr lang="ru-RU" sz="2400" b="1" dirty="0">
                    <a:solidFill>
                      <a:srgbClr val="60A500"/>
                    </a:solidFill>
                    <a:latin typeface="Arial" panose="02080604020202020204" pitchFamily="34" charset="0"/>
                    <a:cs typeface="Arial" panose="02080604020202020204" pitchFamily="34" charset="0"/>
                  </a:rPr>
                  <a:t>		читательская				финансовая</a:t>
                </a:r>
                <a:endParaRPr lang="ru-RU" sz="2000" b="1" dirty="0">
                  <a:solidFill>
                    <a:srgbClr val="60A500"/>
                  </a:solidFill>
                  <a:latin typeface="Arial" panose="02080604020202020204" pitchFamily="34" charset="0"/>
                  <a:cs typeface="Arial" panose="02080604020202020204" pitchFamily="34" charset="0"/>
                </a:endParaRPr>
              </a:p>
            </p:txBody>
          </p:sp>
          <p:sp>
            <p:nvSpPr>
              <p:cNvPr id="24" name="Прямоугольник: скругленные углы 23"/>
              <p:cNvSpPr/>
              <p:nvPr/>
            </p:nvSpPr>
            <p:spPr>
              <a:xfrm>
                <a:off x="193964" y="1642384"/>
                <a:ext cx="11467605" cy="483299"/>
              </a:xfrm>
              <a:prstGeom prst="round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2000" b="1" dirty="0">
                    <a:solidFill>
                      <a:schemeClr val="bg1"/>
                    </a:solidFill>
                    <a:latin typeface="Arial" panose="02080604020202020204" pitchFamily="34" charset="0"/>
                    <a:cs typeface="Arial" panose="02080604020202020204" pitchFamily="34" charset="0"/>
                  </a:rPr>
                  <a:t>ПЛАНЫ НА 2025-2026 УЧЕБНЫЙ ГОД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895104" y="2122936"/>
              <a:ext cx="6638309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8290" indent="-285750">
                <a:buFont typeface="Arial" panose="02080604020202020204" pitchFamily="34" charset="0"/>
                <a:buChar char="•"/>
              </a:pPr>
              <a:r>
                <a:rPr lang="ru-RU" sz="1600" b="1" dirty="0">
                  <a:solidFill>
                    <a:srgbClr val="364482"/>
                  </a:solidFill>
                  <a:latin typeface="Arial" panose="02080604020202020204" pitchFamily="34" charset="0"/>
                  <a:cs typeface="Arial" panose="02080604020202020204" pitchFamily="34" charset="0"/>
                </a:rPr>
                <a:t>обучающиеся 6 класса</a:t>
              </a:r>
            </a:p>
            <a:p>
              <a:pPr marL="288290" indent="-285750">
                <a:buFont typeface="Arial" panose="02080604020202020204" pitchFamily="34" charset="0"/>
                <a:buChar char="•"/>
              </a:pPr>
              <a:r>
                <a:rPr lang="ru-RU" sz="1600" b="1" dirty="0">
                  <a:solidFill>
                    <a:srgbClr val="364482"/>
                  </a:solidFill>
                  <a:latin typeface="Arial" panose="02080604020202020204" pitchFamily="34" charset="0"/>
                  <a:cs typeface="Arial" panose="02080604020202020204" pitchFamily="34" charset="0"/>
                </a:rPr>
                <a:t>обучающиеся 9 класса</a:t>
              </a:r>
            </a:p>
            <a:p>
              <a:pPr marL="288290" indent="-285750">
                <a:buFont typeface="Arial" panose="02080604020202020204" pitchFamily="34" charset="0"/>
                <a:buChar char="•"/>
              </a:pPr>
              <a:r>
                <a:rPr lang="ru-RU" sz="1600" b="1" dirty="0">
                  <a:solidFill>
                    <a:srgbClr val="364482"/>
                  </a:solidFill>
                  <a:latin typeface="Arial" panose="02080604020202020204" pitchFamily="34" charset="0"/>
                  <a:cs typeface="Arial" panose="02080604020202020204" pitchFamily="34" charset="0"/>
                </a:rPr>
                <a:t>обучающиеся, завершившие общеобразовательную подготовку в организациях среднего профессионального образования</a:t>
              </a:r>
            </a:p>
            <a:p>
              <a:pPr marL="288290" indent="-285750">
                <a:buFont typeface="Arial" panose="02080604020202020204" pitchFamily="34" charset="0"/>
                <a:buChar char="•"/>
              </a:pPr>
              <a:endParaRPr lang="ru-RU" b="1" dirty="0">
                <a:solidFill>
                  <a:srgbClr val="364482"/>
                </a:solidFill>
                <a:latin typeface="Arial" panose="02080604020202020204" pitchFamily="34" charset="0"/>
                <a:cs typeface="Arial" panose="0208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95104" y="4024470"/>
              <a:ext cx="663830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540"/>
              <a:r>
                <a:rPr lang="ru-RU" sz="1600" b="1" dirty="0">
                  <a:solidFill>
                    <a:srgbClr val="364482"/>
                  </a:solidFill>
                  <a:latin typeface="Arial" panose="02080604020202020204" pitchFamily="34" charset="0"/>
                  <a:cs typeface="Arial" panose="02080604020202020204" pitchFamily="34" charset="0"/>
                </a:rPr>
                <a:t>планируется запуск оценки функциональной грамотности обучающихся на основе национального инструментария 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/>
          <p:cNvPicPr>
            <a:picLocks noChangeAspect="1"/>
          </p:cNvPicPr>
          <p:nvPr/>
        </p:nvPicPr>
        <p:blipFill rotWithShape="1">
          <a:blip r:embed="rId2"/>
          <a:srcRect l="33296" t="11481" r="26605" b="29059"/>
          <a:stretch>
            <a:fillRect/>
          </a:stretch>
        </p:blipFill>
        <p:spPr>
          <a:xfrm rot="16200000">
            <a:off x="8633825" y="711909"/>
            <a:ext cx="3553254" cy="2963934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2407"/>
            <a:ext cx="9408160" cy="986956"/>
          </a:xfrm>
        </p:spPr>
        <p:txBody>
          <a:bodyPr/>
          <a:lstStyle/>
          <a:p>
            <a:pPr algn="ctr"/>
            <a:r>
              <a:rPr lang="ru-RU" sz="3400" b="1" dirty="0">
                <a:solidFill>
                  <a:srgbClr val="364482"/>
                </a:solidFill>
                <a:uFillTx/>
                <a:latin typeface="Franklin Gothic Medium"/>
                <a:ea typeface="DejaVu Sans" panose="020B0606030804020204"/>
                <a:sym typeface="+mn-ea"/>
              </a:rPr>
              <a:t>НАЦИОНАЛЬНЫЕ СОПОСТАВИТЕЛЬНЫЕ ИССЛЕДОВАНИЯ (НСИ) 2025</a:t>
            </a:r>
            <a:endParaRPr lang="ru-RU" altLang="en-US" sz="3400" b="1" dirty="0">
              <a:solidFill>
                <a:srgbClr val="364482"/>
              </a:solidFill>
              <a:uFillTx/>
              <a:latin typeface="Franklin Gothic Medium"/>
              <a:ea typeface="DejaVu Sans" panose="020B0606030804020204"/>
              <a:sym typeface="+mn-ea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/>
          </p:nvPr>
        </p:nvSpPr>
        <p:spPr>
          <a:xfrm>
            <a:off x="202131" y="1268730"/>
            <a:ext cx="8547233" cy="2346325"/>
          </a:xfrm>
        </p:spPr>
        <p:txBody>
          <a:bodyPr>
            <a:noAutofit/>
          </a:bodyPr>
          <a:lstStyle/>
          <a:p>
            <a:pPr indent="446405" algn="just"/>
            <a:r>
              <a:rPr kumimoji="0" lang="ru-RU" sz="1800" b="0" i="0" u="none" strike="noStrike" kern="1200" cap="none" spc="0" normalizeH="0" baseline="0" noProof="1">
                <a:solidFill>
                  <a:srgbClr val="002060"/>
                </a:solidFill>
                <a:uFillTx/>
                <a:latin typeface="Arial" panose="02080604020202020204" pitchFamily="34" charset="0"/>
                <a:ea typeface="DejaVu Sans" panose="020B0606030804020204"/>
                <a:cs typeface="Arial" panose="02080604020202020204" pitchFamily="34" charset="0"/>
              </a:rPr>
              <a:t>НСИ проводятся в целях оценки достижения обучающимися личностных, предметных, метапредметных результатов освоения основных образовательных программ, оценки воспитательной работы образовательной организации и оценки уровня функциональной грамотности обучающихся.</a:t>
            </a:r>
          </a:p>
          <a:p>
            <a:pPr indent="446405"/>
            <a:endParaRPr kumimoji="0" lang="ru-RU" sz="2400" b="0" i="0" u="none" strike="noStrike" kern="1200" cap="none" spc="0" normalizeH="0" baseline="0" noProof="1">
              <a:solidFill>
                <a:srgbClr val="002060"/>
              </a:solidFill>
              <a:uFillTx/>
              <a:latin typeface="Arial" panose="02080604020202020204" pitchFamily="34" charset="0"/>
              <a:ea typeface="DejaVu Sans" panose="020B0606030804020204"/>
              <a:cs typeface="Arial" panose="02080604020202020204" pitchFamily="34" charset="0"/>
            </a:endParaRPr>
          </a:p>
          <a:p>
            <a:pPr indent="446405"/>
            <a:r>
              <a:rPr kumimoji="0" lang="ru-RU" sz="1800" b="0" i="0" u="none" strike="noStrike" kern="1200" cap="none" spc="0" normalizeH="0" baseline="0" noProof="1">
                <a:solidFill>
                  <a:srgbClr val="002060"/>
                </a:solidFill>
                <a:uFillTx/>
                <a:latin typeface="Arial" panose="02080604020202020204" pitchFamily="34" charset="0"/>
                <a:ea typeface="DejaVu Sans" panose="020B0606030804020204"/>
                <a:cs typeface="Arial" panose="02080604020202020204" pitchFamily="34" charset="0"/>
              </a:rPr>
              <a:t>В 2025/2026 учебном году НСИ проводятся в целях оценки:</a:t>
            </a:r>
          </a:p>
          <a:p>
            <a:pPr indent="179705"/>
            <a:r>
              <a:rPr kumimoji="0" lang="ru-RU" sz="2000" b="1" i="0" u="none" strike="noStrike" kern="1200" cap="none" spc="0" normalizeH="0" baseline="0" noProof="1">
                <a:solidFill>
                  <a:srgbClr val="002060"/>
                </a:solidFill>
                <a:uFillTx/>
                <a:latin typeface="Arial" panose="02080604020202020204" pitchFamily="34" charset="0"/>
                <a:ea typeface="DejaVu Sans" panose="020B0606030804020204"/>
                <a:cs typeface="Arial" panose="02080604020202020204" pitchFamily="34" charset="0"/>
              </a:rPr>
              <a:t>– воспитательной работы образовательной организации;</a:t>
            </a:r>
          </a:p>
          <a:p>
            <a:pPr indent="179705"/>
            <a:r>
              <a:rPr kumimoji="0" lang="ru-RU" sz="2000" b="1" i="0" u="none" strike="noStrike" kern="1200" cap="none" spc="0" normalizeH="0" baseline="0" noProof="1">
                <a:solidFill>
                  <a:srgbClr val="002060"/>
                </a:solidFill>
                <a:uFillTx/>
                <a:latin typeface="Arial" panose="02080604020202020204" pitchFamily="34" charset="0"/>
                <a:ea typeface="DejaVu Sans" panose="020B0606030804020204"/>
                <a:cs typeface="Arial" panose="02080604020202020204" pitchFamily="34" charset="0"/>
              </a:rPr>
              <a:t>– уровня функциональной грамотности обучающихся</a:t>
            </a:r>
            <a:endParaRPr kumimoji="0" lang="ru-RU" sz="1800" b="0" i="0" u="none" strike="noStrike" kern="1200" cap="none" spc="0" normalizeH="0" baseline="0" noProof="1">
              <a:solidFill>
                <a:srgbClr val="002060"/>
              </a:solidFill>
              <a:uFillTx/>
              <a:latin typeface="Arial" panose="02080604020202020204" pitchFamily="34" charset="0"/>
              <a:ea typeface="DejaVu Sans" panose="020B0606030804020204"/>
              <a:cs typeface="Arial" panose="02080604020202020204" pitchFamily="34" charset="0"/>
            </a:endParaRPr>
          </a:p>
        </p:txBody>
      </p:sp>
      <p:graphicFrame>
        <p:nvGraphicFramePr>
          <p:cNvPr id="4" name="Таблица 3"/>
          <p:cNvGraphicFramePr/>
          <p:nvPr/>
        </p:nvGraphicFramePr>
        <p:xfrm>
          <a:off x="402014" y="4039870"/>
          <a:ext cx="11387972" cy="2604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6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1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7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035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89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dirty="0"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Сроки проведения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dirty="0"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Участники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dirty="0"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Форма исследования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dirty="0"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Содержание исследования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700" dirty="0"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Продолжительность, мин 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85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800" b="1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14.10.2025</a:t>
                      </a: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 г. (</a:t>
                      </a:r>
                      <a:r>
                        <a:rPr lang="ru-RU" sz="1800" kern="1200" dirty="0" err="1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вт</a:t>
                      </a: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)</a:t>
                      </a:r>
                    </a:p>
                    <a:p>
                      <a:pPr>
                        <a:buNone/>
                      </a:pPr>
                      <a:r>
                        <a:rPr lang="ru-RU" sz="1800" b="1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16.10.2025</a:t>
                      </a: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 г. (</a:t>
                      </a:r>
                      <a:r>
                        <a:rPr lang="ru-RU" sz="1800" kern="1200" dirty="0" err="1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чт</a:t>
                      </a: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8, 10 классы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Анкетирование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  <a:sym typeface="+mn-ea"/>
                        </a:rPr>
                        <a:t>Оценка воспитательной работы образовательной организации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2 урока, </a:t>
                      </a:r>
                    </a:p>
                    <a:p>
                      <a:pPr>
                        <a:buNone/>
                      </a:pP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не более чем 45 минут каждый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62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800" b="1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21.10.2025</a:t>
                      </a: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 г. (</a:t>
                      </a:r>
                      <a:r>
                        <a:rPr lang="ru-RU" sz="1800" kern="1200" dirty="0" err="1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вт</a:t>
                      </a: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)</a:t>
                      </a:r>
                    </a:p>
                    <a:p>
                      <a:pPr>
                        <a:buNone/>
                      </a:pPr>
                      <a:r>
                        <a:rPr lang="ru-RU" sz="1800" b="1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23.10.2025</a:t>
                      </a: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 г. (</a:t>
                      </a:r>
                      <a:r>
                        <a:rPr lang="ru-RU" sz="1800" kern="1200" dirty="0" err="1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чт</a:t>
                      </a: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6, 9 классы, </a:t>
                      </a:r>
                    </a:p>
                    <a:p>
                      <a:pPr>
                        <a:buNone/>
                      </a:pP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1 курс СПО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Диагностическая работа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  <a:sym typeface="+mn-ea"/>
                        </a:rPr>
                        <a:t>Оценка уровня функциональной грамотности обучающихся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2 урока, </a:t>
                      </a:r>
                    </a:p>
                    <a:p>
                      <a:pPr>
                        <a:buNone/>
                      </a:pPr>
                      <a:r>
                        <a:rPr lang="ru-RU" sz="1800" kern="1200" dirty="0">
                          <a:solidFill>
                            <a:srgbClr val="002060"/>
                          </a:solidFill>
                          <a:uFillTx/>
                          <a:latin typeface="Arial" panose="02080604020202020204" pitchFamily="34" charset="0"/>
                          <a:ea typeface="DejaVu Sans" panose="020B0606030804020204"/>
                          <a:cs typeface="Arial" panose="02080604020202020204" pitchFamily="34" charset="0"/>
                        </a:rPr>
                        <a:t>не более чем 45 минут каждый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325" y="116840"/>
            <a:ext cx="10732770" cy="572009"/>
          </a:xfrm>
        </p:spPr>
        <p:txBody>
          <a:bodyPr/>
          <a:lstStyle/>
          <a:p>
            <a:pPr algn="ctr"/>
            <a:r>
              <a:rPr kumimoji="0" lang="ru-RU" sz="3400" b="1" i="0" u="none" strike="noStrike" kern="0" cap="none" spc="0" normalizeH="0" baseline="0" noProof="1">
                <a:solidFill>
                  <a:srgbClr val="364482"/>
                </a:solidFill>
                <a:uFillTx/>
                <a:latin typeface="Franklin Gothic Medium"/>
                <a:ea typeface="DejaVu Sans" panose="020B0606030804020204"/>
                <a:cs typeface="+mn-ea"/>
              </a:rPr>
              <a:t>УЧАСТНИКИ НСИ В КУЗБАССЕ</a:t>
            </a:r>
          </a:p>
        </p:txBody>
      </p:sp>
      <p:graphicFrame>
        <p:nvGraphicFramePr>
          <p:cNvPr id="5" name="Замещающее содержимое 4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925853656"/>
              </p:ext>
            </p:extLst>
          </p:nvPr>
        </p:nvGraphicFramePr>
        <p:xfrm>
          <a:off x="483235" y="1662619"/>
          <a:ext cx="11450906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7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4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97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000" dirty="0"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№ п/п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000" dirty="0"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Территория 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000" dirty="0"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Наименование ОО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00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00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  <a:sym typeface="+mn-ea"/>
                        </a:rPr>
                        <a:t>Новокузнецкий 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00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  <a:sym typeface="+mn-ea"/>
                        </a:rPr>
                        <a:t>МБОУ «СОШ № 71»</a:t>
                      </a:r>
                      <a:endParaRPr lang="ru-RU" altLang="en-US" sz="200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00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00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  <a:sym typeface="+mn-ea"/>
                        </a:rPr>
                        <a:t>Новокузнецкий 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00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  <a:sym typeface="+mn-ea"/>
                        </a:rPr>
                        <a:t>МБНОУ «Гимназия № 44»</a:t>
                      </a:r>
                      <a:endParaRPr lang="ru-RU" altLang="en-US" sz="200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ОО СПО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  <a:sym typeface="+mn-ea"/>
                        </a:rPr>
                        <a:t>ГПОУ «Кузнецкий металлургический техникум», </a:t>
                      </a:r>
                      <a:br>
                        <a:rPr lang="ru-RU" alt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  <a:sym typeface="+mn-ea"/>
                        </a:rPr>
                      </a:br>
                      <a:r>
                        <a:rPr lang="ru-RU" alt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  <a:sym typeface="+mn-ea"/>
                        </a:rPr>
                        <a:t>г. Новокузнецк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6675691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ОО СПО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  <a:sym typeface="+mn-ea"/>
                        </a:rPr>
                        <a:t>ГАПОУ «Кузбасский колледж архитектуры, строительства и цифровых технологий», г. Новокузнецк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9622244"/>
                  </a:ext>
                </a:extLst>
              </a:tr>
            </a:tbl>
          </a:graphicData>
        </a:graphic>
      </p:graphicFrame>
      <p:sp>
        <p:nvSpPr>
          <p:cNvPr id="4" name="Текстовое поле 3"/>
          <p:cNvSpPr txBox="1"/>
          <p:nvPr/>
        </p:nvSpPr>
        <p:spPr>
          <a:xfrm>
            <a:off x="595923" y="831622"/>
            <a:ext cx="11225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80604020202020204" pitchFamily="34" charset="0"/>
                <a:ea typeface="DejaVu Sans" panose="020B0606030804020204"/>
                <a:cs typeface="Arial" panose="02080604020202020204" pitchFamily="34" charset="0"/>
                <a:sym typeface="+mn-ea"/>
              </a:rPr>
              <a:t>Оценка воспитательной работы образовательной организации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" panose="02080604020202020204" pitchFamily="34" charset="0"/>
                <a:ea typeface="DejaVu Sans" panose="020B0606030804020204"/>
                <a:cs typeface="Arial" panose="02080604020202020204" pitchFamily="34" charset="0"/>
                <a:sym typeface="+mn-ea"/>
              </a:rPr>
              <a:t>14 и 16 октября 2025</a:t>
            </a:r>
            <a:endParaRPr kumimoji="0" lang="ru-RU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anose="02080604020202020204" pitchFamily="34" charset="0"/>
              <a:ea typeface="DejaVu Sans" panose="020B0606030804020204"/>
              <a:cs typeface="Arial" panose="02080604020202020204" pitchFamily="34" charset="0"/>
              <a:sym typeface="+mn-ea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4266605-18BF-4150-8452-94566A965AD5}"/>
              </a:ext>
            </a:extLst>
          </p:cNvPr>
          <p:cNvSpPr/>
          <p:nvPr/>
        </p:nvSpPr>
        <p:spPr>
          <a:xfrm>
            <a:off x="0" y="5949849"/>
            <a:ext cx="12192000" cy="614494"/>
          </a:xfrm>
          <a:prstGeom prst="roundRect">
            <a:avLst/>
          </a:prstGeom>
          <a:solidFill>
            <a:srgbClr val="005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7550"/>
            <a:r>
              <a:rPr lang="ru-RU" sz="2000" dirty="0">
                <a:solidFill>
                  <a:schemeClr val="bg1"/>
                </a:solidFill>
              </a:rPr>
              <a:t>Задача.  </a:t>
            </a:r>
          </a:p>
          <a:p>
            <a:pPr marL="106045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1"/>
                </a:solidFill>
              </a:rPr>
              <a:t>Подготовиться к организации исследований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4" name="Таблица 1"/>
          <p:cNvGraphicFramePr/>
          <p:nvPr/>
        </p:nvGraphicFramePr>
        <p:xfrm>
          <a:off x="317880" y="1187640"/>
          <a:ext cx="11554200" cy="5295960"/>
        </p:xfrm>
        <a:graphic>
          <a:graphicData uri="http://schemas.openxmlformats.org/drawingml/2006/table">
            <a:tbl>
              <a:tblPr/>
              <a:tblGrid>
                <a:gridCol w="67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4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79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57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20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40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404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804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74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7916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Класс / Месяц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240">
                      <a:solidFill>
                        <a:srgbClr val="BCBCBC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сентябрь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октябрь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ноябрь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декабрь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январь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февраль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март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апрель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май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июнь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Итого внешних процедур ОКО: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BCBCBC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72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 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класс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000000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>
                          <a:solidFill>
                            <a:srgbClr val="000000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000000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>
                          <a:solidFill>
                            <a:srgbClr val="000000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br>
                        <a:rPr sz="1300"/>
                      </a:b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ВПР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Русский язык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Математика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Окружающий мир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Литературное чтение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Иностранный язык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ВПР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Русский язык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Математика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Окружающий мир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Литературное чтение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Иностранный язык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42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 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класс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ВПР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</a:t>
                      </a: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Русский язык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</a:t>
                      </a: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Математика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Биология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География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История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6. Литература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7. Иностранный язык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ВПР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</a:t>
                      </a: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Русский язык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</a:t>
                      </a: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Математика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Биология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География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История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6. Литература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7. Иностранный язык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42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6 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класс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 dirty="0">
                          <a:solidFill>
                            <a:srgbClr val="002060"/>
                          </a:solidFill>
                          <a:uFillTx/>
                          <a:latin typeface="Arial"/>
                        </a:rPr>
                        <a:t>НСИ ФГ</a:t>
                      </a: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ВПР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Русский язык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Математика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Биология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География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История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6. Литература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7. Иностранный язык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ВПР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Русский язык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Математика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Биология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География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История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6. Литература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7. Иностранный язык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u="none" strike="noStrike">
                        <a:solidFill>
                          <a:srgbClr val="364482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45" name="TextBox 2"/>
          <p:cNvSpPr/>
          <p:nvPr/>
        </p:nvSpPr>
        <p:spPr>
          <a:xfrm>
            <a:off x="763560" y="40320"/>
            <a:ext cx="11428200" cy="113474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400" b="1" i="0" u="none" strike="noStrike" kern="1200" cap="none" spc="0" normalizeH="0" baseline="0" noProof="0">
                <a:ln>
                  <a:noFill/>
                </a:ln>
                <a:solidFill>
                  <a:srgbClr val="364482"/>
                </a:solidFill>
                <a:effectLst/>
                <a:uLnTx/>
                <a:uFillTx/>
                <a:latin typeface="Franklin Gothic Medium"/>
                <a:ea typeface="Verdana"/>
                <a:cs typeface="+mn-cs"/>
              </a:rPr>
              <a:t>ГРАФИК ВНЕШНИХ ОЦЕНОЧНЫХ ПРОЦЕДУР </a:t>
            </a:r>
            <a:endParaRPr kumimoji="0" lang="ru-RU" sz="3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400" b="1" i="0" u="none" strike="noStrike" kern="1200" cap="none" spc="0" normalizeH="0" baseline="0" noProof="0">
                <a:ln>
                  <a:noFill/>
                </a:ln>
                <a:solidFill>
                  <a:srgbClr val="364482"/>
                </a:solidFill>
                <a:effectLst/>
                <a:uLnTx/>
                <a:uFillTx/>
                <a:latin typeface="Franklin Gothic Medium"/>
                <a:ea typeface="Verdana"/>
                <a:cs typeface="+mn-cs"/>
              </a:rPr>
              <a:t>В 2025-2026 УЧЕБНОМ ГОДУ</a:t>
            </a:r>
            <a:endParaRPr kumimoji="0" lang="ru-RU" sz="3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6" name="Таблица 3"/>
          <p:cNvGraphicFramePr/>
          <p:nvPr/>
        </p:nvGraphicFramePr>
        <p:xfrm>
          <a:off x="320760" y="1136880"/>
          <a:ext cx="11548440" cy="5247480"/>
        </p:xfrm>
        <a:graphic>
          <a:graphicData uri="http://schemas.openxmlformats.org/drawingml/2006/table">
            <a:tbl>
              <a:tblPr/>
              <a:tblGrid>
                <a:gridCol w="726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17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05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190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8356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384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8852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Класс / Месяц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240">
                      <a:solidFill>
                        <a:srgbClr val="BCBCBC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сентябрь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октябрь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ноябрь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декабрь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январь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февраль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март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апрель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май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июнь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Итого внешних процедур ОКО: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BCBCBC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312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7 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класс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ВПР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Русский язык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Математика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Биология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История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География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</a:rPr>
                        <a:t>6</a:t>
                      </a: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. Физика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7. Информатика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8. Литература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</a:rPr>
                        <a:t>9</a:t>
                      </a: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. Иностранный язык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ВПР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Русский язык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Математика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Биология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История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География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</a:rPr>
                        <a:t>6</a:t>
                      </a: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. Физика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7. Информатика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8. Литература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</a:rPr>
                        <a:t>9</a:t>
                      </a: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. Иностранный язык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u="none" strike="noStrike">
                        <a:solidFill>
                          <a:srgbClr val="364482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188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8 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класс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ru-RU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НСИ воспитание</a:t>
                      </a:r>
                    </a:p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ВПР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</a:t>
                      </a: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Русский язык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</a:t>
                      </a:r>
                      <a:r>
                        <a:rPr lang="ru-RU" sz="13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Математика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Биология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История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Обществознание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6. География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7. Физика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8. Химия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9. Информатика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10. Литература</a:t>
                      </a:r>
                      <a:br>
                        <a:rPr sz="1300"/>
                      </a:br>
                      <a:r>
                        <a:rPr lang="ru-RU" sz="1300" b="0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11. Иностранный язык</a:t>
                      </a:r>
                      <a:endParaRPr lang="ru-RU" sz="13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ВПР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Русский язык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</a:t>
                      </a:r>
                      <a:r>
                        <a:rPr lang="ru-RU" sz="13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Математика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Биология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История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Обществознание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6. География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7. Физика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8. Химия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9. Информатика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10. Литература</a:t>
                      </a:r>
                      <a:br>
                        <a:rPr sz="1300" dirty="0"/>
                      </a:b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11. Иностранный язык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u="none" strike="noStrike" dirty="0">
                        <a:solidFill>
                          <a:srgbClr val="364482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300" b="0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</a:t>
                      </a:r>
                      <a:endParaRPr lang="ru-RU" sz="13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47" name="TextBox 1"/>
          <p:cNvSpPr/>
          <p:nvPr/>
        </p:nvSpPr>
        <p:spPr>
          <a:xfrm>
            <a:off x="450255" y="2220"/>
            <a:ext cx="11419200" cy="113474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364482"/>
                </a:solidFill>
                <a:effectLst/>
                <a:uLnTx/>
                <a:uFillTx/>
                <a:latin typeface="Franklin Gothic Medium"/>
                <a:ea typeface="Verdana"/>
                <a:cs typeface="+mn-cs"/>
              </a:rPr>
              <a:t>ГРАФИК ВНЕШНИХ ОЦЕНОЧНЫХ ПРОЦЕДУР </a:t>
            </a: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364482"/>
                </a:solidFill>
                <a:effectLst/>
                <a:uLnTx/>
                <a:uFillTx/>
                <a:latin typeface="Franklin Gothic Medium"/>
                <a:ea typeface="Verdana"/>
                <a:cs typeface="+mn-cs"/>
              </a:rPr>
              <a:t>В 2025-2026 УЧЕБНОМ ГОДУ</a:t>
            </a: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5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485561" y="1933993"/>
            <a:ext cx="827062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spc="75" dirty="0">
                <a:solidFill>
                  <a:schemeClr val="bg1"/>
                </a:solidFill>
                <a:latin typeface="+mn-lt"/>
                <a:cs typeface="Tahoma"/>
              </a:rPr>
              <a:t>АКТУАЛЬНЫЕ</a:t>
            </a:r>
            <a:r>
              <a:rPr lang="ru-RU" sz="4000" b="1" spc="-65" dirty="0">
                <a:solidFill>
                  <a:schemeClr val="bg1"/>
                </a:solidFill>
                <a:latin typeface="+mn-lt"/>
                <a:cs typeface="Tahoma"/>
              </a:rPr>
              <a:t> </a:t>
            </a:r>
            <a:r>
              <a:rPr lang="ru-RU" sz="4000" b="1" spc="135" dirty="0">
                <a:solidFill>
                  <a:schemeClr val="bg1"/>
                </a:solidFill>
                <a:latin typeface="+mn-lt"/>
                <a:cs typeface="Tahoma"/>
              </a:rPr>
              <a:t>ИЗМЕНЕНИЯ</a:t>
            </a:r>
            <a:r>
              <a:rPr lang="ru-RU" sz="4000" b="1" spc="-40" dirty="0">
                <a:solidFill>
                  <a:schemeClr val="bg1"/>
                </a:solidFill>
                <a:latin typeface="+mn-lt"/>
                <a:cs typeface="Tahoma"/>
              </a:rPr>
              <a:t> </a:t>
            </a:r>
            <a:r>
              <a:rPr lang="ru-RU" sz="4000" b="1" spc="100" dirty="0">
                <a:solidFill>
                  <a:schemeClr val="bg1"/>
                </a:solidFill>
                <a:latin typeface="+mn-lt"/>
                <a:cs typeface="Tahoma"/>
              </a:rPr>
              <a:t>НОРМАТИВНО-</a:t>
            </a:r>
            <a:r>
              <a:rPr lang="ru-RU" sz="4000" b="1" spc="95" dirty="0">
                <a:solidFill>
                  <a:schemeClr val="bg1"/>
                </a:solidFill>
                <a:latin typeface="+mn-lt"/>
                <a:cs typeface="Tahoma"/>
              </a:rPr>
              <a:t>ПРАВОВОЙ</a:t>
            </a:r>
            <a:r>
              <a:rPr lang="ru-RU" sz="4000" b="1" spc="-10" dirty="0">
                <a:solidFill>
                  <a:schemeClr val="bg1"/>
                </a:solidFill>
                <a:latin typeface="+mn-lt"/>
                <a:cs typeface="Tahoma"/>
              </a:rPr>
              <a:t> </a:t>
            </a:r>
            <a:r>
              <a:rPr lang="ru-RU" sz="4000" b="1" dirty="0">
                <a:solidFill>
                  <a:schemeClr val="bg1"/>
                </a:solidFill>
                <a:latin typeface="+mn-lt"/>
                <a:cs typeface="Tahoma"/>
              </a:rPr>
              <a:t>БАЗЫ</a:t>
            </a:r>
          </a:p>
          <a:p>
            <a:pPr marL="0" marR="0" lvl="0" indent="0" algn="l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>
                <a:solidFill>
                  <a:schemeClr val="bg1"/>
                </a:solidFill>
                <a:latin typeface="+mn-lt"/>
                <a:cs typeface="Tahoma"/>
              </a:rPr>
              <a:t>В</a:t>
            </a:r>
            <a:r>
              <a:rPr lang="ru-RU" sz="4000" b="1" spc="-30" dirty="0">
                <a:solidFill>
                  <a:schemeClr val="bg1"/>
                </a:solidFill>
                <a:latin typeface="+mn-lt"/>
                <a:cs typeface="Tahoma"/>
              </a:rPr>
              <a:t> </a:t>
            </a:r>
            <a:r>
              <a:rPr lang="ru-RU" sz="4000" b="1" spc="100" dirty="0">
                <a:solidFill>
                  <a:schemeClr val="bg1"/>
                </a:solidFill>
                <a:latin typeface="+mn-lt"/>
                <a:cs typeface="Tahoma"/>
              </a:rPr>
              <a:t>СФЕРЕ</a:t>
            </a:r>
            <a:r>
              <a:rPr lang="ru-RU" sz="4000" b="1" dirty="0">
                <a:solidFill>
                  <a:schemeClr val="bg1"/>
                </a:solidFill>
                <a:latin typeface="+mn-lt"/>
                <a:cs typeface="Tahoma"/>
              </a:rPr>
              <a:t> </a:t>
            </a:r>
            <a:r>
              <a:rPr lang="ru-RU" sz="4000" b="1" spc="85" dirty="0">
                <a:solidFill>
                  <a:schemeClr val="bg1"/>
                </a:solidFill>
                <a:latin typeface="+mn-lt"/>
                <a:cs typeface="Tahoma"/>
              </a:rPr>
              <a:t>ОБРАЗОВАНИЯ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rtian Mono" panose="020B0009020000000004" pitchFamily="49" charset="0"/>
              <a:ea typeface="Moniqa Black" pitchFamily="2" charset="0"/>
              <a:cs typeface="+mn-cs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217987" y="5177231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 bright="70000" contrast="-7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lum bright="70000" contrast="-7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1C0D57A8-17D2-444D-81E2-331C6E188363}"/>
              </a:ext>
            </a:extLst>
          </p:cNvPr>
          <p:cNvSpPr txBox="1"/>
          <p:nvPr/>
        </p:nvSpPr>
        <p:spPr>
          <a:xfrm>
            <a:off x="1770104" y="4924007"/>
            <a:ext cx="4816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Moniqa Black" pitchFamily="2" charset="0"/>
                <a:cs typeface="+mn-cs"/>
              </a:rPr>
              <a:t>ПОЗДНЯКОВА НАТАЛЬЯ АНАТОЛЬЕВНА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prstClr val="white"/>
                </a:solidFill>
                <a:ea typeface="Moniqa Black" pitchFamily="2" charset="0"/>
              </a:rPr>
              <a:t>РЕКТОР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Moniqa Black" pitchFamily="2" charset="0"/>
                <a:cs typeface="+mn-cs"/>
              </a:rPr>
              <a:t>МАОУ ДПО ИПК, К.П.Н.</a:t>
            </a:r>
          </a:p>
        </p:txBody>
      </p:sp>
    </p:spTree>
    <p:extLst>
      <p:ext uri="{BB962C8B-B14F-4D97-AF65-F5344CB8AC3E}">
        <p14:creationId xmlns:p14="http://schemas.microsoft.com/office/powerpoint/2010/main" val="31238394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8" name="Таблица 2"/>
          <p:cNvGraphicFramePr/>
          <p:nvPr/>
        </p:nvGraphicFramePr>
        <p:xfrm>
          <a:off x="321600" y="1166040"/>
          <a:ext cx="11548800" cy="5507402"/>
        </p:xfrm>
        <a:graphic>
          <a:graphicData uri="http://schemas.openxmlformats.org/drawingml/2006/table">
            <a:tbl>
              <a:tblPr/>
              <a:tblGrid>
                <a:gridCol w="67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3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6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26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38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7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03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238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4857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69812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384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74592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 dirty="0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Класс / Месяц</a:t>
                      </a:r>
                      <a:endParaRPr lang="ru-RU" sz="1400" b="0" u="none" strike="noStrike" dirty="0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240">
                      <a:solidFill>
                        <a:srgbClr val="BCBCBC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2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сентябрь</a:t>
                      </a:r>
                      <a:endParaRPr lang="ru-RU" sz="12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 dirty="0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октябрь</a:t>
                      </a:r>
                      <a:endParaRPr lang="ru-RU" sz="1400" b="0" u="none" strike="noStrike" dirty="0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 dirty="0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ноябрь</a:t>
                      </a:r>
                      <a:endParaRPr lang="ru-RU" sz="1400" b="0" u="none" strike="noStrike" dirty="0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декабрь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январь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200" b="1" u="none" strike="noStrike" dirty="0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февраль</a:t>
                      </a:r>
                      <a:endParaRPr lang="ru-RU" sz="1200" b="0" u="none" strike="noStrike" dirty="0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 dirty="0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март</a:t>
                      </a:r>
                      <a:endParaRPr lang="ru-RU" sz="1400" b="0" u="none" strike="noStrike" dirty="0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 dirty="0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апрель</a:t>
                      </a:r>
                      <a:endParaRPr lang="ru-RU" sz="1400" b="0" u="none" strike="noStrike" dirty="0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 dirty="0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май</a:t>
                      </a:r>
                      <a:endParaRPr lang="ru-RU" sz="1400" b="0" u="none" strike="noStrike" dirty="0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 dirty="0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июнь</a:t>
                      </a:r>
                      <a:endParaRPr lang="ru-RU" sz="1400" b="0" u="none" strike="noStrike" dirty="0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vert="vert27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400" b="1" u="none" strike="noStrike">
                          <a:solidFill>
                            <a:schemeClr val="lt1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Итого</a:t>
                      </a:r>
                      <a:endParaRPr lang="ru-RU" sz="1400" b="0" u="none" strike="noStrike">
                        <a:solidFill>
                          <a:srgbClr val="FFFFFF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BCBCBC"/>
                      </a:solidFill>
                      <a:prstDash val="solid"/>
                    </a:lnR>
                    <a:lnT w="12240">
                      <a:solidFill>
                        <a:srgbClr val="BCBCB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56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95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2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9 </a:t>
                      </a:r>
                      <a:endParaRPr lang="ru-RU" sz="12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2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класс</a:t>
                      </a:r>
                      <a:endParaRPr lang="ru-RU" sz="12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ru-RU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НСИ ФГ</a:t>
                      </a:r>
                    </a:p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050" b="1" u="none" strike="noStrike" dirty="0">
                          <a:solidFill>
                            <a:srgbClr val="FF0000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  <a:cs typeface="+mn-cs"/>
                        </a:rPr>
                        <a:t>ДТ в форме ОГЭ </a:t>
                      </a:r>
                      <a:endParaRPr lang="ru-RU" sz="1050" b="1" u="none" strike="noStrike" dirty="0">
                        <a:solidFill>
                          <a:srgbClr val="364482"/>
                        </a:solidFill>
                        <a:uFillTx/>
                        <a:latin typeface="Arial"/>
                        <a:cs typeface="+mn-cs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Итоговое собеседование</a:t>
                      </a: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endParaRPr lang="ru-RU" sz="1050" b="1" u="none" strike="noStrike" dirty="0">
                        <a:solidFill>
                          <a:srgbClr val="364482"/>
                        </a:solidFill>
                        <a:uFillTx/>
                        <a:latin typeface="Arial"/>
                        <a:ea typeface="DejaVu Sans" panose="020B0606030804020204"/>
                        <a:cs typeface="+mn-cs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  <a:cs typeface="+mn-cs"/>
                        </a:rPr>
                        <a:t>ДТ в форме ОГЭ </a:t>
                      </a: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 dirty="0">
                        <a:solidFill>
                          <a:srgbClr val="FF0000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 dirty="0">
                        <a:solidFill>
                          <a:srgbClr val="364482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>
                        <a:solidFill>
                          <a:srgbClr val="364482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ОГЭ, ГВЭ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Русский язык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Математика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Экзамен по выбору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Экзамен по выбору</a:t>
                      </a: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2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 или 6</a:t>
                      </a:r>
                      <a:endParaRPr lang="ru-RU" sz="12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0162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2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10 класс</a:t>
                      </a:r>
                      <a:endParaRPr lang="ru-RU" sz="12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>
                        <a:solidFill>
                          <a:srgbClr val="000000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ru-RU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НСИ воспитание</a:t>
                      </a:r>
                    </a:p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br>
                        <a:rPr sz="1050" dirty="0"/>
                      </a:b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>
                        <a:solidFill>
                          <a:srgbClr val="000000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>
                        <a:solidFill>
                          <a:srgbClr val="000000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>
                        <a:solidFill>
                          <a:srgbClr val="000000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ВПР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Русский язык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Математика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История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Обществознание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География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6. Физика</a:t>
                      </a: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7. Химия</a:t>
                      </a: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8. Литература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9. Иностранный язык</a:t>
                      </a: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</a:rPr>
                        <a:t>10. Биология</a:t>
                      </a: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ВПР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1. Русский язык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2. Математика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3. История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4. Обществознание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5. География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6. Физика</a:t>
                      </a: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7. Химия</a:t>
                      </a: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8. Литература</a:t>
                      </a:r>
                      <a:br>
                        <a:rPr sz="1050" dirty="0"/>
                      </a:b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9. Иностранный язык</a:t>
                      </a:r>
                    </a:p>
                    <a:p>
                      <a:pPr marL="17780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</a:rPr>
                        <a:t>10. Биология</a:t>
                      </a: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 dirty="0">
                        <a:solidFill>
                          <a:srgbClr val="364482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2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4</a:t>
                      </a:r>
                      <a:endParaRPr lang="ru-RU" sz="12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7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2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11</a:t>
                      </a:r>
                      <a:endParaRPr lang="ru-RU" sz="12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200" b="1" u="none" strike="noStrike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 класс</a:t>
                      </a:r>
                      <a:endParaRPr lang="ru-RU" sz="12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>
                        <a:solidFill>
                          <a:srgbClr val="FF0000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>
                        <a:solidFill>
                          <a:srgbClr val="FF0000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>
                        <a:solidFill>
                          <a:srgbClr val="FF0000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Итоговое сочинение</a:t>
                      </a:r>
                      <a:br>
                        <a:rPr sz="1050" dirty="0"/>
                      </a:b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u="none" strike="noStrike" dirty="0">
                          <a:solidFill>
                            <a:srgbClr val="FF0000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  <a:cs typeface="+mn-cs"/>
                        </a:rPr>
                        <a:t>ДТ в форме ЕГЭ</a:t>
                      </a:r>
                      <a:endParaRPr lang="ru-RU" sz="1050" b="1" u="none" strike="noStrike" dirty="0">
                        <a:solidFill>
                          <a:srgbClr val="364482"/>
                        </a:solidFill>
                        <a:uFillTx/>
                        <a:latin typeface="Arial"/>
                        <a:cs typeface="+mn-cs"/>
                      </a:endParaRPr>
                    </a:p>
                    <a:p>
                      <a:pPr marL="17780" defTabSz="914400">
                        <a:lnSpc>
                          <a:spcPct val="100000"/>
                        </a:lnSpc>
                      </a:pP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  <a:cs typeface="+mn-cs"/>
                        </a:rPr>
                        <a:t>ДТ в форме ЕГЭ</a:t>
                      </a:r>
                      <a:endParaRPr lang="ru-RU" sz="1050" b="1" u="none" strike="noStrike" dirty="0">
                        <a:solidFill>
                          <a:srgbClr val="364482"/>
                        </a:solidFill>
                        <a:uFillTx/>
                        <a:latin typeface="Arial"/>
                        <a:cs typeface="+mn-cs"/>
                      </a:endParaRPr>
                    </a:p>
                    <a:p>
                      <a:endParaRPr lang="ru-RU" sz="1050" b="1" u="none" strike="noStrike" dirty="0">
                        <a:solidFill>
                          <a:srgbClr val="FF0000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7780" defTabSz="914400">
                        <a:lnSpc>
                          <a:spcPct val="100000"/>
                        </a:lnSpc>
                      </a:pPr>
                      <a:r>
                        <a:rPr lang="ru-RU" sz="1050" b="1" u="none" strike="noStrike">
                          <a:solidFill>
                            <a:srgbClr val="FF0000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</a:t>
                      </a:r>
                      <a:endParaRPr lang="ru-RU" sz="105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>
                        <a:solidFill>
                          <a:srgbClr val="364482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 u="none" strike="noStrike">
                        <a:solidFill>
                          <a:srgbClr val="364482"/>
                        </a:solidFill>
                        <a:uFillTx/>
                        <a:latin typeface="Arial"/>
                        <a:ea typeface="DejaVu Sans" panose="020B0606030804020204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ru-RU" sz="105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</a:rPr>
                        <a:t> ЕГЭ, ГВЭ</a:t>
                      </a:r>
                      <a:endParaRPr lang="ru-RU" sz="105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1800" marR="1800" marT="18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2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  <a:cs typeface="+mn-cs"/>
                        </a:rPr>
                        <a:t>3 </a:t>
                      </a:r>
                      <a:endParaRPr lang="ru-RU" sz="1200" b="1" u="none" strike="noStrike" dirty="0">
                        <a:solidFill>
                          <a:srgbClr val="364482"/>
                        </a:solidFill>
                        <a:uFillTx/>
                        <a:latin typeface="Arial"/>
                        <a:cs typeface="+mn-cs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ru-RU" sz="1200" b="1" u="none" strike="noStrike" dirty="0">
                          <a:solidFill>
                            <a:srgbClr val="364482"/>
                          </a:solidFill>
                          <a:uFillTx/>
                          <a:latin typeface="Arial"/>
                          <a:ea typeface="DejaVu Sans" panose="020B0606030804020204"/>
                          <a:cs typeface="+mn-cs"/>
                        </a:rPr>
                        <a:t>и более</a:t>
                      </a:r>
                      <a:endParaRPr lang="ru-RU" sz="1200" b="1" u="none" strike="noStrike" dirty="0">
                        <a:solidFill>
                          <a:srgbClr val="364482"/>
                        </a:solidFill>
                        <a:uFillTx/>
                        <a:latin typeface="Arial"/>
                        <a:cs typeface="+mn-cs"/>
                      </a:endParaRPr>
                    </a:p>
                  </a:txBody>
                  <a:tcPr marL="1800" marR="1800" marT="1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49" name="TextBox 1"/>
          <p:cNvSpPr/>
          <p:nvPr/>
        </p:nvSpPr>
        <p:spPr>
          <a:xfrm>
            <a:off x="798840" y="40320"/>
            <a:ext cx="11392560" cy="113474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364482"/>
                </a:solidFill>
                <a:effectLst/>
                <a:uLnTx/>
                <a:uFillTx/>
                <a:latin typeface="Franklin Gothic Medium"/>
                <a:ea typeface="Verdana"/>
                <a:cs typeface="+mn-cs"/>
              </a:rPr>
              <a:t>ГРАФИК ВНЕШНИХ ОЦЕНОЧНЫХ ПРОЦЕДУР </a:t>
            </a: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364482"/>
                </a:solidFill>
                <a:effectLst/>
                <a:uLnTx/>
                <a:uFillTx/>
                <a:latin typeface="Franklin Gothic Medium"/>
                <a:ea typeface="Verdana"/>
                <a:cs typeface="+mn-cs"/>
              </a:rPr>
              <a:t>В 2025-2026 УЧЕБНОМ ГОДУ</a:t>
            </a: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0"/>
            <a:ext cx="121920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364482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+mn-cs"/>
              </a:rPr>
              <a:t>АНАЛИТИЧЕСКИЕ ОТЧЕТЫ ПО ИТОГАМ ВПР</a:t>
            </a:r>
          </a:p>
        </p:txBody>
      </p:sp>
      <p:sp>
        <p:nvSpPr>
          <p:cNvPr id="5" name="Прямоугольник: скругленные углы 4"/>
          <p:cNvSpPr/>
          <p:nvPr/>
        </p:nvSpPr>
        <p:spPr>
          <a:xfrm>
            <a:off x="217714" y="800719"/>
            <a:ext cx="11756572" cy="1203327"/>
          </a:xfrm>
          <a:prstGeom prst="round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Аналитические отчеты по итогам ВПР, размещенные в ГИС ФИС ОКО,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являются важным инструментом для принятия управленческих решений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 l="20969" t="38566" r="23709" b="10395"/>
          <a:stretch>
            <a:fillRect/>
          </a:stretch>
        </p:blipFill>
        <p:spPr>
          <a:xfrm>
            <a:off x="1907458" y="2158434"/>
            <a:ext cx="8496984" cy="440951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035" y="414290"/>
            <a:ext cx="904813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002060"/>
                </a:solidFill>
                <a:latin typeface="+mn-lt"/>
                <a:cs typeface="Arial"/>
              </a:rPr>
              <a:t>УЧЕТ</a:t>
            </a:r>
            <a:r>
              <a:rPr sz="2800" spc="-45" dirty="0">
                <a:solidFill>
                  <a:srgbClr val="002060"/>
                </a:solidFill>
                <a:latin typeface="+mn-lt"/>
                <a:cs typeface="Arial"/>
              </a:rPr>
              <a:t> </a:t>
            </a:r>
            <a:r>
              <a:rPr sz="2800" spc="-70" dirty="0">
                <a:solidFill>
                  <a:srgbClr val="002060"/>
                </a:solidFill>
                <a:latin typeface="+mn-lt"/>
                <a:cs typeface="Arial"/>
              </a:rPr>
              <a:t>РЕЗУЛЬТАТОВ</a:t>
            </a:r>
            <a:r>
              <a:rPr sz="2800" spc="-10" dirty="0">
                <a:solidFill>
                  <a:srgbClr val="002060"/>
                </a:solidFill>
                <a:latin typeface="+mn-lt"/>
                <a:cs typeface="Arial"/>
              </a:rPr>
              <a:t> </a:t>
            </a:r>
            <a:r>
              <a:rPr sz="2800" dirty="0">
                <a:solidFill>
                  <a:srgbClr val="002060"/>
                </a:solidFill>
                <a:latin typeface="+mn-lt"/>
                <a:cs typeface="Arial"/>
              </a:rPr>
              <a:t>ОЦЕНОЧНЫХ</a:t>
            </a:r>
            <a:r>
              <a:rPr sz="2800" spc="-40" dirty="0">
                <a:solidFill>
                  <a:srgbClr val="002060"/>
                </a:solidFill>
                <a:latin typeface="+mn-lt"/>
                <a:cs typeface="Arial"/>
              </a:rPr>
              <a:t> </a:t>
            </a:r>
            <a:r>
              <a:rPr sz="2800" spc="-10" dirty="0">
                <a:solidFill>
                  <a:srgbClr val="002060"/>
                </a:solidFill>
                <a:latin typeface="+mn-lt"/>
                <a:cs typeface="Arial"/>
              </a:rPr>
              <a:t>ПРОЦЕДУР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6034" y="999235"/>
            <a:ext cx="6638151" cy="2905283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lnSpc>
                <a:spcPts val="2280"/>
              </a:lnSpc>
              <a:spcBef>
                <a:spcPts val="960"/>
              </a:spcBef>
            </a:pPr>
            <a:r>
              <a:rPr sz="2000" spc="-10" dirty="0" err="1">
                <a:latin typeface="Microsoft Sans Serif"/>
                <a:cs typeface="Microsoft Sans Serif"/>
              </a:rPr>
              <a:t>Совместно</a:t>
            </a:r>
            <a:r>
              <a:rPr sz="2000" spc="-50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с</a:t>
            </a:r>
            <a:r>
              <a:rPr sz="2000" spc="-20" dirty="0">
                <a:latin typeface="Microsoft Sans Serif"/>
                <a:cs typeface="Microsoft Sans Serif"/>
              </a:rPr>
              <a:t> Рособрнадзором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spc="-10" dirty="0">
                <a:latin typeface="Microsoft Sans Serif"/>
                <a:cs typeface="Microsoft Sans Serif"/>
              </a:rPr>
              <a:t>разработаны</a:t>
            </a:r>
            <a:r>
              <a:rPr sz="2000" spc="-50" dirty="0">
                <a:latin typeface="Microsoft Sans Serif"/>
                <a:cs typeface="Microsoft Sans Serif"/>
              </a:rPr>
              <a:t> </a:t>
            </a:r>
            <a:r>
              <a:rPr sz="2000" spc="-10" dirty="0" err="1">
                <a:latin typeface="Microsoft Sans Serif"/>
                <a:cs typeface="Microsoft Sans Serif"/>
              </a:rPr>
              <a:t>федеральные</a:t>
            </a:r>
            <a:r>
              <a:rPr sz="2000" spc="-45" dirty="0">
                <a:latin typeface="Microsoft Sans Serif"/>
                <a:cs typeface="Microsoft Sans Serif"/>
              </a:rPr>
              <a:t> </a:t>
            </a:r>
            <a:r>
              <a:rPr sz="2000" b="1" spc="-10" dirty="0" err="1">
                <a:solidFill>
                  <a:srgbClr val="0055E8"/>
                </a:solidFill>
                <a:latin typeface="Arial"/>
                <a:cs typeface="Arial"/>
              </a:rPr>
              <a:t>Рекомендации</a:t>
            </a:r>
            <a:r>
              <a:rPr lang="ru-RU" sz="2000" b="1" spc="-10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dirty="0" err="1">
                <a:solidFill>
                  <a:srgbClr val="0055E8"/>
                </a:solidFill>
                <a:latin typeface="Arial"/>
                <a:cs typeface="Arial"/>
              </a:rPr>
              <a:t>по</a:t>
            </a:r>
            <a:r>
              <a:rPr sz="2000" b="1" spc="-35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55E8"/>
                </a:solidFill>
                <a:latin typeface="Arial"/>
                <a:cs typeface="Arial"/>
              </a:rPr>
              <a:t>использованию</a:t>
            </a:r>
            <a:r>
              <a:rPr sz="2000" b="1" spc="-80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spc="-30" dirty="0">
                <a:solidFill>
                  <a:srgbClr val="0055E8"/>
                </a:solidFill>
                <a:latin typeface="Arial"/>
                <a:cs typeface="Arial"/>
              </a:rPr>
              <a:t>результатов</a:t>
            </a:r>
            <a:r>
              <a:rPr sz="2000" b="1" spc="10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55E8"/>
                </a:solidFill>
                <a:latin typeface="Arial"/>
                <a:cs typeface="Arial"/>
              </a:rPr>
              <a:t>оценочных</a:t>
            </a:r>
            <a:r>
              <a:rPr sz="2000" b="1" spc="-65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55E8"/>
                </a:solidFill>
                <a:latin typeface="Arial"/>
                <a:cs typeface="Arial"/>
              </a:rPr>
              <a:t>процедур</a:t>
            </a:r>
            <a:r>
              <a:rPr sz="2000" b="1" spc="-30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55E8"/>
                </a:solidFill>
                <a:latin typeface="Arial"/>
                <a:cs typeface="Arial"/>
              </a:rPr>
              <a:t>в</a:t>
            </a:r>
            <a:r>
              <a:rPr sz="2000" b="1" spc="-50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55E8"/>
                </a:solidFill>
                <a:latin typeface="Arial"/>
                <a:cs typeface="Arial"/>
              </a:rPr>
              <a:t>системе </a:t>
            </a:r>
            <a:r>
              <a:rPr sz="2000" b="1" dirty="0">
                <a:solidFill>
                  <a:srgbClr val="0055E8"/>
                </a:solidFill>
                <a:latin typeface="Arial"/>
                <a:cs typeface="Arial"/>
              </a:rPr>
              <a:t>общего</a:t>
            </a:r>
            <a:r>
              <a:rPr sz="2000" b="1" spc="-55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55E8"/>
                </a:solidFill>
                <a:latin typeface="Arial"/>
                <a:cs typeface="Arial"/>
              </a:rPr>
              <a:t>образования</a:t>
            </a:r>
            <a:r>
              <a:rPr sz="2000" b="1" spc="-65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55E8"/>
                </a:solidFill>
                <a:latin typeface="Arial"/>
                <a:cs typeface="Arial"/>
              </a:rPr>
              <a:t>с</a:t>
            </a:r>
            <a:r>
              <a:rPr sz="2000" b="1" spc="-50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55E8"/>
                </a:solidFill>
                <a:latin typeface="Arial"/>
                <a:cs typeface="Arial"/>
              </a:rPr>
              <a:t>целью</a:t>
            </a:r>
            <a:r>
              <a:rPr sz="2000" b="1" spc="-55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55E8"/>
                </a:solidFill>
                <a:latin typeface="Arial"/>
                <a:cs typeface="Arial"/>
              </a:rPr>
              <a:t>повышения</a:t>
            </a:r>
            <a:r>
              <a:rPr sz="2000" b="1" spc="-75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55E8"/>
                </a:solidFill>
                <a:latin typeface="Arial"/>
                <a:cs typeface="Arial"/>
              </a:rPr>
              <a:t>качества</a:t>
            </a:r>
            <a:r>
              <a:rPr sz="2000" b="1" spc="-45" dirty="0">
                <a:solidFill>
                  <a:srgbClr val="0055E8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55E8"/>
                </a:solidFill>
                <a:latin typeface="Arial"/>
                <a:cs typeface="Arial"/>
              </a:rPr>
              <a:t>образования</a:t>
            </a:r>
            <a:endParaRPr sz="2000" dirty="0">
              <a:solidFill>
                <a:srgbClr val="0055E8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90"/>
              </a:spcBef>
            </a:pPr>
            <a:endParaRPr sz="2000" dirty="0">
              <a:latin typeface="Arial"/>
              <a:cs typeface="Arial"/>
            </a:endParaRPr>
          </a:p>
          <a:p>
            <a:pPr marL="12700">
              <a:lnSpc>
                <a:spcPts val="2280"/>
              </a:lnSpc>
            </a:pPr>
            <a:r>
              <a:rPr sz="2000" spc="-10" dirty="0">
                <a:latin typeface="Microsoft Sans Serif"/>
                <a:cs typeface="Microsoft Sans Serif"/>
              </a:rPr>
              <a:t>Письмом</a:t>
            </a:r>
            <a:r>
              <a:rPr sz="2000" spc="-75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от</a:t>
            </a:r>
            <a:r>
              <a:rPr sz="2000" spc="-10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5</a:t>
            </a:r>
            <a:r>
              <a:rPr sz="2000" spc="-30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июня</a:t>
            </a:r>
            <a:r>
              <a:rPr sz="2000" spc="-15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2025</a:t>
            </a:r>
            <a:r>
              <a:rPr sz="2000" spc="-30" dirty="0">
                <a:latin typeface="Microsoft Sans Serif"/>
                <a:cs typeface="Microsoft Sans Serif"/>
              </a:rPr>
              <a:t> </a:t>
            </a:r>
            <a:r>
              <a:rPr sz="2000" spc="-140" dirty="0">
                <a:latin typeface="Microsoft Sans Serif"/>
                <a:cs typeface="Microsoft Sans Serif"/>
              </a:rPr>
              <a:t>г.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140" dirty="0">
                <a:latin typeface="Microsoft Sans Serif"/>
                <a:cs typeface="Microsoft Sans Serif"/>
              </a:rPr>
              <a:t>№</a:t>
            </a:r>
            <a:r>
              <a:rPr sz="2000" spc="-15" dirty="0">
                <a:latin typeface="Microsoft Sans Serif"/>
                <a:cs typeface="Microsoft Sans Serif"/>
              </a:rPr>
              <a:t> </a:t>
            </a:r>
            <a:r>
              <a:rPr sz="2000" spc="-70" dirty="0">
                <a:latin typeface="Microsoft Sans Serif"/>
                <a:cs typeface="Microsoft Sans Serif"/>
              </a:rPr>
              <a:t>ОК-</a:t>
            </a:r>
            <a:r>
              <a:rPr sz="2000" dirty="0">
                <a:latin typeface="Microsoft Sans Serif"/>
                <a:cs typeface="Microsoft Sans Serif"/>
              </a:rPr>
              <a:t>1656/03</a:t>
            </a:r>
            <a:r>
              <a:rPr sz="2000" spc="-45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направлены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-20" dirty="0">
                <a:latin typeface="Microsoft Sans Serif"/>
                <a:cs typeface="Microsoft Sans Serif"/>
              </a:rPr>
              <a:t> </a:t>
            </a:r>
            <a:r>
              <a:rPr sz="2000" spc="-10" dirty="0">
                <a:latin typeface="Microsoft Sans Serif"/>
                <a:cs typeface="Microsoft Sans Serif"/>
              </a:rPr>
              <a:t>субъекты</a:t>
            </a:r>
            <a:endParaRPr sz="2000" dirty="0">
              <a:latin typeface="Microsoft Sans Serif"/>
              <a:cs typeface="Microsoft Sans Serif"/>
            </a:endParaRPr>
          </a:p>
          <a:p>
            <a:pPr marL="12700">
              <a:lnSpc>
                <a:spcPts val="2280"/>
              </a:lnSpc>
            </a:pPr>
            <a:r>
              <a:rPr sz="2000" spc="-20" dirty="0">
                <a:latin typeface="Microsoft Sans Serif"/>
                <a:cs typeface="Microsoft Sans Serif"/>
              </a:rPr>
              <a:t>Российской</a:t>
            </a:r>
            <a:r>
              <a:rPr sz="2000" spc="-50" dirty="0">
                <a:latin typeface="Microsoft Sans Serif"/>
                <a:cs typeface="Microsoft Sans Serif"/>
              </a:rPr>
              <a:t> </a:t>
            </a:r>
            <a:r>
              <a:rPr sz="2000" spc="-20" dirty="0">
                <a:latin typeface="Microsoft Sans Serif"/>
                <a:cs typeface="Microsoft Sans Serif"/>
              </a:rPr>
              <a:t>Федерации</a:t>
            </a:r>
            <a:r>
              <a:rPr sz="2000" spc="-15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для</a:t>
            </a:r>
            <a:r>
              <a:rPr sz="2000" spc="-5" dirty="0">
                <a:latin typeface="Microsoft Sans Serif"/>
                <a:cs typeface="Microsoft Sans Serif"/>
              </a:rPr>
              <a:t> </a:t>
            </a:r>
            <a:r>
              <a:rPr sz="2000" spc="-20" dirty="0">
                <a:latin typeface="Microsoft Sans Serif"/>
                <a:cs typeface="Microsoft Sans Serif"/>
              </a:rPr>
              <a:t>использования</a:t>
            </a:r>
            <a:r>
              <a:rPr sz="2000" spc="-30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-10" dirty="0">
                <a:latin typeface="Microsoft Sans Serif"/>
                <a:cs typeface="Microsoft Sans Serif"/>
              </a:rPr>
              <a:t> работе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33AC1E5-9B5B-4B2D-B4FF-36247B9DA8BB}"/>
              </a:ext>
            </a:extLst>
          </p:cNvPr>
          <p:cNvSpPr/>
          <p:nvPr/>
        </p:nvSpPr>
        <p:spPr>
          <a:xfrm>
            <a:off x="0" y="4478678"/>
            <a:ext cx="12192000" cy="1447603"/>
          </a:xfrm>
          <a:prstGeom prst="roundRect">
            <a:avLst/>
          </a:prstGeom>
          <a:solidFill>
            <a:srgbClr val="005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bject 4"/>
          <p:cNvSpPr txBox="1"/>
          <p:nvPr/>
        </p:nvSpPr>
        <p:spPr>
          <a:xfrm>
            <a:off x="615156" y="4517372"/>
            <a:ext cx="6070821" cy="1341393"/>
          </a:xfrm>
          <a:prstGeom prst="rect">
            <a:avLst/>
          </a:prstGeom>
          <a:noFill/>
          <a:ln w="19811">
            <a:noFill/>
          </a:ln>
        </p:spPr>
        <p:txBody>
          <a:bodyPr vert="horz" wrap="square" lIns="0" tIns="45720" rIns="0" bIns="0" rtlCol="0">
            <a:spAutoFit/>
          </a:bodyPr>
          <a:lstStyle/>
          <a:p>
            <a:pPr marL="112395">
              <a:lnSpc>
                <a:spcPct val="100000"/>
              </a:lnSpc>
              <a:spcBef>
                <a:spcPts val="360"/>
              </a:spcBef>
            </a:pPr>
            <a:r>
              <a:rPr lang="ru-RU" sz="2000" b="1" spc="-10" dirty="0">
                <a:solidFill>
                  <a:schemeClr val="bg1"/>
                </a:solidFill>
                <a:cs typeface="Arial"/>
              </a:rPr>
              <a:t>Задача</a:t>
            </a:r>
            <a:endParaRPr sz="2000" b="1" dirty="0">
              <a:solidFill>
                <a:schemeClr val="bg1"/>
              </a:solidFill>
              <a:cs typeface="Arial"/>
            </a:endParaRPr>
          </a:p>
          <a:p>
            <a:pPr marL="569595" marR="530225" indent="-457200">
              <a:lnSpc>
                <a:spcPct val="100000"/>
              </a:lnSpc>
              <a:spcBef>
                <a:spcPts val="530"/>
              </a:spcBef>
              <a:buFont typeface="Wingdings" panose="05000000000000000000" pitchFamily="2" charset="2"/>
              <a:buChar char="ü"/>
            </a:pPr>
            <a:r>
              <a:rPr sz="2000" b="1" dirty="0">
                <a:solidFill>
                  <a:schemeClr val="bg1"/>
                </a:solidFill>
                <a:cs typeface="Calibri"/>
              </a:rPr>
              <a:t>Организацию</a:t>
            </a:r>
            <a:r>
              <a:rPr sz="2000" b="1" spc="-45" dirty="0">
                <a:solidFill>
                  <a:schemeClr val="bg1"/>
                </a:solidFill>
                <a:cs typeface="Calibri"/>
              </a:rPr>
              <a:t> </a:t>
            </a:r>
            <a:r>
              <a:rPr sz="2000" b="1" spc="-10" dirty="0">
                <a:solidFill>
                  <a:schemeClr val="bg1"/>
                </a:solidFill>
                <a:cs typeface="Calibri"/>
              </a:rPr>
              <a:t>образовательного</a:t>
            </a:r>
            <a:r>
              <a:rPr sz="2000" b="1" spc="-55" dirty="0">
                <a:solidFill>
                  <a:schemeClr val="bg1"/>
                </a:solidFill>
                <a:cs typeface="Calibri"/>
              </a:rPr>
              <a:t> </a:t>
            </a:r>
            <a:r>
              <a:rPr sz="2000" b="1" dirty="0">
                <a:solidFill>
                  <a:schemeClr val="bg1"/>
                </a:solidFill>
                <a:cs typeface="Calibri"/>
              </a:rPr>
              <a:t>процесса</a:t>
            </a:r>
            <a:r>
              <a:rPr sz="2000" b="1" spc="-10" dirty="0">
                <a:solidFill>
                  <a:schemeClr val="bg1"/>
                </a:solidFill>
                <a:cs typeface="Calibri"/>
              </a:rPr>
              <a:t> </a:t>
            </a:r>
            <a:r>
              <a:rPr sz="2000" b="1" spc="-25" dirty="0">
                <a:solidFill>
                  <a:schemeClr val="bg1"/>
                </a:solidFill>
                <a:cs typeface="Calibri"/>
              </a:rPr>
              <a:t>во </a:t>
            </a:r>
            <a:r>
              <a:rPr sz="2000" b="1" dirty="0">
                <a:solidFill>
                  <a:schemeClr val="bg1"/>
                </a:solidFill>
                <a:cs typeface="Calibri"/>
              </a:rPr>
              <a:t>всех</a:t>
            </a:r>
            <a:r>
              <a:rPr sz="2000" b="1" spc="-40" dirty="0">
                <a:solidFill>
                  <a:schemeClr val="bg1"/>
                </a:solidFill>
                <a:cs typeface="Calibri"/>
              </a:rPr>
              <a:t> </a:t>
            </a:r>
            <a:r>
              <a:rPr sz="2000" b="1" spc="-10" dirty="0">
                <a:solidFill>
                  <a:schemeClr val="bg1"/>
                </a:solidFill>
                <a:cs typeface="Calibri"/>
              </a:rPr>
              <a:t>школах</a:t>
            </a:r>
            <a:r>
              <a:rPr sz="2000" b="1" spc="-30" dirty="0">
                <a:solidFill>
                  <a:schemeClr val="bg1"/>
                </a:solidFill>
                <a:cs typeface="Calibri"/>
              </a:rPr>
              <a:t> </a:t>
            </a:r>
            <a:r>
              <a:rPr sz="2000" b="1" dirty="0" err="1">
                <a:solidFill>
                  <a:schemeClr val="bg1"/>
                </a:solidFill>
                <a:cs typeface="Calibri"/>
              </a:rPr>
              <a:t>региона</a:t>
            </a:r>
            <a:r>
              <a:rPr sz="2000" b="1" spc="-55" dirty="0">
                <a:solidFill>
                  <a:schemeClr val="bg1"/>
                </a:solidFill>
                <a:cs typeface="Calibri"/>
              </a:rPr>
              <a:t> </a:t>
            </a:r>
            <a:r>
              <a:rPr sz="2000" b="1" spc="-10" dirty="0" err="1">
                <a:solidFill>
                  <a:schemeClr val="bg1"/>
                </a:solidFill>
                <a:cs typeface="Calibri"/>
              </a:rPr>
              <a:t>осуществлять</a:t>
            </a:r>
            <a:r>
              <a:rPr lang="ru-RU" sz="2000" b="1" spc="-10" dirty="0">
                <a:solidFill>
                  <a:schemeClr val="bg1"/>
                </a:solidFill>
                <a:cs typeface="Calibri"/>
              </a:rPr>
              <a:t> </a:t>
            </a:r>
            <a:r>
              <a:rPr sz="2000" b="1" dirty="0">
                <a:solidFill>
                  <a:schemeClr val="bg1"/>
                </a:solidFill>
                <a:cs typeface="Calibri"/>
              </a:rPr>
              <a:t>с</a:t>
            </a:r>
            <a:r>
              <a:rPr sz="2000" b="1" spc="-35" dirty="0">
                <a:solidFill>
                  <a:schemeClr val="bg1"/>
                </a:solidFill>
                <a:cs typeface="Calibri"/>
              </a:rPr>
              <a:t> </a:t>
            </a:r>
            <a:r>
              <a:rPr sz="2000" b="1" dirty="0">
                <a:solidFill>
                  <a:schemeClr val="bg1"/>
                </a:solidFill>
                <a:cs typeface="Calibri"/>
              </a:rPr>
              <a:t>учетом</a:t>
            </a:r>
            <a:r>
              <a:rPr sz="2000" b="1" spc="-55" dirty="0">
                <a:solidFill>
                  <a:schemeClr val="bg1"/>
                </a:solidFill>
                <a:cs typeface="Calibri"/>
              </a:rPr>
              <a:t> </a:t>
            </a:r>
            <a:r>
              <a:rPr sz="2000" b="1" spc="-10" dirty="0">
                <a:solidFill>
                  <a:schemeClr val="bg1"/>
                </a:solidFill>
                <a:cs typeface="Arial"/>
              </a:rPr>
              <a:t>Рекомендаций</a:t>
            </a:r>
            <a:endParaRPr sz="2000" b="1" dirty="0">
              <a:solidFill>
                <a:schemeClr val="bg1"/>
              </a:solidFill>
              <a:cs typeface="Arial"/>
            </a:endParaRPr>
          </a:p>
        </p:txBody>
      </p:sp>
      <p:pic>
        <p:nvPicPr>
          <p:cNvPr id="6" name="object 6">
            <a:extLst>
              <a:ext uri="{FF2B5EF4-FFF2-40B4-BE49-F238E27FC236}">
                <a16:creationId xmlns:a16="http://schemas.microsoft.com/office/drawing/2014/main" id="{7CE0485E-B71C-45B4-ADA8-05558ED92C8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1132" y="0"/>
            <a:ext cx="4890867" cy="668215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B2F973-63E1-424C-9714-EFA08E6893DE}"/>
              </a:ext>
            </a:extLst>
          </p:cNvPr>
          <p:cNvSpPr txBox="1"/>
          <p:nvPr/>
        </p:nvSpPr>
        <p:spPr>
          <a:xfrm>
            <a:off x="430483" y="491987"/>
            <a:ext cx="107587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Franklin Gothic Demi" panose="020B0703020102020204" pitchFamily="34" charset="0"/>
              </a:rPr>
              <a:t>СИСТЕМА ОЦЕНИВАНИЯ В ШКОЛЕ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6047B6F-6C47-4072-8F7F-07C3EAEC5597}"/>
              </a:ext>
            </a:extLst>
          </p:cNvPr>
          <p:cNvSpPr/>
          <p:nvPr/>
        </p:nvSpPr>
        <p:spPr>
          <a:xfrm>
            <a:off x="0" y="1526692"/>
            <a:ext cx="12192000" cy="4316448"/>
          </a:xfrm>
          <a:prstGeom prst="roundRect">
            <a:avLst/>
          </a:prstGeom>
          <a:solidFill>
            <a:srgbClr val="005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449580" algn="just" fontAlgn="base" hangingPunct="0"/>
            <a:r>
              <a:rPr lang="ru-RU" sz="2000" b="1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ЗАДАЧИ </a:t>
            </a:r>
          </a:p>
          <a:p>
            <a:pPr marL="342900" indent="-342900" algn="just" fontAlgn="base" hangingPunct="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сформировать единый для ОО график на учебный год/полугодие (график может быть утвержден как отдельным документом, так и в рамках имеющихся локальных нормативных актов ОО, устанавливающих формы, периодичность, порядок текущего контроля успеваемости и промежуточной аттестации обучающихся);</a:t>
            </a:r>
          </a:p>
          <a:p>
            <a:pPr marL="342900" indent="-342900" algn="just" fontAlgn="base" hangingPunct="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разместить график не позднее чем через 2 недели после начала учебного года либо после начала полугодия, на которое формируется график, на сайте ОО на главной странице подраздела </a:t>
            </a:r>
            <a:r>
              <a:rPr lang="ru-RU" sz="2000" u="sng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"Документы"</a:t>
            </a:r>
            <a:r>
              <a:rPr lang="ru-RU" sz="20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 раздела "Сведения об образовательной организации" в виде электронного документа.</a:t>
            </a:r>
          </a:p>
          <a:p>
            <a:pPr marL="342900" indent="-342900" algn="just" fontAlgn="base" hangingPunct="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1"/>
                </a:solidFill>
                <a:ea typeface="Times New Roman" panose="02020603050405020304" pitchFamily="18" charset="0"/>
              </a:rPr>
              <a:t>разместить график  внешних оценочных процедур не позднее чем через 2 недели после начала учебного года </a:t>
            </a:r>
            <a:endParaRPr lang="ru-RU" sz="20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6554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2522202"/>
              </p:ext>
            </p:extLst>
          </p:nvPr>
        </p:nvGraphicFramePr>
        <p:xfrm>
          <a:off x="365760" y="762323"/>
          <a:ext cx="11155680" cy="5679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4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25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044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5639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/>
                        <a:t>Изменения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/>
                        <a:t>НОО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/>
                        <a:t>ООО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/>
                        <a:t>СОО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6432">
                <a:tc>
                  <a:txBody>
                    <a:bodyPr/>
                    <a:lstStyle/>
                    <a:p>
                      <a:r>
                        <a:rPr lang="ru-RU" sz="1500" b="1" dirty="0"/>
                        <a:t>Содержание учебных предметов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/>
                        <a:t>Изменение содержания учебных предметов «История», «Обществознание»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/>
                        <a:t>Изменение в </a:t>
                      </a:r>
                      <a:r>
                        <a:rPr lang="ru-RU" sz="1500" baseline="0" dirty="0"/>
                        <a:t> учебном курсе «Вероятность и статистика»</a:t>
                      </a:r>
                      <a:endParaRPr lang="ru-RU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9477">
                <a:tc>
                  <a:txBody>
                    <a:bodyPr/>
                    <a:lstStyle/>
                    <a:p>
                      <a:r>
                        <a:rPr lang="ru-RU" sz="1500" b="1" dirty="0"/>
                        <a:t>Внеурочная деятельность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5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500" dirty="0"/>
                        <a:t>Один час в неделю для обучающихся 6-11 классов рекомендуется отводить на внеурочное занятие «Россия – мои горизонты».</a:t>
                      </a:r>
                    </a:p>
                    <a:p>
                      <a:r>
                        <a:rPr lang="ru-RU" sz="1500" dirty="0"/>
                        <a:t>Внеурочные занятия "Россия - мои горизонты" направлены на формирование готовности обучающихся к профессиональному самоопределению и других компетенций, необходимых для осуществления всех этапов карьерной </a:t>
                      </a:r>
                      <a:r>
                        <a:rPr lang="ru-RU" sz="1500" dirty="0" err="1"/>
                        <a:t>самонавигации</a:t>
                      </a:r>
                      <a:r>
                        <a:rPr lang="ru-RU" sz="1500" dirty="0"/>
                        <a:t>, приобретение и осмысления </a:t>
                      </a:r>
                      <a:r>
                        <a:rPr lang="ru-RU" sz="1500" dirty="0" err="1"/>
                        <a:t>профориентационно</a:t>
                      </a:r>
                      <a:r>
                        <a:rPr lang="ru-RU" sz="1500" dirty="0"/>
                        <a:t> значимого опыта.</a:t>
                      </a:r>
                    </a:p>
                    <a:p>
                      <a:r>
                        <a:rPr lang="ru-RU" sz="1500" dirty="0"/>
                        <a:t>Основной формат внеурочных занятий "Россия - мои горизонты" - профориентационное занятие. Основные темы занятий связаны с востребованными профессиями реального сектора экономики, а также с выдающимися достижениями России в отраслях промышленности, цифровых технологиях, инженерном деле, государственном управлении и общественной безопасности, медицине и здравоохранении, </a:t>
                      </a:r>
                      <a:r>
                        <a:rPr lang="ru-RU" sz="1500" dirty="0" err="1"/>
                        <a:t>агросфере</a:t>
                      </a:r>
                      <a:r>
                        <a:rPr lang="ru-RU" sz="1500" dirty="0"/>
                        <a:t>, социальном развитии, туризме, креативных индустриях и других отраслях экономики.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9821">
                <a:tc>
                  <a:txBody>
                    <a:bodyPr/>
                    <a:lstStyle/>
                    <a:p>
                      <a:r>
                        <a:rPr lang="ru-RU" sz="1500" b="1" dirty="0"/>
                        <a:t>Понятия,</a:t>
                      </a:r>
                      <a:r>
                        <a:rPr lang="ru-RU" sz="1500" b="1" baseline="0" dirty="0"/>
                        <a:t> используемые в ФООП</a:t>
                      </a:r>
                      <a:endParaRPr lang="ru-RU" sz="1500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1500" strike="sngStrike" dirty="0"/>
                        <a:t>«толерантные отношения» </a:t>
                      </a:r>
                      <a:r>
                        <a:rPr lang="ru-RU" sz="1500" dirty="0"/>
                        <a:t>→ «уважительные отношения»</a:t>
                      </a:r>
                    </a:p>
                    <a:p>
                      <a:r>
                        <a:rPr lang="ru-RU" sz="1500" strike="sngStrike" dirty="0"/>
                        <a:t>«толерантность» </a:t>
                      </a:r>
                      <a:r>
                        <a:rPr lang="ru-RU" sz="1500" dirty="0"/>
                        <a:t>→ «уважение», «дружба между народами», «дружба», «уважение к другим народам», «взаимоуважение»</a:t>
                      </a:r>
                    </a:p>
                    <a:p>
                      <a:r>
                        <a:rPr lang="ru-RU" sz="1500" strike="sngStrike" dirty="0"/>
                        <a:t>«домашнее насилие и </a:t>
                      </a:r>
                      <a:r>
                        <a:rPr lang="ru-RU" sz="1500" strike="sngStrike" dirty="0" err="1"/>
                        <a:t>буллинг</a:t>
                      </a:r>
                      <a:r>
                        <a:rPr lang="ru-RU" sz="1500" strike="sngStrike" dirty="0"/>
                        <a:t>» </a:t>
                      </a:r>
                      <a:r>
                        <a:rPr lang="ru-RU" sz="1500" dirty="0"/>
                        <a:t>→ «психологическое насилие, систематическое</a:t>
                      </a:r>
                      <a:r>
                        <a:rPr lang="ru-RU" sz="1500" baseline="0" dirty="0"/>
                        <a:t> унижение чести и достоинства, издевательства, преследование</a:t>
                      </a:r>
                      <a:r>
                        <a:rPr lang="ru-RU" sz="1500" dirty="0"/>
                        <a:t>»</a:t>
                      </a:r>
                    </a:p>
                    <a:p>
                      <a:r>
                        <a:rPr lang="ru-RU" sz="1500" dirty="0"/>
                        <a:t>«гендер», «гендерные особенности» → «пол»  </a:t>
                      </a:r>
                    </a:p>
                    <a:p>
                      <a:r>
                        <a:rPr lang="ru-RU" sz="1500" strike="sngStrike" dirty="0"/>
                        <a:t>«массаж», «баня»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8BB52F1-D31C-4FEB-9D05-F3C0CF035795}"/>
              </a:ext>
            </a:extLst>
          </p:cNvPr>
          <p:cNvSpPr>
            <a:spLocks noGrp="1"/>
          </p:cNvSpPr>
          <p:nvPr/>
        </p:nvSpPr>
        <p:spPr>
          <a:xfrm>
            <a:off x="464234" y="0"/>
            <a:ext cx="11814113" cy="5672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b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</a:b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РИКАЗ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МИНИСТЕРСТВА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ПРОСВЕЩЕНИЯ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РФ 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ОТ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09.10.2024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№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704</a:t>
            </a:r>
            <a:endParaRPr lang="en-US" altLang="en-US" sz="2800" dirty="0">
              <a:solidFill>
                <a:srgbClr val="002060"/>
              </a:solidFill>
              <a:latin typeface="+mn-lt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12040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/>
        </p:nvSpPr>
        <p:spPr>
          <a:xfrm>
            <a:off x="376616" y="32385"/>
            <a:ext cx="11814113" cy="5672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b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</a:b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РИКАЗ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МИНИСТЕРСТВА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ПРОСВЕЩЕНИЯ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РФ 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ОТ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09.10.2024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№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704</a:t>
            </a:r>
            <a:endParaRPr lang="en-US" altLang="en-US" sz="2800" dirty="0">
              <a:solidFill>
                <a:srgbClr val="002060"/>
              </a:solidFill>
              <a:latin typeface="+mn-lt"/>
              <a:sym typeface="+mn-ea"/>
            </a:endParaRPr>
          </a:p>
        </p:txBody>
      </p:sp>
      <p:graphicFrame>
        <p:nvGraphicFramePr>
          <p:cNvPr id="8" name="Замещающее содержимое 7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47073532"/>
              </p:ext>
            </p:extLst>
          </p:nvPr>
        </p:nvGraphicFramePr>
        <p:xfrm>
          <a:off x="376617" y="812361"/>
          <a:ext cx="11437495" cy="576941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251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3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53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93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685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/>
                        <a:t>Изменения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dirty="0"/>
                        <a:t>ФООП НОО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/>
                        <a:t>ФООП ООО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/>
                        <a:t>ФООП СОО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994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Поурочное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планирование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по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классам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>
                        <a:buNone/>
                      </a:pPr>
                      <a:endParaRPr lang="en-US" alt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Русский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язык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Литературное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чтение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Окружающий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мир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Труд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 (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технология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Русский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язык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Литература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endParaRPr lang="en-US" altLang="ru-RU" sz="1600" b="1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История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Обществознание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endParaRPr lang="en-US" altLang="ru-RU" sz="1600" b="1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География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Труд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 (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технология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)</a:t>
                      </a:r>
                      <a:endParaRPr lang="en-US" altLang="ru-RU" sz="1600" b="1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ru-RU" sz="16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Русский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язык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Литература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endParaRPr lang="en-US" altLang="ru-RU" sz="1600" b="1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История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Обществознание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endParaRPr lang="en-US" altLang="ru-RU" sz="1600" b="1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География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Труд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 (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  <a:sym typeface="+mn-ea"/>
                        </a:rPr>
                        <a:t>технология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  <a:sym typeface="+mn-ea"/>
                        </a:rPr>
                        <a:t>)</a:t>
                      </a:r>
                      <a:endParaRPr lang="en-US" altLang="ru-RU" sz="1600" b="1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ru-RU" sz="16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68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Проверяемые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chemeClr val="tx1"/>
                          </a:solidFill>
                        </a:rPr>
                        <a:t>требования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результатам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освоения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основной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образовательной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программы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по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классам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>
                        <a:buNone/>
                      </a:pPr>
                      <a:endParaRPr lang="en-US" alt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Русский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язык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Литературное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 </a:t>
                      </a:r>
                      <a:endParaRPr lang="en-US" altLang="ru-RU" sz="1600" b="1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чтение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Окружающий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мир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Иностранный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язык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 (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английский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немецкий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французский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испанский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  <a:sym typeface="+mn-ea"/>
                        </a:rPr>
                        <a:t>),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  <a:sym typeface="+mn-ea"/>
                        </a:rPr>
                        <a:t>Математика</a:t>
                      </a:r>
                      <a:endParaRPr lang="en-US" altLang="en-US" sz="1600" b="1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Русский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язык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Литература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История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Обществознание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География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Иностранный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язык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английский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немецкий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французский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испанский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), </a:t>
                      </a:r>
                    </a:p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Математика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Биология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Химия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Информатика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Физика</a:t>
                      </a:r>
                      <a:endParaRPr lang="en-US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Русский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язык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Литература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История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Обществознание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География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Иностранный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язык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английский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немецкий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французский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испанский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китайский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),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Математика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Биология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Химия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pPr>
                        <a:buNone/>
                      </a:pP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Информатика</a:t>
                      </a:r>
                      <a:r>
                        <a:rPr lang="en-US" altLang="ru-RU" sz="1600" b="1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>
                          <a:solidFill>
                            <a:schemeClr val="tx1"/>
                          </a:solidFill>
                        </a:rPr>
                        <a:t>Физика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2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Проверяемые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элементы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содержания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по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классам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868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Проверяемые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на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chemeClr val="tx1"/>
                          </a:solidFill>
                        </a:rPr>
                        <a:t>ОГЭ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chemeClr val="tx1"/>
                          </a:solidFill>
                        </a:rPr>
                        <a:t>ЕГЭ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по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учебному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предмету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chemeClr val="tx1"/>
                          </a:solidFill>
                        </a:rPr>
                        <a:t>требования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результатам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освоения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основной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образовательной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altLang="en-US" sz="1600" b="1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рограммы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основного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общего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образования</a:t>
                      </a:r>
                      <a:endParaRPr lang="en-US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ru-RU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80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Перечень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элементов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содержания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проверяемых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на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chemeClr val="tx1"/>
                          </a:solidFill>
                        </a:rPr>
                        <a:t>ОГЭ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>
                          <a:solidFill>
                            <a:schemeClr val="tx1"/>
                          </a:solidFill>
                        </a:rPr>
                        <a:t>ЕГЭ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по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учебному</a:t>
                      </a:r>
                      <a:r>
                        <a:rPr lang="en-US" altLang="ru-RU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600" b="1" dirty="0" err="1">
                          <a:solidFill>
                            <a:schemeClr val="tx1"/>
                          </a:solidFill>
                        </a:rPr>
                        <a:t>предмету</a:t>
                      </a:r>
                      <a:endParaRPr lang="en-US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ru-RU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112" y="953428"/>
            <a:ext cx="10515600" cy="330908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Новое!</a:t>
            </a:r>
          </a:p>
          <a:p>
            <a:r>
              <a:rPr lang="ru-RU" sz="2000" dirty="0">
                <a:latin typeface="+mn-lt"/>
              </a:rPr>
              <a:t>Перечень (кодификатор) проверяемых требований к </a:t>
            </a:r>
            <a:r>
              <a:rPr lang="ru-RU" sz="2000" dirty="0" err="1">
                <a:latin typeface="+mn-lt"/>
              </a:rPr>
              <a:t>метапредметным</a:t>
            </a:r>
            <a:r>
              <a:rPr lang="ru-RU" sz="2000" dirty="0">
                <a:latin typeface="+mn-lt"/>
              </a:rPr>
              <a:t> результатам освоения образовательной программы </a:t>
            </a:r>
            <a:r>
              <a:rPr lang="ru-RU" sz="2000" b="1" dirty="0">
                <a:latin typeface="+mn-lt"/>
              </a:rPr>
              <a:t>начального общего образования</a:t>
            </a:r>
          </a:p>
          <a:p>
            <a:endParaRPr lang="ru-RU" sz="2000" b="1" dirty="0">
              <a:latin typeface="+mn-lt"/>
            </a:endParaRPr>
          </a:p>
          <a:p>
            <a:r>
              <a:rPr lang="ru-RU" sz="2000" dirty="0">
                <a:latin typeface="+mn-lt"/>
              </a:rPr>
              <a:t>Перечень (кодификатор) проверяемых требований к </a:t>
            </a:r>
            <a:r>
              <a:rPr lang="ru-RU" sz="2000" dirty="0" err="1">
                <a:latin typeface="+mn-lt"/>
              </a:rPr>
              <a:t>метапредметным</a:t>
            </a:r>
            <a:r>
              <a:rPr lang="ru-RU" sz="2000" dirty="0">
                <a:latin typeface="+mn-lt"/>
              </a:rPr>
              <a:t> результатам освоения образовательной программы </a:t>
            </a:r>
            <a:r>
              <a:rPr lang="ru-RU" sz="2000" b="1" dirty="0">
                <a:latin typeface="+mn-lt"/>
              </a:rPr>
              <a:t>основного общего образования</a:t>
            </a:r>
          </a:p>
          <a:p>
            <a:endParaRPr lang="ru-RU" sz="2000" b="1" dirty="0">
              <a:latin typeface="+mn-lt"/>
            </a:endParaRPr>
          </a:p>
          <a:p>
            <a:r>
              <a:rPr lang="ru-RU" sz="2000" dirty="0">
                <a:latin typeface="+mn-lt"/>
              </a:rPr>
              <a:t>Перечень (кодификатор) проверяемых требований к метапредметным результатам освоения образовательной программы </a:t>
            </a:r>
            <a:r>
              <a:rPr lang="ru-RU" sz="2000" b="1" dirty="0">
                <a:latin typeface="+mn-lt"/>
              </a:rPr>
              <a:t>среднего общего образования</a:t>
            </a:r>
            <a:endParaRPr lang="ru-RU" sz="1800" b="1" dirty="0"/>
          </a:p>
          <a:p>
            <a:endParaRPr lang="ru-RU" sz="1800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18474EB-54CA-46A5-8EFE-C378FA6F35E6}"/>
              </a:ext>
            </a:extLst>
          </p:cNvPr>
          <p:cNvSpPr>
            <a:spLocks noGrp="1"/>
          </p:cNvSpPr>
          <p:nvPr/>
        </p:nvSpPr>
        <p:spPr>
          <a:xfrm>
            <a:off x="647700" y="113815"/>
            <a:ext cx="11814113" cy="5672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b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</a:b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РИКАЗ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МИНИСТЕРСТВА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ПРОСВЕЩЕНИЯ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РФ 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ОТ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09.10.2024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№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704</a:t>
            </a:r>
            <a:endParaRPr lang="en-US" altLang="en-US" sz="2800" dirty="0">
              <a:solidFill>
                <a:srgbClr val="002060"/>
              </a:solidFill>
              <a:latin typeface="+mn-lt"/>
              <a:sym typeface="+mn-ea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A309D2-B787-4F52-AC0B-D79177A31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88" y="1155065"/>
            <a:ext cx="1000915" cy="1053046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4F0D547-A97A-4BC0-BB2E-4863D6AF5A3A}"/>
              </a:ext>
            </a:extLst>
          </p:cNvPr>
          <p:cNvSpPr/>
          <p:nvPr/>
        </p:nvSpPr>
        <p:spPr>
          <a:xfrm>
            <a:off x="0" y="4783015"/>
            <a:ext cx="12192000" cy="1308296"/>
          </a:xfrm>
          <a:prstGeom prst="roundRect">
            <a:avLst/>
          </a:prstGeom>
          <a:solidFill>
            <a:srgbClr val="005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84250" indent="-84138"/>
            <a:r>
              <a:rPr lang="ru-RU" sz="2000" b="1" dirty="0"/>
              <a:t>Задача.</a:t>
            </a:r>
          </a:p>
          <a:p>
            <a:pPr marL="984250" indent="-84138"/>
            <a:r>
              <a:rPr lang="ru-RU" sz="2000" b="1" dirty="0"/>
              <a:t>Внести изменение в положение о структуре рабочих программ</a:t>
            </a:r>
          </a:p>
          <a:p>
            <a:pPr marL="984250" indent="-84138"/>
            <a:r>
              <a:rPr lang="ru-RU" sz="2000" b="1" dirty="0"/>
              <a:t>Внести изменение в рабочие программы по предметам в соответствии с изменениями</a:t>
            </a:r>
          </a:p>
        </p:txBody>
      </p:sp>
    </p:spTree>
    <p:extLst>
      <p:ext uri="{BB962C8B-B14F-4D97-AF65-F5344CB8AC3E}">
        <p14:creationId xmlns:p14="http://schemas.microsoft.com/office/powerpoint/2010/main" val="2218355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мещающее содержимое 7"/>
          <p:cNvSpPr>
            <a:spLocks noGrp="1"/>
          </p:cNvSpPr>
          <p:nvPr>
            <p:ph idx="1"/>
          </p:nvPr>
        </p:nvSpPr>
        <p:spPr>
          <a:xfrm>
            <a:off x="1060457" y="3889369"/>
            <a:ext cx="5762648" cy="2498419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Федеральная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рабочая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программа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по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учебному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предмету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>
                <a:solidFill>
                  <a:srgbClr val="002060"/>
                </a:solidFill>
              </a:rPr>
              <a:t>«</a:t>
            </a:r>
            <a:r>
              <a:rPr lang="en-US" altLang="en-US" sz="1700" b="1" dirty="0" err="1">
                <a:solidFill>
                  <a:srgbClr val="002060"/>
                </a:solidFill>
              </a:rPr>
              <a:t>История</a:t>
            </a:r>
            <a:r>
              <a:rPr lang="en-US" altLang="en-US" sz="1700" b="1" dirty="0">
                <a:solidFill>
                  <a:srgbClr val="002060"/>
                </a:solidFill>
              </a:rPr>
              <a:t>»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altLang="en-US" sz="1700" b="1" dirty="0" err="1">
                <a:solidFill>
                  <a:srgbClr val="002060"/>
                </a:solidFill>
              </a:rPr>
              <a:t>Планируемые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результаты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освоения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программы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по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истории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на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уровне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основного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общего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образования</a:t>
            </a:r>
            <a:endParaRPr lang="en-US" altLang="en-US" sz="1700" b="1" dirty="0">
              <a:solidFill>
                <a:srgbClr val="002060"/>
              </a:solidFill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altLang="en-US" sz="1700" b="1" dirty="0" err="1">
                <a:solidFill>
                  <a:srgbClr val="002060"/>
                </a:solidFill>
              </a:rPr>
              <a:t>Федеральная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рабочая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программа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по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учебному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предмету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>
                <a:solidFill>
                  <a:srgbClr val="002060"/>
                </a:solidFill>
              </a:rPr>
              <a:t>«</a:t>
            </a:r>
            <a:r>
              <a:rPr lang="en-US" altLang="en-US" sz="1700" b="1" dirty="0" err="1">
                <a:solidFill>
                  <a:srgbClr val="002060"/>
                </a:solidFill>
              </a:rPr>
              <a:t>Обществознание</a:t>
            </a:r>
            <a:r>
              <a:rPr lang="en-US" altLang="en-US" sz="1700" b="1" dirty="0">
                <a:solidFill>
                  <a:srgbClr val="002060"/>
                </a:solidFill>
              </a:rPr>
              <a:t>»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altLang="en-US" sz="1700" b="1" dirty="0" err="1">
                <a:solidFill>
                  <a:srgbClr val="002060"/>
                </a:solidFill>
              </a:rPr>
              <a:t>Планируемые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результаты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освоения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программы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по</a:t>
            </a:r>
            <a:r>
              <a:rPr lang="en-US" altLang="ru-RU" sz="1700" b="1" dirty="0">
                <a:solidFill>
                  <a:srgbClr val="002060"/>
                </a:solidFill>
              </a:rPr>
              <a:t> </a:t>
            </a:r>
            <a:r>
              <a:rPr lang="en-US" altLang="en-US" sz="1700" b="1" dirty="0" err="1">
                <a:solidFill>
                  <a:srgbClr val="002060"/>
                </a:solidFill>
              </a:rPr>
              <a:t>обществознанию</a:t>
            </a:r>
            <a:endParaRPr lang="en-US" altLang="en-US" sz="1700" b="1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en-US" altLang="en-US" sz="1700" b="1" dirty="0">
              <a:solidFill>
                <a:srgbClr val="002060"/>
              </a:solidFill>
            </a:endParaRPr>
          </a:p>
        </p:txBody>
      </p:sp>
      <p:sp>
        <p:nvSpPr>
          <p:cNvPr id="10" name="Замещающее содержимое 7"/>
          <p:cNvSpPr/>
          <p:nvPr/>
        </p:nvSpPr>
        <p:spPr>
          <a:xfrm>
            <a:off x="250508" y="997869"/>
            <a:ext cx="11687810" cy="205158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ru-RU" sz="1800" b="1" dirty="0">
                <a:solidFill>
                  <a:srgbClr val="002060"/>
                </a:solidFill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+mn-lt"/>
              </a:rPr>
              <a:t>Отменить</a:t>
            </a:r>
            <a:r>
              <a:rPr lang="en-US" altLang="ru-RU" sz="2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+mn-lt"/>
              </a:rPr>
              <a:t>подпункт</a:t>
            </a:r>
            <a:r>
              <a:rPr lang="en-US" altLang="ru-RU" sz="2000" b="1" dirty="0">
                <a:solidFill>
                  <a:srgbClr val="C00000"/>
                </a:solidFill>
                <a:latin typeface="+mn-lt"/>
              </a:rPr>
              <a:t> 8 </a:t>
            </a:r>
            <a:r>
              <a:rPr lang="en-US" altLang="en-US" sz="2000" b="1" dirty="0">
                <a:solidFill>
                  <a:srgbClr val="C00000"/>
                </a:solidFill>
                <a:latin typeface="+mn-lt"/>
              </a:rPr>
              <a:t>и</a:t>
            </a:r>
            <a:r>
              <a:rPr lang="en-US" altLang="ru-RU" sz="2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+mn-lt"/>
              </a:rPr>
              <a:t>подпункт</a:t>
            </a:r>
            <a:r>
              <a:rPr lang="en-US" altLang="ru-RU" sz="2000" b="1" dirty="0">
                <a:solidFill>
                  <a:srgbClr val="C00000"/>
                </a:solidFill>
                <a:latin typeface="+mn-lt"/>
              </a:rPr>
              <a:t> 17 </a:t>
            </a:r>
            <a:r>
              <a:rPr lang="en-US" altLang="ru-RU" sz="2000" dirty="0">
                <a:latin typeface="+mn-lt"/>
              </a:rPr>
              <a:t>(</a:t>
            </a:r>
            <a:r>
              <a:rPr lang="en-US" altLang="en-US" sz="2000" dirty="0">
                <a:latin typeface="+mn-lt"/>
              </a:rPr>
              <a:t>в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части</a:t>
            </a:r>
            <a:r>
              <a:rPr lang="en-US" altLang="ru-RU" sz="2000" dirty="0">
                <a:latin typeface="+mn-lt"/>
              </a:rPr>
              <a:t>, </a:t>
            </a:r>
            <a:r>
              <a:rPr lang="en-US" altLang="en-US" sz="2000" dirty="0" err="1">
                <a:latin typeface="+mn-lt"/>
              </a:rPr>
              <a:t>касающейся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учебных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предметов</a:t>
            </a:r>
            <a:r>
              <a:rPr lang="en-US" altLang="ru-RU" sz="2000" dirty="0">
                <a:latin typeface="+mn-lt"/>
              </a:rPr>
              <a:t> "</a:t>
            </a:r>
            <a:r>
              <a:rPr lang="en-US" altLang="en-US" sz="2000" dirty="0" err="1">
                <a:latin typeface="+mn-lt"/>
              </a:rPr>
              <a:t>История</a:t>
            </a:r>
            <a:r>
              <a:rPr lang="en-US" altLang="ru-RU" sz="2000" dirty="0">
                <a:latin typeface="+mn-lt"/>
              </a:rPr>
              <a:t>"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"</a:t>
            </a:r>
            <a:r>
              <a:rPr lang="en-US" altLang="en-US" sz="2000" dirty="0" err="1">
                <a:latin typeface="+mn-lt"/>
              </a:rPr>
              <a:t>Обществознание</a:t>
            </a:r>
            <a:r>
              <a:rPr lang="en-US" altLang="ru-RU" sz="2000" dirty="0">
                <a:latin typeface="+mn-lt"/>
              </a:rPr>
              <a:t>") </a:t>
            </a:r>
            <a:r>
              <a:rPr lang="en-US" altLang="en-US" sz="2000" dirty="0" err="1">
                <a:latin typeface="+mn-lt"/>
              </a:rPr>
              <a:t>пункта</a:t>
            </a:r>
            <a:r>
              <a:rPr lang="en-US" altLang="ru-RU" sz="2000" dirty="0">
                <a:latin typeface="+mn-lt"/>
              </a:rPr>
              <a:t> 1 </a:t>
            </a:r>
            <a:r>
              <a:rPr lang="en-US" altLang="en-US" sz="2000" dirty="0" err="1">
                <a:latin typeface="+mn-lt"/>
              </a:rPr>
              <a:t>изменений</a:t>
            </a:r>
            <a:r>
              <a:rPr lang="en-US" altLang="ru-RU" sz="2000" dirty="0">
                <a:latin typeface="+mn-lt"/>
              </a:rPr>
              <a:t>, </a:t>
            </a:r>
            <a:r>
              <a:rPr lang="en-US" altLang="en-US" sz="2000" dirty="0" err="1">
                <a:latin typeface="+mn-lt"/>
              </a:rPr>
              <a:t>утвержденных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приказом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Министерства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просвещения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Российской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Федерации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от</a:t>
            </a:r>
            <a:r>
              <a:rPr lang="en-US" altLang="ru-RU" sz="2000" dirty="0">
                <a:latin typeface="+mn-lt"/>
              </a:rPr>
              <a:t> 19 </a:t>
            </a:r>
            <a:r>
              <a:rPr lang="en-US" altLang="en-US" sz="2000" dirty="0" err="1">
                <a:latin typeface="+mn-lt"/>
              </a:rPr>
              <a:t>марта</a:t>
            </a:r>
            <a:r>
              <a:rPr lang="en-US" altLang="ru-RU" sz="2000" dirty="0">
                <a:latin typeface="+mn-lt"/>
              </a:rPr>
              <a:t> 2024 </a:t>
            </a:r>
            <a:r>
              <a:rPr lang="en-US" altLang="en-US" sz="2000" dirty="0">
                <a:latin typeface="+mn-lt"/>
              </a:rPr>
              <a:t>г</a:t>
            </a:r>
            <a:r>
              <a:rPr lang="en-US" altLang="ru-RU" sz="2000" dirty="0">
                <a:latin typeface="+mn-lt"/>
              </a:rPr>
              <a:t>. N 171 "</a:t>
            </a:r>
            <a:r>
              <a:rPr lang="en-US" altLang="en-US" sz="2000" dirty="0">
                <a:latin typeface="+mn-lt"/>
              </a:rPr>
              <a:t>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внесении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изменений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в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некоторые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приказы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Министерства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просвещения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Российской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Федерации</a:t>
            </a:r>
            <a:r>
              <a:rPr lang="en-US" altLang="ru-RU" sz="2000" dirty="0">
                <a:latin typeface="+mn-lt"/>
              </a:rPr>
              <a:t>, </a:t>
            </a:r>
            <a:r>
              <a:rPr lang="en-US" altLang="en-US" sz="2000" dirty="0" err="1">
                <a:latin typeface="+mn-lt"/>
              </a:rPr>
              <a:t>касающиеся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федеральных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образовательных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программ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начального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общего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образования</a:t>
            </a:r>
            <a:r>
              <a:rPr lang="en-US" altLang="ru-RU" sz="2000" dirty="0">
                <a:latin typeface="+mn-lt"/>
              </a:rPr>
              <a:t>, </a:t>
            </a:r>
            <a:r>
              <a:rPr lang="en-US" altLang="en-US" sz="2000" dirty="0" err="1">
                <a:latin typeface="+mn-lt"/>
              </a:rPr>
              <a:t>основного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общего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образования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среднего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общего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образования</a:t>
            </a:r>
            <a:r>
              <a:rPr lang="en-US" altLang="ru-RU" sz="2000" dirty="0">
                <a:latin typeface="+mn-lt"/>
              </a:rPr>
              <a:t>" (</a:t>
            </a:r>
            <a:r>
              <a:rPr lang="en-US" altLang="en-US" sz="2000" dirty="0" err="1">
                <a:latin typeface="+mn-lt"/>
              </a:rPr>
              <a:t>зарегистрирован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Министерством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юстиции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Российской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Федерации</a:t>
            </a:r>
            <a:r>
              <a:rPr lang="en-US" altLang="ru-RU" sz="2000" dirty="0">
                <a:latin typeface="+mn-lt"/>
              </a:rPr>
              <a:t> 11 </a:t>
            </a:r>
            <a:r>
              <a:rPr lang="en-US" altLang="en-US" sz="2000" dirty="0" err="1">
                <a:latin typeface="+mn-lt"/>
              </a:rPr>
              <a:t>апреля</a:t>
            </a:r>
            <a:r>
              <a:rPr lang="en-US" altLang="ru-RU" sz="2000" dirty="0">
                <a:latin typeface="+mn-lt"/>
              </a:rPr>
              <a:t> 2024 </a:t>
            </a:r>
            <a:r>
              <a:rPr lang="en-US" altLang="en-US" sz="2000" dirty="0">
                <a:latin typeface="+mn-lt"/>
              </a:rPr>
              <a:t>г</a:t>
            </a:r>
            <a:r>
              <a:rPr lang="en-US" altLang="ru-RU" sz="2000" dirty="0">
                <a:latin typeface="+mn-lt"/>
              </a:rPr>
              <a:t>., </a:t>
            </a:r>
            <a:r>
              <a:rPr lang="en-US" altLang="en-US" sz="2000" dirty="0" err="1">
                <a:latin typeface="+mn-lt"/>
              </a:rPr>
              <a:t>регистрационный</a:t>
            </a:r>
            <a:r>
              <a:rPr lang="en-US" altLang="ru-RU" sz="2000" dirty="0">
                <a:latin typeface="+mn-lt"/>
              </a:rPr>
              <a:t> N 77830).</a:t>
            </a:r>
          </a:p>
          <a:p>
            <a:pPr>
              <a:lnSpc>
                <a:spcPct val="120000"/>
              </a:lnSpc>
            </a:pPr>
            <a:endParaRPr lang="en-US" altLang="ru-RU" sz="18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-477350" y="4687678"/>
            <a:ext cx="2275786" cy="517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 b="1" dirty="0">
              <a:solidFill>
                <a:srgbClr val="C00000"/>
              </a:solidFill>
              <a:sym typeface="+mn-ea"/>
            </a:endParaRPr>
          </a:p>
          <a:p>
            <a:pPr algn="ctr"/>
            <a:r>
              <a:rPr lang="en-US" altLang="en-US" sz="2000" b="1" dirty="0">
                <a:solidFill>
                  <a:srgbClr val="C00000"/>
                </a:solidFill>
                <a:sym typeface="+mn-ea"/>
              </a:rPr>
              <a:t>ПОДПУНКТ</a:t>
            </a:r>
            <a:r>
              <a:rPr lang="en-US" altLang="ru-RU" sz="2000" b="1" dirty="0">
                <a:solidFill>
                  <a:srgbClr val="C00000"/>
                </a:solidFill>
                <a:sym typeface="+mn-ea"/>
              </a:rPr>
              <a:t> 8</a:t>
            </a:r>
            <a:endParaRPr lang="en-US" altLang="ru-RU" sz="2000" b="1" dirty="0">
              <a:solidFill>
                <a:srgbClr val="C00000"/>
              </a:solidFill>
            </a:endParaRPr>
          </a:p>
          <a:p>
            <a:pPr algn="ctr"/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6200000">
            <a:off x="6349521" y="4752630"/>
            <a:ext cx="2244048" cy="517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en-US" b="1" dirty="0">
              <a:solidFill>
                <a:srgbClr val="C00000"/>
              </a:solidFill>
              <a:sym typeface="+mn-ea"/>
            </a:endParaRPr>
          </a:p>
          <a:p>
            <a:pPr algn="ctr"/>
            <a:r>
              <a:rPr lang="en-US" altLang="en-US" sz="2000" b="1" dirty="0">
                <a:solidFill>
                  <a:srgbClr val="C00000"/>
                </a:solidFill>
                <a:sym typeface="+mn-ea"/>
              </a:rPr>
              <a:t>ПОДПУНКТ</a:t>
            </a:r>
            <a:r>
              <a:rPr lang="en-US" altLang="ru-RU" sz="2000" b="1" dirty="0">
                <a:solidFill>
                  <a:srgbClr val="C00000"/>
                </a:solidFill>
                <a:sym typeface="+mn-ea"/>
              </a:rPr>
              <a:t> </a:t>
            </a:r>
            <a:r>
              <a:rPr lang="ru-RU" altLang="en-US" sz="2000" b="1" dirty="0">
                <a:solidFill>
                  <a:srgbClr val="C00000"/>
                </a:solidFill>
                <a:sym typeface="+mn-ea"/>
              </a:rPr>
              <a:t>17</a:t>
            </a:r>
            <a:endParaRPr lang="en-US" altLang="ru-RU" sz="2000" b="1" dirty="0">
              <a:solidFill>
                <a:srgbClr val="C00000"/>
              </a:solidFill>
            </a:endParaRPr>
          </a:p>
          <a:p>
            <a:pPr algn="ctr"/>
            <a:endParaRPr lang="en-US" altLang="ru-RU" b="1" dirty="0">
              <a:solidFill>
                <a:srgbClr val="C00000"/>
              </a:solidFill>
            </a:endParaRPr>
          </a:p>
        </p:txBody>
      </p:sp>
      <p:sp>
        <p:nvSpPr>
          <p:cNvPr id="13" name="Замещающее содержимое 7"/>
          <p:cNvSpPr/>
          <p:nvPr/>
        </p:nvSpPr>
        <p:spPr>
          <a:xfrm>
            <a:off x="8119985" y="3932845"/>
            <a:ext cx="3287530" cy="192728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ru-RU" sz="1800" b="1" dirty="0">
                <a:solidFill>
                  <a:srgbClr val="002060"/>
                </a:solidFill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</a:rPr>
              <a:t>Варианты</a:t>
            </a:r>
            <a:r>
              <a:rPr lang="en-US" altLang="ru-RU" sz="3600" b="1" dirty="0">
                <a:solidFill>
                  <a:srgbClr val="002060"/>
                </a:solidFill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</a:rPr>
              <a:t>федерального</a:t>
            </a:r>
            <a:r>
              <a:rPr lang="en-US" altLang="ru-RU" sz="3600" b="1" dirty="0">
                <a:solidFill>
                  <a:srgbClr val="002060"/>
                </a:solidFill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</a:rPr>
              <a:t>учебного</a:t>
            </a:r>
            <a:r>
              <a:rPr lang="en-US" altLang="ru-RU" sz="3600" b="1" dirty="0">
                <a:solidFill>
                  <a:srgbClr val="002060"/>
                </a:solidFill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</a:rPr>
              <a:t>плана</a:t>
            </a:r>
            <a:r>
              <a:rPr lang="ru-RU" altLang="en-US" sz="3600" b="1" dirty="0">
                <a:solidFill>
                  <a:srgbClr val="002060"/>
                </a:solidFill>
              </a:rPr>
              <a:t> основного общего образования</a:t>
            </a:r>
            <a:endParaRPr lang="en-US" altLang="en-US" sz="3600" b="1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EB633A-B563-4B67-8CF7-F27043AF063E}"/>
              </a:ext>
            </a:extLst>
          </p:cNvPr>
          <p:cNvSpPr txBox="1"/>
          <p:nvPr/>
        </p:nvSpPr>
        <p:spPr>
          <a:xfrm>
            <a:off x="590843" y="281354"/>
            <a:ext cx="10100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ПРЕПОДАВАНИЕ «ИСТОРИИ», «ИСТОРИИ НАШЕГО КРАЯ»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мещающее содержимое 5"/>
          <p:cNvSpPr>
            <a:spLocks noGrp="1"/>
          </p:cNvSpPr>
          <p:nvPr>
            <p:ph idx="1"/>
          </p:nvPr>
        </p:nvSpPr>
        <p:spPr>
          <a:xfrm>
            <a:off x="417049" y="1453271"/>
            <a:ext cx="11357901" cy="4429760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en-US" sz="2000" dirty="0" err="1">
                <a:latin typeface="+mn-lt"/>
              </a:rPr>
              <a:t>Федеральная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рабочая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программа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учебному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предмету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«</a:t>
            </a:r>
            <a:r>
              <a:rPr lang="en-US" altLang="en-US" sz="2000" dirty="0" err="1">
                <a:latin typeface="+mn-lt"/>
              </a:rPr>
              <a:t>История</a:t>
            </a:r>
            <a:r>
              <a:rPr lang="en-US" altLang="en-US" sz="2000" dirty="0">
                <a:latin typeface="+mn-lt"/>
              </a:rPr>
              <a:t>»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на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уровне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ООО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en-US" sz="2000" dirty="0" err="1">
                <a:latin typeface="+mn-lt"/>
              </a:rPr>
              <a:t>Содержание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обучения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в</a:t>
            </a:r>
            <a:r>
              <a:rPr lang="en-US" altLang="ru-RU" sz="2000" dirty="0">
                <a:latin typeface="+mn-lt"/>
              </a:rPr>
              <a:t> 9 </a:t>
            </a:r>
            <a:r>
              <a:rPr lang="en-US" altLang="en-US" sz="2000" dirty="0" err="1">
                <a:latin typeface="+mn-lt"/>
              </a:rPr>
              <a:t>классе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обществознанию</a:t>
            </a:r>
            <a:endParaRPr lang="en-US" altLang="en-US" sz="2000" dirty="0">
              <a:latin typeface="+mn-lt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en-US" sz="2000" dirty="0" err="1">
                <a:latin typeface="+mn-lt"/>
              </a:rPr>
              <a:t>Поурочное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планирование</a:t>
            </a:r>
            <a:r>
              <a:rPr lang="en-US" altLang="ru-RU" sz="2000" dirty="0">
                <a:latin typeface="+mn-lt"/>
              </a:rPr>
              <a:t> (</a:t>
            </a:r>
            <a:r>
              <a:rPr lang="en-US" altLang="en-US" sz="2000" dirty="0" err="1">
                <a:latin typeface="+mn-lt"/>
              </a:rPr>
              <a:t>для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обучающихся</a:t>
            </a:r>
            <a:r>
              <a:rPr lang="en-US" altLang="ru-RU" sz="2000" dirty="0">
                <a:latin typeface="+mn-lt"/>
              </a:rPr>
              <a:t>, </a:t>
            </a:r>
            <a:r>
              <a:rPr lang="en-US" altLang="en-US" sz="2000" dirty="0" err="1">
                <a:latin typeface="+mn-lt"/>
              </a:rPr>
              <a:t>начавших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освоение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ФОП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ООО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до</a:t>
            </a:r>
            <a:r>
              <a:rPr lang="en-US" altLang="ru-RU" sz="2000" dirty="0">
                <a:latin typeface="+mn-lt"/>
              </a:rPr>
              <a:t> 1 </a:t>
            </a:r>
            <a:r>
              <a:rPr lang="en-US" altLang="en-US" sz="2000" dirty="0" err="1">
                <a:latin typeface="+mn-lt"/>
              </a:rPr>
              <a:t>сентября</a:t>
            </a:r>
            <a:r>
              <a:rPr lang="en-US" altLang="ru-RU" sz="2000" dirty="0">
                <a:latin typeface="+mn-lt"/>
              </a:rPr>
              <a:t> 2025 </a:t>
            </a:r>
            <a:r>
              <a:rPr lang="en-US" altLang="en-US" sz="2000" dirty="0" err="1">
                <a:latin typeface="+mn-lt"/>
              </a:rPr>
              <a:t>года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истории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обществознанию</a:t>
            </a:r>
            <a:r>
              <a:rPr lang="en-US" altLang="ru-RU" sz="2000" dirty="0">
                <a:latin typeface="+mn-lt"/>
              </a:rPr>
              <a:t>, </a:t>
            </a:r>
            <a:r>
              <a:rPr lang="en-US" altLang="en-US" sz="2000" dirty="0" err="1">
                <a:latin typeface="+mn-lt"/>
              </a:rPr>
              <a:t>после</a:t>
            </a:r>
            <a:r>
              <a:rPr lang="en-US" altLang="ru-RU" sz="2000" dirty="0">
                <a:latin typeface="+mn-lt"/>
              </a:rPr>
              <a:t> 1 </a:t>
            </a:r>
            <a:r>
              <a:rPr lang="en-US" altLang="en-US" sz="2000" dirty="0" err="1">
                <a:latin typeface="+mn-lt"/>
              </a:rPr>
              <a:t>сентября</a:t>
            </a:r>
            <a:r>
              <a:rPr lang="en-US" altLang="ru-RU" sz="2000" dirty="0">
                <a:latin typeface="+mn-lt"/>
              </a:rPr>
              <a:t> 2025 </a:t>
            </a:r>
            <a:r>
              <a:rPr lang="en-US" altLang="en-US" sz="2000" dirty="0" err="1">
                <a:latin typeface="+mn-lt"/>
              </a:rPr>
              <a:t>года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истории</a:t>
            </a:r>
            <a:r>
              <a:rPr lang="ru-RU" altLang="en-US" sz="2000" dirty="0">
                <a:latin typeface="+mn-lt"/>
              </a:rPr>
              <a:t>)</a:t>
            </a:r>
            <a:endParaRPr lang="en-US" altLang="en-US" sz="2000" dirty="0">
              <a:latin typeface="+mn-lt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en-US" sz="2000" dirty="0" err="1">
                <a:latin typeface="+mn-lt"/>
              </a:rPr>
              <a:t>Проверяемые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требования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к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результатам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освоения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основной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образовательной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программы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ООО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СОО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истории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обществознанию</a:t>
            </a:r>
            <a:endParaRPr lang="en-US" altLang="en-US" sz="2000" dirty="0">
              <a:latin typeface="+mn-lt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en-US" sz="2000" dirty="0" err="1">
                <a:latin typeface="+mn-lt"/>
              </a:rPr>
              <a:t>Проверяемые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элементы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содержания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истории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обществознанию</a:t>
            </a:r>
            <a:r>
              <a:rPr lang="en-US" altLang="ru-RU" sz="2000" dirty="0">
                <a:latin typeface="+mn-lt"/>
              </a:rPr>
              <a:t> (</a:t>
            </a:r>
            <a:r>
              <a:rPr lang="en-US" altLang="en-US" sz="2000" dirty="0" err="1">
                <a:latin typeface="+mn-lt"/>
              </a:rPr>
              <a:t>по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классам</a:t>
            </a:r>
            <a:r>
              <a:rPr lang="en-US" altLang="ru-RU" sz="2000" dirty="0">
                <a:latin typeface="+mn-lt"/>
              </a:rPr>
              <a:t>) </a:t>
            </a:r>
            <a:r>
              <a:rPr lang="en-US" altLang="en-US" sz="2000" dirty="0" err="1">
                <a:latin typeface="+mn-lt"/>
              </a:rPr>
              <a:t>нам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уровнях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ООО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СОО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en-US" sz="2000" dirty="0" err="1">
                <a:latin typeface="+mn-lt"/>
              </a:rPr>
              <a:t>Проверяемые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на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ОГЭ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ЕГЭ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истории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обществознанию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требования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к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результатам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освоения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основной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образовательной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программы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ООО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СОО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en-US" sz="2000" dirty="0" err="1">
                <a:latin typeface="+mn-lt"/>
              </a:rPr>
              <a:t>Перечень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элементов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содержания</a:t>
            </a:r>
            <a:r>
              <a:rPr lang="en-US" altLang="ru-RU" sz="2000" dirty="0">
                <a:latin typeface="+mn-lt"/>
              </a:rPr>
              <a:t>, </a:t>
            </a:r>
            <a:r>
              <a:rPr lang="en-US" altLang="en-US" sz="2000" dirty="0" err="1">
                <a:latin typeface="+mn-lt"/>
              </a:rPr>
              <a:t>проверяемых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на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ОГЭ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ЕГЭ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по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истории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>
                <a:latin typeface="+mn-lt"/>
              </a:rPr>
              <a:t>и</a:t>
            </a:r>
            <a:r>
              <a:rPr lang="en-US" altLang="ru-RU" sz="2000" dirty="0">
                <a:latin typeface="+mn-lt"/>
              </a:rPr>
              <a:t> </a:t>
            </a:r>
            <a:r>
              <a:rPr lang="en-US" altLang="en-US" sz="2000" dirty="0" err="1">
                <a:latin typeface="+mn-lt"/>
              </a:rPr>
              <a:t>обществознанию</a:t>
            </a:r>
            <a:endParaRPr lang="en-US" altLang="en-US" sz="2000" dirty="0">
              <a:latin typeface="+mn-lt"/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472902" y="255117"/>
            <a:ext cx="113579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ea typeface="Arial" panose="020B0604020202020204"/>
              </a:rPr>
              <a:t>АКТУАЛЬНЫЕ </a:t>
            </a:r>
            <a:r>
              <a:rPr lang="ru-RU" altLang="zh-CN" sz="2800" b="1" dirty="0">
                <a:solidFill>
                  <a:srgbClr val="002060"/>
                </a:solidFill>
                <a:ea typeface="Arial" panose="020B0604020202020204"/>
              </a:rPr>
              <a:t>ИЗМЕНЕНИЯ В </a:t>
            </a:r>
            <a:r>
              <a:rPr lang="en-US" altLang="zh-CN" sz="2800" b="1" dirty="0">
                <a:solidFill>
                  <a:srgbClr val="002060"/>
                </a:solidFill>
                <a:ea typeface="Arial" panose="020B0604020202020204"/>
              </a:rPr>
              <a:t>ПРЕПОДАВАНИ</a:t>
            </a:r>
            <a:r>
              <a:rPr lang="ru-RU" altLang="zh-CN" sz="2800" b="1" dirty="0">
                <a:solidFill>
                  <a:srgbClr val="002060"/>
                </a:solidFill>
                <a:ea typeface="Arial" panose="020B0604020202020204"/>
              </a:rPr>
              <a:t>И</a:t>
            </a:r>
            <a:r>
              <a:rPr lang="en-US" altLang="zh-CN" sz="2800" b="1" dirty="0">
                <a:solidFill>
                  <a:srgbClr val="002060"/>
                </a:solidFill>
                <a:ea typeface="Arial" panose="020B0604020202020204"/>
              </a:rPr>
              <a:t> ИСТОРИИ</a:t>
            </a:r>
            <a:r>
              <a:rPr lang="ru-RU" altLang="zh-CN" sz="2800" b="1" dirty="0">
                <a:solidFill>
                  <a:srgbClr val="002060"/>
                </a:solidFill>
                <a:ea typeface="Arial" panose="020B0604020202020204"/>
              </a:rPr>
              <a:t> </a:t>
            </a:r>
            <a:endParaRPr lang="en-US" altLang="zh-CN" sz="2800" b="1" dirty="0">
              <a:solidFill>
                <a:srgbClr val="002060"/>
              </a:solidFill>
              <a:ea typeface="Arial" panose="020B0604020202020204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ea typeface="Arial" panose="020B0604020202020204"/>
              </a:rPr>
              <a:t>И ОБЩЕСТВОЗНАНИЯ С 1 СЕНТЯБРЯ 2025 ГОДА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AF82268A-3FA2-499A-BE4F-94B4266A3E06}"/>
              </a:ext>
            </a:extLst>
          </p:cNvPr>
          <p:cNvSpPr/>
          <p:nvPr/>
        </p:nvSpPr>
        <p:spPr>
          <a:xfrm>
            <a:off x="0" y="5172971"/>
            <a:ext cx="12056012" cy="954107"/>
          </a:xfrm>
          <a:prstGeom prst="roundRect">
            <a:avLst/>
          </a:prstGeom>
          <a:solidFill>
            <a:srgbClr val="005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3413"/>
            <a:r>
              <a:rPr lang="ru-RU" b="1" dirty="0"/>
              <a:t>Задача</a:t>
            </a:r>
          </a:p>
          <a:p>
            <a:pPr marL="919163" indent="-285750">
              <a:buFont typeface="Wingdings" panose="05000000000000000000" pitchFamily="2" charset="2"/>
              <a:buChar char="ü"/>
            </a:pPr>
            <a:r>
              <a:rPr lang="ru-RU" b="1" dirty="0"/>
              <a:t>Изменение рабочих программ</a:t>
            </a:r>
          </a:p>
          <a:p>
            <a:pPr marL="919163" indent="-285750">
              <a:buFont typeface="Wingdings" panose="05000000000000000000" pitchFamily="2" charset="2"/>
              <a:buChar char="ü"/>
            </a:pPr>
            <a:r>
              <a:rPr lang="ru-RU" b="1" dirty="0"/>
              <a:t>Изменение количества часов в учебном плане ООО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5164746"/>
              </p:ext>
            </p:extLst>
          </p:nvPr>
        </p:nvGraphicFramePr>
        <p:xfrm>
          <a:off x="417048" y="1292227"/>
          <a:ext cx="11357902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78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8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146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 1 сентября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 1 сентября 2026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461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Учебный предмет «История»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7402">
                <a:tc>
                  <a:txBody>
                    <a:bodyPr/>
                    <a:lstStyle/>
                    <a:p>
                      <a:r>
                        <a:rPr lang="ru-RU" sz="1600" b="1" dirty="0"/>
                        <a:t>В 5-7 </a:t>
                      </a:r>
                      <a:r>
                        <a:rPr lang="ru-RU" sz="1600" dirty="0"/>
                        <a:t>классах</a:t>
                      </a:r>
                      <a:r>
                        <a:rPr lang="ru-RU" sz="1600" baseline="0" dirty="0"/>
                        <a:t> число часов, рекомендованных для изучения истории составляет</a:t>
                      </a:r>
                    </a:p>
                    <a:p>
                      <a:r>
                        <a:rPr lang="ru-RU" sz="1600" b="1" baseline="0" dirty="0"/>
                        <a:t>3 часа в неделю</a:t>
                      </a:r>
                    </a:p>
                    <a:p>
                      <a:endParaRPr lang="ru-RU" sz="1600" b="1" baseline="0" dirty="0"/>
                    </a:p>
                    <a:p>
                      <a:r>
                        <a:rPr lang="ru-RU" sz="1600" b="1" baseline="0" dirty="0"/>
                        <a:t>5 класс </a:t>
                      </a:r>
                      <a:r>
                        <a:rPr lang="ru-RU" sz="1600" baseline="0" dirty="0"/>
                        <a:t>– 68 часов (всеобщая история)</a:t>
                      </a:r>
                    </a:p>
                    <a:p>
                      <a:r>
                        <a:rPr lang="ru-RU" sz="1600" baseline="0" dirty="0"/>
                        <a:t>34 часа (история нашего края)</a:t>
                      </a:r>
                    </a:p>
                    <a:p>
                      <a:endParaRPr lang="ru-RU" sz="1600" baseline="0" dirty="0"/>
                    </a:p>
                    <a:p>
                      <a:r>
                        <a:rPr lang="ru-RU" sz="1600" b="1" baseline="0" dirty="0"/>
                        <a:t>6 класс </a:t>
                      </a:r>
                      <a:r>
                        <a:rPr lang="ru-RU" sz="1600" baseline="0" dirty="0"/>
                        <a:t>– 28 часов (всеобщая история), 57 часов (история России), 17 часов (история нашего края)</a:t>
                      </a:r>
                    </a:p>
                    <a:p>
                      <a:endParaRPr lang="ru-RU" sz="1600" baseline="0" dirty="0"/>
                    </a:p>
                    <a:p>
                      <a:r>
                        <a:rPr lang="ru-RU" sz="1600" b="1" baseline="0" dirty="0"/>
                        <a:t>7 класс </a:t>
                      </a:r>
                      <a:r>
                        <a:rPr lang="ru-RU" sz="1600" baseline="0" dirty="0"/>
                        <a:t>– 6 класс – 28 часов (всеобщая история), 57 часов (история России), 17 часов (история нашего края)</a:t>
                      </a:r>
                    </a:p>
                    <a:p>
                      <a:endParaRPr lang="ru-RU" sz="1600" b="1" baseline="0" dirty="0"/>
                    </a:p>
                    <a:p>
                      <a:r>
                        <a:rPr lang="ru-RU" sz="2000" b="1" baseline="0" dirty="0"/>
                        <a:t>В 8-9 классах без изменения</a:t>
                      </a:r>
                    </a:p>
                    <a:p>
                      <a:endParaRPr lang="ru-RU" baseline="0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8</a:t>
                      </a:r>
                      <a:r>
                        <a:rPr lang="ru-RU" b="1" baseline="0" dirty="0"/>
                        <a:t> </a:t>
                      </a:r>
                      <a:r>
                        <a:rPr lang="ru-RU" b="1" dirty="0"/>
                        <a:t>класс </a:t>
                      </a:r>
                      <a:r>
                        <a:rPr lang="ru-RU" dirty="0"/>
                        <a:t>– </a:t>
                      </a:r>
                      <a:r>
                        <a:rPr lang="ru-RU" b="0" dirty="0"/>
                        <a:t>34 часа (всеобщая история),</a:t>
                      </a:r>
                    </a:p>
                    <a:p>
                      <a:r>
                        <a:rPr lang="ru-RU" b="0" dirty="0"/>
                        <a:t>68 часов (история России)</a:t>
                      </a:r>
                    </a:p>
                    <a:p>
                      <a:endParaRPr lang="ru-RU" dirty="0"/>
                    </a:p>
                    <a:p>
                      <a:r>
                        <a:rPr lang="ru-RU" b="1" dirty="0"/>
                        <a:t>9 класс </a:t>
                      </a:r>
                      <a:r>
                        <a:rPr lang="ru-RU" dirty="0"/>
                        <a:t>– 23 часа (всеобщая история),</a:t>
                      </a:r>
                    </a:p>
                    <a:p>
                      <a:r>
                        <a:rPr lang="ru-RU" dirty="0"/>
                        <a:t>45 часов (история России)</a:t>
                      </a:r>
                    </a:p>
                    <a:p>
                      <a:r>
                        <a:rPr lang="ru-RU" dirty="0"/>
                        <a:t> </a:t>
                      </a:r>
                    </a:p>
                    <a:p>
                      <a:r>
                        <a:rPr lang="ru-RU" b="1" i="0" dirty="0">
                          <a:solidFill>
                            <a:srgbClr val="C00000"/>
                          </a:solidFill>
                        </a:rPr>
                        <a:t>Изучении истории первой половины </a:t>
                      </a:r>
                      <a:endParaRPr lang="en-US" b="1" i="0" dirty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en-US" b="1" i="0" dirty="0">
                          <a:solidFill>
                            <a:srgbClr val="C00000"/>
                          </a:solidFill>
                        </a:rPr>
                        <a:t>XIX</a:t>
                      </a:r>
                      <a:r>
                        <a:rPr lang="ru-RU" b="1" i="0" baseline="0" dirty="0">
                          <a:solidFill>
                            <a:srgbClr val="C00000"/>
                          </a:solidFill>
                        </a:rPr>
                        <a:t> века перенесено из программы 9 класса в программу 8 класса</a:t>
                      </a:r>
                      <a:endParaRPr lang="ru-RU" b="1" i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Текстовое поле 6">
            <a:extLst>
              <a:ext uri="{FF2B5EF4-FFF2-40B4-BE49-F238E27FC236}">
                <a16:creationId xmlns:a16="http://schemas.microsoft.com/office/drawing/2014/main" id="{05C900DC-C0F3-4E56-905D-5E97CC581291}"/>
              </a:ext>
            </a:extLst>
          </p:cNvPr>
          <p:cNvSpPr txBox="1"/>
          <p:nvPr/>
        </p:nvSpPr>
        <p:spPr>
          <a:xfrm>
            <a:off x="417049" y="346977"/>
            <a:ext cx="113579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ea typeface="Arial" panose="020B0604020202020204"/>
              </a:rPr>
              <a:t>АКТУАЛЬНЫЕ </a:t>
            </a:r>
            <a:r>
              <a:rPr lang="ru-RU" altLang="zh-CN" sz="2800" b="1" dirty="0">
                <a:solidFill>
                  <a:srgbClr val="002060"/>
                </a:solidFill>
                <a:ea typeface="Arial" panose="020B0604020202020204"/>
              </a:rPr>
              <a:t>ИЗМЕНЕНИЯ В </a:t>
            </a:r>
            <a:r>
              <a:rPr lang="en-US" altLang="zh-CN" sz="2800" b="1" dirty="0">
                <a:solidFill>
                  <a:srgbClr val="002060"/>
                </a:solidFill>
                <a:ea typeface="Arial" panose="020B0604020202020204"/>
              </a:rPr>
              <a:t>ПРЕПОДАВАНИ</a:t>
            </a:r>
            <a:r>
              <a:rPr lang="ru-RU" altLang="zh-CN" sz="2800" b="1" dirty="0">
                <a:solidFill>
                  <a:srgbClr val="002060"/>
                </a:solidFill>
                <a:ea typeface="Arial" panose="020B0604020202020204"/>
              </a:rPr>
              <a:t>И</a:t>
            </a:r>
            <a:r>
              <a:rPr lang="en-US" altLang="zh-CN" sz="2800" b="1" dirty="0">
                <a:solidFill>
                  <a:srgbClr val="002060"/>
                </a:solidFill>
                <a:ea typeface="Arial" panose="020B0604020202020204"/>
              </a:rPr>
              <a:t> ИСТОРИИ</a:t>
            </a:r>
            <a:r>
              <a:rPr lang="ru-RU" altLang="zh-CN" sz="2800" b="1" dirty="0">
                <a:solidFill>
                  <a:srgbClr val="002060"/>
                </a:solidFill>
                <a:ea typeface="Arial" panose="020B0604020202020204"/>
              </a:rPr>
              <a:t> </a:t>
            </a:r>
            <a:endParaRPr lang="en-US" altLang="zh-CN" sz="2800" b="1" dirty="0">
              <a:solidFill>
                <a:srgbClr val="002060"/>
              </a:solidFill>
              <a:ea typeface="Arial" panose="020B0604020202020204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C5F301F-395C-42E2-A63E-4FFBB8645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9996" y="4384134"/>
            <a:ext cx="1123142" cy="118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10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7193" y="143416"/>
            <a:ext cx="11123260" cy="875340"/>
          </a:xfrm>
          <a:prstGeom prst="rect">
            <a:avLst/>
          </a:prstGeom>
        </p:spPr>
        <p:txBody>
          <a:bodyPr vert="horz" wrap="square" lIns="0" tIns="13434" rIns="0" bIns="0" rtlCol="0" anchor="ctr" anchorCtr="0">
            <a:spAutoFit/>
          </a:bodyPr>
          <a:lstStyle/>
          <a:p>
            <a:pPr marL="13434">
              <a:lnSpc>
                <a:spcPct val="100000"/>
              </a:lnSpc>
              <a:spcBef>
                <a:spcPts val="106"/>
              </a:spcBef>
            </a:pPr>
            <a:r>
              <a:rPr lang="ru-RU" sz="2800" dirty="0">
                <a:solidFill>
                  <a:srgbClr val="002060"/>
                </a:solidFill>
                <a:latin typeface="+mn-lt"/>
              </a:rPr>
              <a:t>СНИЖЕНИЕ</a:t>
            </a:r>
            <a:r>
              <a:rPr lang="ru-RU" sz="2800" spc="-106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+mn-lt"/>
              </a:rPr>
              <a:t>БЮРОКРАТИЧЕСКОЙ</a:t>
            </a:r>
            <a:r>
              <a:rPr lang="ru-RU" sz="2800" spc="-9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800" spc="-11" dirty="0">
                <a:solidFill>
                  <a:srgbClr val="002060"/>
                </a:solidFill>
                <a:latin typeface="+mn-lt"/>
              </a:rPr>
              <a:t>НАГРУЗКИ</a:t>
            </a:r>
            <a:br>
              <a:rPr lang="ru-RU" sz="2800" spc="-11" dirty="0">
                <a:solidFill>
                  <a:srgbClr val="002060"/>
                </a:solidFill>
                <a:latin typeface="+mn-lt"/>
              </a:rPr>
            </a:br>
            <a:r>
              <a:rPr lang="ru-RU" sz="2800" dirty="0">
                <a:solidFill>
                  <a:srgbClr val="002060"/>
                </a:solidFill>
                <a:latin typeface="+mn-lt"/>
              </a:rPr>
              <a:t>НА</a:t>
            </a:r>
            <a:r>
              <a:rPr lang="ru-RU" sz="2800" spc="-63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+mn-lt"/>
              </a:rPr>
              <a:t>ПЕДАГОГИЧЕСКИХ</a:t>
            </a:r>
            <a:r>
              <a:rPr lang="ru-RU" sz="2800" spc="-106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800" spc="-11" dirty="0">
                <a:solidFill>
                  <a:srgbClr val="002060"/>
                </a:solidFill>
                <a:latin typeface="+mn-lt"/>
              </a:rPr>
              <a:t>РАБОТНИКОВ</a:t>
            </a:r>
          </a:p>
        </p:txBody>
      </p:sp>
      <p:sp>
        <p:nvSpPr>
          <p:cNvPr id="4" name="object 4"/>
          <p:cNvSpPr/>
          <p:nvPr/>
        </p:nvSpPr>
        <p:spPr>
          <a:xfrm>
            <a:off x="377193" y="1083177"/>
            <a:ext cx="11507468" cy="1796042"/>
          </a:xfrm>
          <a:custGeom>
            <a:avLst/>
            <a:gdLst/>
            <a:ahLst/>
            <a:cxnLst/>
            <a:rect l="l" t="t" r="r" b="b"/>
            <a:pathLst>
              <a:path w="8568055" h="1929764">
                <a:moveTo>
                  <a:pt x="0" y="156463"/>
                </a:moveTo>
                <a:lnTo>
                  <a:pt x="7981" y="107029"/>
                </a:lnTo>
                <a:lnTo>
                  <a:pt x="30203" y="64081"/>
                </a:lnTo>
                <a:lnTo>
                  <a:pt x="64081" y="30203"/>
                </a:lnTo>
                <a:lnTo>
                  <a:pt x="107029" y="7981"/>
                </a:lnTo>
                <a:lnTo>
                  <a:pt x="156464" y="0"/>
                </a:lnTo>
                <a:lnTo>
                  <a:pt x="8411464" y="0"/>
                </a:lnTo>
                <a:lnTo>
                  <a:pt x="8460898" y="7981"/>
                </a:lnTo>
                <a:lnTo>
                  <a:pt x="8503846" y="30203"/>
                </a:lnTo>
                <a:lnTo>
                  <a:pt x="8537724" y="64081"/>
                </a:lnTo>
                <a:lnTo>
                  <a:pt x="8559946" y="107029"/>
                </a:lnTo>
                <a:lnTo>
                  <a:pt x="8567928" y="156463"/>
                </a:lnTo>
                <a:lnTo>
                  <a:pt x="8567928" y="1772920"/>
                </a:lnTo>
                <a:lnTo>
                  <a:pt x="8559946" y="1822354"/>
                </a:lnTo>
                <a:lnTo>
                  <a:pt x="8537724" y="1865302"/>
                </a:lnTo>
                <a:lnTo>
                  <a:pt x="8503846" y="1899180"/>
                </a:lnTo>
                <a:lnTo>
                  <a:pt x="8460898" y="1921402"/>
                </a:lnTo>
                <a:lnTo>
                  <a:pt x="8411464" y="1929383"/>
                </a:lnTo>
                <a:lnTo>
                  <a:pt x="156464" y="1929383"/>
                </a:lnTo>
                <a:lnTo>
                  <a:pt x="107029" y="1921402"/>
                </a:lnTo>
                <a:lnTo>
                  <a:pt x="64081" y="1899180"/>
                </a:lnTo>
                <a:lnTo>
                  <a:pt x="30203" y="1865302"/>
                </a:lnTo>
                <a:lnTo>
                  <a:pt x="7981" y="1822354"/>
                </a:lnTo>
                <a:lnTo>
                  <a:pt x="0" y="1772920"/>
                </a:lnTo>
                <a:lnTo>
                  <a:pt x="0" y="156463"/>
                </a:lnTo>
                <a:close/>
              </a:path>
            </a:pathLst>
          </a:custGeom>
          <a:ln w="19049">
            <a:solidFill>
              <a:srgbClr val="58AAF1"/>
            </a:solidFill>
          </a:ln>
        </p:spPr>
        <p:txBody>
          <a:bodyPr wrap="square" lIns="0" tIns="0" rIns="0" bIns="0" rtlCol="0"/>
          <a:lstStyle/>
          <a:p>
            <a:endParaRPr sz="1904"/>
          </a:p>
        </p:txBody>
      </p:sp>
      <p:sp>
        <p:nvSpPr>
          <p:cNvPr id="5" name="object 5"/>
          <p:cNvSpPr txBox="1"/>
          <p:nvPr/>
        </p:nvSpPr>
        <p:spPr>
          <a:xfrm>
            <a:off x="457462" y="1105993"/>
            <a:ext cx="11218723" cy="1773226"/>
          </a:xfrm>
          <a:prstGeom prst="rect">
            <a:avLst/>
          </a:prstGeom>
        </p:spPr>
        <p:txBody>
          <a:bodyPr vert="horz" wrap="square" lIns="0" tIns="110157" rIns="0" bIns="0" rtlCol="0">
            <a:spAutoFit/>
          </a:bodyPr>
          <a:lstStyle/>
          <a:p>
            <a:pPr marL="13434" algn="just"/>
            <a:r>
              <a:rPr b="1" dirty="0">
                <a:solidFill>
                  <a:srgbClr val="002060"/>
                </a:solidFill>
                <a:cs typeface="Tahoma"/>
              </a:rPr>
              <a:t>Поручение</a:t>
            </a:r>
            <a:r>
              <a:rPr b="1" spc="-69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Президента</a:t>
            </a:r>
            <a:r>
              <a:rPr b="1" spc="-69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РФ</a:t>
            </a:r>
            <a:r>
              <a:rPr b="1" spc="-11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В.В.</a:t>
            </a:r>
            <a:r>
              <a:rPr b="1" spc="-11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Путина</a:t>
            </a:r>
            <a:r>
              <a:rPr b="1" spc="-21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от</a:t>
            </a:r>
            <a:r>
              <a:rPr spc="-5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01.04.2025</a:t>
            </a:r>
            <a:r>
              <a:rPr spc="-90" dirty="0">
                <a:solidFill>
                  <a:srgbClr val="002060"/>
                </a:solidFill>
                <a:cs typeface="Tahoma"/>
              </a:rPr>
              <a:t> </a:t>
            </a:r>
            <a:r>
              <a:rPr spc="-11" dirty="0">
                <a:solidFill>
                  <a:srgbClr val="002060"/>
                </a:solidFill>
                <a:cs typeface="Tahoma"/>
              </a:rPr>
              <a:t>Пр-</a:t>
            </a:r>
            <a:r>
              <a:rPr dirty="0">
                <a:solidFill>
                  <a:srgbClr val="002060"/>
                </a:solidFill>
                <a:cs typeface="Tahoma"/>
              </a:rPr>
              <a:t>685</a:t>
            </a:r>
            <a:r>
              <a:rPr spc="-42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(п.</a:t>
            </a:r>
            <a:r>
              <a:rPr spc="-32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9,</a:t>
            </a:r>
            <a:r>
              <a:rPr spc="-11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п/п</a:t>
            </a:r>
            <a:r>
              <a:rPr spc="-42" dirty="0">
                <a:solidFill>
                  <a:srgbClr val="002060"/>
                </a:solidFill>
                <a:cs typeface="Tahoma"/>
              </a:rPr>
              <a:t> </a:t>
            </a:r>
            <a:r>
              <a:rPr spc="-26" dirty="0">
                <a:solidFill>
                  <a:srgbClr val="002060"/>
                </a:solidFill>
                <a:cs typeface="Tahoma"/>
              </a:rPr>
              <a:t>г)</a:t>
            </a:r>
            <a:endParaRPr dirty="0">
              <a:solidFill>
                <a:srgbClr val="002060"/>
              </a:solidFill>
              <a:cs typeface="Tahoma"/>
            </a:endParaRPr>
          </a:p>
          <a:p>
            <a:pPr marL="13434" marR="5374" algn="just"/>
            <a:r>
              <a:rPr dirty="0">
                <a:solidFill>
                  <a:srgbClr val="002060"/>
                </a:solidFill>
                <a:cs typeface="Tahoma"/>
              </a:rPr>
              <a:t>Рекомендовать</a:t>
            </a:r>
            <a:r>
              <a:rPr spc="-63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высшим</a:t>
            </a:r>
            <a:r>
              <a:rPr spc="-53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должностным</a:t>
            </a:r>
            <a:r>
              <a:rPr spc="-53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лицам</a:t>
            </a:r>
            <a:r>
              <a:rPr spc="-53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субъектов</a:t>
            </a:r>
            <a:r>
              <a:rPr spc="-85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РФ</a:t>
            </a:r>
            <a:r>
              <a:rPr spc="-85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реализовать</a:t>
            </a:r>
            <a:r>
              <a:rPr spc="-58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комплекс</a:t>
            </a:r>
            <a:r>
              <a:rPr spc="-85" dirty="0">
                <a:solidFill>
                  <a:srgbClr val="002060"/>
                </a:solidFill>
                <a:cs typeface="Tahoma"/>
              </a:rPr>
              <a:t> </a:t>
            </a:r>
            <a:r>
              <a:rPr spc="-11" dirty="0">
                <a:solidFill>
                  <a:srgbClr val="002060"/>
                </a:solidFill>
                <a:cs typeface="Tahoma"/>
              </a:rPr>
              <a:t>дополнительных </a:t>
            </a:r>
            <a:r>
              <a:rPr dirty="0">
                <a:solidFill>
                  <a:srgbClr val="002060"/>
                </a:solidFill>
                <a:cs typeface="Tahoma"/>
              </a:rPr>
              <a:t>мер</a:t>
            </a:r>
            <a:r>
              <a:rPr spc="-42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по</a:t>
            </a:r>
            <a:r>
              <a:rPr spc="-69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выполнению</a:t>
            </a:r>
            <a:r>
              <a:rPr spc="-48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требований</a:t>
            </a:r>
            <a:r>
              <a:rPr spc="-32" dirty="0">
                <a:solidFill>
                  <a:srgbClr val="002060"/>
                </a:solidFill>
                <a:cs typeface="Tahoma"/>
              </a:rPr>
              <a:t> </a:t>
            </a:r>
            <a:r>
              <a:rPr spc="-11" dirty="0">
                <a:solidFill>
                  <a:srgbClr val="002060"/>
                </a:solidFill>
                <a:cs typeface="Tahoma"/>
              </a:rPr>
              <a:t>законодательства</a:t>
            </a:r>
            <a:r>
              <a:rPr spc="-26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об</a:t>
            </a:r>
            <a:r>
              <a:rPr spc="-58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образовании</a:t>
            </a:r>
            <a:r>
              <a:rPr spc="-11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в</a:t>
            </a:r>
            <a:r>
              <a:rPr spc="-63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части,</a:t>
            </a:r>
            <a:r>
              <a:rPr spc="-32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касающейся</a:t>
            </a:r>
            <a:r>
              <a:rPr spc="-48" dirty="0">
                <a:solidFill>
                  <a:srgbClr val="002060"/>
                </a:solidFill>
                <a:cs typeface="Tahoma"/>
              </a:rPr>
              <a:t> </a:t>
            </a:r>
            <a:r>
              <a:rPr spc="-11" dirty="0">
                <a:solidFill>
                  <a:srgbClr val="002060"/>
                </a:solidFill>
                <a:cs typeface="Tahoma"/>
              </a:rPr>
              <a:t>снижения </a:t>
            </a:r>
            <a:r>
              <a:rPr dirty="0">
                <a:solidFill>
                  <a:srgbClr val="002060"/>
                </a:solidFill>
                <a:cs typeface="Tahoma"/>
              </a:rPr>
              <a:t>бюрократической</a:t>
            </a:r>
            <a:r>
              <a:rPr spc="-21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нагрузки</a:t>
            </a:r>
            <a:r>
              <a:rPr spc="-32" dirty="0">
                <a:solidFill>
                  <a:srgbClr val="002060"/>
                </a:solidFill>
                <a:cs typeface="Tahoma"/>
              </a:rPr>
              <a:t> </a:t>
            </a:r>
            <a:r>
              <a:rPr dirty="0">
                <a:solidFill>
                  <a:srgbClr val="002060"/>
                </a:solidFill>
                <a:cs typeface="Tahoma"/>
              </a:rPr>
              <a:t>на</a:t>
            </a:r>
            <a:r>
              <a:rPr spc="-37" dirty="0">
                <a:solidFill>
                  <a:srgbClr val="002060"/>
                </a:solidFill>
                <a:cs typeface="Tahoma"/>
              </a:rPr>
              <a:t> </a:t>
            </a:r>
            <a:r>
              <a:rPr spc="-11" dirty="0">
                <a:solidFill>
                  <a:srgbClr val="002060"/>
                </a:solidFill>
                <a:cs typeface="Tahoma"/>
              </a:rPr>
              <a:t>педагогических</a:t>
            </a:r>
            <a:r>
              <a:rPr spc="-63" dirty="0">
                <a:solidFill>
                  <a:srgbClr val="002060"/>
                </a:solidFill>
                <a:cs typeface="Tahoma"/>
              </a:rPr>
              <a:t> </a:t>
            </a:r>
            <a:r>
              <a:rPr spc="-11" dirty="0">
                <a:solidFill>
                  <a:srgbClr val="002060"/>
                </a:solidFill>
                <a:cs typeface="Tahoma"/>
              </a:rPr>
              <a:t>работников</a:t>
            </a:r>
            <a:endParaRPr dirty="0">
              <a:solidFill>
                <a:srgbClr val="002060"/>
              </a:solidFill>
              <a:cs typeface="Tahoma"/>
            </a:endParaRPr>
          </a:p>
          <a:p>
            <a:pPr marL="13434" marR="883289" algn="just"/>
            <a:r>
              <a:rPr b="1" spc="-11" dirty="0">
                <a:solidFill>
                  <a:srgbClr val="002060"/>
                </a:solidFill>
                <a:cs typeface="Tahoma"/>
              </a:rPr>
              <a:t>Ответственные:</a:t>
            </a:r>
            <a:r>
              <a:rPr b="1" dirty="0">
                <a:solidFill>
                  <a:srgbClr val="002060"/>
                </a:solidFill>
                <a:cs typeface="Tahoma"/>
              </a:rPr>
              <a:t> высшие</a:t>
            </a:r>
            <a:r>
              <a:rPr b="1" spc="-74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должностные</a:t>
            </a:r>
            <a:r>
              <a:rPr b="1" spc="-79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лица</a:t>
            </a:r>
            <a:r>
              <a:rPr b="1" spc="-79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субъектов</a:t>
            </a:r>
            <a:r>
              <a:rPr b="1" spc="-32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 err="1">
                <a:solidFill>
                  <a:srgbClr val="002060"/>
                </a:solidFill>
                <a:cs typeface="Tahoma"/>
              </a:rPr>
              <a:t>Российской</a:t>
            </a:r>
            <a:r>
              <a:rPr b="1" spc="-79" dirty="0">
                <a:solidFill>
                  <a:srgbClr val="002060"/>
                </a:solidFill>
                <a:cs typeface="Tahoma"/>
              </a:rPr>
              <a:t> </a:t>
            </a:r>
            <a:r>
              <a:rPr b="1" spc="-11" dirty="0" err="1">
                <a:solidFill>
                  <a:srgbClr val="002060"/>
                </a:solidFill>
                <a:cs typeface="Tahoma"/>
              </a:rPr>
              <a:t>Федерации</a:t>
            </a:r>
            <a:endParaRPr lang="ru-RU" b="1" spc="-11" dirty="0">
              <a:solidFill>
                <a:srgbClr val="002060"/>
              </a:solidFill>
              <a:cs typeface="Tahoma"/>
            </a:endParaRPr>
          </a:p>
          <a:p>
            <a:pPr marL="13434" marR="883289" algn="just"/>
            <a:r>
              <a:rPr b="1" dirty="0" err="1">
                <a:solidFill>
                  <a:srgbClr val="002060"/>
                </a:solidFill>
                <a:cs typeface="Tahoma"/>
              </a:rPr>
              <a:t>Срок</a:t>
            </a:r>
            <a:r>
              <a:rPr b="1" spc="-53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исполнения:</a:t>
            </a:r>
            <a:r>
              <a:rPr b="1" spc="-32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до</a:t>
            </a:r>
            <a:r>
              <a:rPr b="1" spc="-48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1</a:t>
            </a:r>
            <a:r>
              <a:rPr b="1" spc="-53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сентября</a:t>
            </a:r>
            <a:r>
              <a:rPr b="1" spc="-37" dirty="0">
                <a:solidFill>
                  <a:srgbClr val="002060"/>
                </a:solidFill>
                <a:cs typeface="Tahoma"/>
              </a:rPr>
              <a:t> </a:t>
            </a:r>
            <a:r>
              <a:rPr b="1" dirty="0">
                <a:solidFill>
                  <a:srgbClr val="002060"/>
                </a:solidFill>
                <a:cs typeface="Tahoma"/>
              </a:rPr>
              <a:t>2025</a:t>
            </a:r>
            <a:r>
              <a:rPr b="1" spc="-48" dirty="0">
                <a:solidFill>
                  <a:srgbClr val="002060"/>
                </a:solidFill>
                <a:cs typeface="Tahoma"/>
              </a:rPr>
              <a:t> </a:t>
            </a:r>
            <a:r>
              <a:rPr b="1" spc="-26" dirty="0">
                <a:solidFill>
                  <a:srgbClr val="002060"/>
                </a:solidFill>
                <a:cs typeface="Tahoma"/>
              </a:rPr>
              <a:t>г.</a:t>
            </a:r>
            <a:endParaRPr dirty="0">
              <a:solidFill>
                <a:srgbClr val="002060"/>
              </a:solidFill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83813" y="2967536"/>
            <a:ext cx="5410499" cy="2892316"/>
          </a:xfrm>
          <a:custGeom>
            <a:avLst/>
            <a:gdLst/>
            <a:ahLst/>
            <a:cxnLst/>
            <a:rect l="l" t="t" r="r" b="b"/>
            <a:pathLst>
              <a:path w="5114925" h="2734310">
                <a:moveTo>
                  <a:pt x="0" y="140334"/>
                </a:moveTo>
                <a:lnTo>
                  <a:pt x="7153" y="95991"/>
                </a:lnTo>
                <a:lnTo>
                  <a:pt x="27073" y="57470"/>
                </a:lnTo>
                <a:lnTo>
                  <a:pt x="57448" y="27086"/>
                </a:lnTo>
                <a:lnTo>
                  <a:pt x="95964" y="7157"/>
                </a:lnTo>
                <a:lnTo>
                  <a:pt x="140309" y="0"/>
                </a:lnTo>
                <a:lnTo>
                  <a:pt x="4974209" y="0"/>
                </a:lnTo>
                <a:lnTo>
                  <a:pt x="5018552" y="7157"/>
                </a:lnTo>
                <a:lnTo>
                  <a:pt x="5057073" y="27086"/>
                </a:lnTo>
                <a:lnTo>
                  <a:pt x="5087457" y="57470"/>
                </a:lnTo>
                <a:lnTo>
                  <a:pt x="5107386" y="95991"/>
                </a:lnTo>
                <a:lnTo>
                  <a:pt x="5114544" y="140334"/>
                </a:lnTo>
                <a:lnTo>
                  <a:pt x="5114544" y="2593746"/>
                </a:lnTo>
                <a:lnTo>
                  <a:pt x="5107386" y="2638091"/>
                </a:lnTo>
                <a:lnTo>
                  <a:pt x="5087457" y="2676607"/>
                </a:lnTo>
                <a:lnTo>
                  <a:pt x="5057073" y="2706982"/>
                </a:lnTo>
                <a:lnTo>
                  <a:pt x="5018552" y="2726902"/>
                </a:lnTo>
                <a:lnTo>
                  <a:pt x="4974209" y="2734056"/>
                </a:lnTo>
                <a:lnTo>
                  <a:pt x="140309" y="2734056"/>
                </a:lnTo>
                <a:lnTo>
                  <a:pt x="95964" y="2726902"/>
                </a:lnTo>
                <a:lnTo>
                  <a:pt x="57448" y="2706982"/>
                </a:lnTo>
                <a:lnTo>
                  <a:pt x="27073" y="2676607"/>
                </a:lnTo>
                <a:lnTo>
                  <a:pt x="7153" y="2638091"/>
                </a:lnTo>
                <a:lnTo>
                  <a:pt x="0" y="2593746"/>
                </a:lnTo>
                <a:lnTo>
                  <a:pt x="0" y="140334"/>
                </a:lnTo>
                <a:close/>
              </a:path>
            </a:pathLst>
          </a:custGeom>
          <a:ln w="19050">
            <a:noFill/>
          </a:ln>
        </p:spPr>
        <p:txBody>
          <a:bodyPr wrap="square" lIns="0" tIns="0" rIns="0" bIns="0" rtlCol="0"/>
          <a:lstStyle/>
          <a:p>
            <a:endParaRPr sz="1904"/>
          </a:p>
        </p:txBody>
      </p:sp>
      <p:sp>
        <p:nvSpPr>
          <p:cNvPr id="7" name="object 7"/>
          <p:cNvSpPr txBox="1"/>
          <p:nvPr/>
        </p:nvSpPr>
        <p:spPr>
          <a:xfrm>
            <a:off x="421120" y="3115810"/>
            <a:ext cx="4901356" cy="2137902"/>
          </a:xfrm>
          <a:prstGeom prst="rect">
            <a:avLst/>
          </a:prstGeom>
        </p:spPr>
        <p:txBody>
          <a:bodyPr vert="horz" wrap="square" lIns="0" tIns="14106" rIns="0" bIns="0" rtlCol="0">
            <a:spAutoFit/>
          </a:bodyPr>
          <a:lstStyle/>
          <a:p>
            <a:pPr marL="13434">
              <a:spcBef>
                <a:spcPts val="111"/>
              </a:spcBef>
            </a:pPr>
            <a:r>
              <a:rPr sz="1600" b="1" dirty="0">
                <a:solidFill>
                  <a:srgbClr val="002060"/>
                </a:solidFill>
                <a:cs typeface="Tahoma"/>
              </a:rPr>
              <a:t>Приказ</a:t>
            </a:r>
            <a:r>
              <a:rPr sz="1600" b="1" spc="-42" dirty="0">
                <a:solidFill>
                  <a:srgbClr val="002060"/>
                </a:solidFill>
                <a:cs typeface="Tahoma"/>
              </a:rPr>
              <a:t> </a:t>
            </a:r>
            <a:r>
              <a:rPr sz="1600" b="1" dirty="0">
                <a:solidFill>
                  <a:srgbClr val="002060"/>
                </a:solidFill>
                <a:cs typeface="Tahoma"/>
              </a:rPr>
              <a:t>Министерства</a:t>
            </a:r>
            <a:r>
              <a:rPr sz="1600" b="1" spc="-85" dirty="0">
                <a:solidFill>
                  <a:srgbClr val="002060"/>
                </a:solidFill>
                <a:cs typeface="Tahoma"/>
              </a:rPr>
              <a:t> </a:t>
            </a:r>
            <a:r>
              <a:rPr sz="1600" b="1" dirty="0">
                <a:solidFill>
                  <a:srgbClr val="002060"/>
                </a:solidFill>
                <a:cs typeface="Tahoma"/>
              </a:rPr>
              <a:t>просвещения</a:t>
            </a:r>
            <a:r>
              <a:rPr sz="1600" b="1" spc="-100" dirty="0">
                <a:solidFill>
                  <a:srgbClr val="002060"/>
                </a:solidFill>
                <a:cs typeface="Tahoma"/>
              </a:rPr>
              <a:t> </a:t>
            </a:r>
            <a:r>
              <a:rPr sz="1600" b="1" spc="-26" dirty="0">
                <a:solidFill>
                  <a:srgbClr val="002060"/>
                </a:solidFill>
                <a:cs typeface="Tahoma"/>
              </a:rPr>
              <a:t>РФ</a:t>
            </a:r>
            <a:endParaRPr sz="1600" dirty="0">
              <a:solidFill>
                <a:srgbClr val="002060"/>
              </a:solidFill>
              <a:cs typeface="Tahoma"/>
            </a:endParaRPr>
          </a:p>
          <a:p>
            <a:pPr marL="13434"/>
            <a:r>
              <a:rPr sz="1600" dirty="0">
                <a:solidFill>
                  <a:srgbClr val="002060"/>
                </a:solidFill>
                <a:cs typeface="Tahoma"/>
              </a:rPr>
              <a:t>от</a:t>
            </a:r>
            <a:r>
              <a:rPr sz="1600" spc="-21" dirty="0">
                <a:solidFill>
                  <a:srgbClr val="002060"/>
                </a:solidFill>
                <a:cs typeface="Tahoma"/>
              </a:rPr>
              <a:t> </a:t>
            </a:r>
            <a:r>
              <a:rPr sz="1600" dirty="0">
                <a:solidFill>
                  <a:srgbClr val="002060"/>
                </a:solidFill>
                <a:cs typeface="Tahoma"/>
              </a:rPr>
              <a:t>6 ноября</a:t>
            </a:r>
            <a:r>
              <a:rPr sz="1600" spc="-42" dirty="0">
                <a:solidFill>
                  <a:srgbClr val="002060"/>
                </a:solidFill>
                <a:cs typeface="Tahoma"/>
              </a:rPr>
              <a:t> </a:t>
            </a:r>
            <a:r>
              <a:rPr sz="1600" dirty="0">
                <a:solidFill>
                  <a:srgbClr val="002060"/>
                </a:solidFill>
                <a:cs typeface="Tahoma"/>
              </a:rPr>
              <a:t>2024</a:t>
            </a:r>
            <a:r>
              <a:rPr sz="1600" spc="-53" dirty="0">
                <a:solidFill>
                  <a:srgbClr val="002060"/>
                </a:solidFill>
                <a:cs typeface="Tahoma"/>
              </a:rPr>
              <a:t> </a:t>
            </a:r>
            <a:r>
              <a:rPr sz="1600" dirty="0">
                <a:solidFill>
                  <a:srgbClr val="002060"/>
                </a:solidFill>
                <a:cs typeface="Tahoma"/>
              </a:rPr>
              <a:t>года</a:t>
            </a:r>
            <a:r>
              <a:rPr sz="1600" spc="-37" dirty="0">
                <a:solidFill>
                  <a:srgbClr val="002060"/>
                </a:solidFill>
                <a:cs typeface="Tahoma"/>
              </a:rPr>
              <a:t> </a:t>
            </a:r>
            <a:r>
              <a:rPr sz="1600" dirty="0">
                <a:solidFill>
                  <a:srgbClr val="002060"/>
                </a:solidFill>
                <a:cs typeface="Tahoma"/>
              </a:rPr>
              <a:t>№</a:t>
            </a:r>
            <a:r>
              <a:rPr sz="1600" spc="-21" dirty="0">
                <a:solidFill>
                  <a:srgbClr val="002060"/>
                </a:solidFill>
                <a:cs typeface="Tahoma"/>
              </a:rPr>
              <a:t> </a:t>
            </a:r>
            <a:r>
              <a:rPr sz="1600" spc="-26" dirty="0">
                <a:solidFill>
                  <a:srgbClr val="002060"/>
                </a:solidFill>
                <a:cs typeface="Tahoma"/>
              </a:rPr>
              <a:t>779</a:t>
            </a:r>
            <a:endParaRPr sz="1600" dirty="0">
              <a:solidFill>
                <a:srgbClr val="002060"/>
              </a:solidFill>
              <a:cs typeface="Tahoma"/>
            </a:endParaRPr>
          </a:p>
          <a:p>
            <a:pPr marL="13434">
              <a:spcBef>
                <a:spcPts val="645"/>
              </a:spcBef>
            </a:pPr>
            <a:r>
              <a:rPr sz="1600" dirty="0">
                <a:solidFill>
                  <a:srgbClr val="002060"/>
                </a:solidFill>
                <a:cs typeface="Tahoma"/>
              </a:rPr>
              <a:t>«Об</a:t>
            </a:r>
            <a:r>
              <a:rPr sz="1600" spc="-26" dirty="0">
                <a:solidFill>
                  <a:srgbClr val="002060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002060"/>
                </a:solidFill>
                <a:cs typeface="Tahoma"/>
              </a:rPr>
              <a:t>утверждении</a:t>
            </a:r>
            <a:r>
              <a:rPr sz="1600" spc="-16" dirty="0">
                <a:solidFill>
                  <a:srgbClr val="002060"/>
                </a:solidFill>
                <a:cs typeface="Tahoma"/>
              </a:rPr>
              <a:t> </a:t>
            </a:r>
            <a:r>
              <a:rPr sz="1600" dirty="0">
                <a:solidFill>
                  <a:srgbClr val="002060"/>
                </a:solidFill>
                <a:cs typeface="Tahoma"/>
              </a:rPr>
              <a:t>перечня</a:t>
            </a:r>
            <a:r>
              <a:rPr sz="1600" spc="-58" dirty="0">
                <a:solidFill>
                  <a:srgbClr val="002060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002060"/>
                </a:solidFill>
                <a:cs typeface="Tahoma"/>
              </a:rPr>
              <a:t>документов,</a:t>
            </a:r>
            <a:endParaRPr sz="1600" dirty="0">
              <a:solidFill>
                <a:srgbClr val="002060"/>
              </a:solidFill>
              <a:cs typeface="Tahoma"/>
            </a:endParaRPr>
          </a:p>
          <a:p>
            <a:pPr marL="13434" marR="5374"/>
            <a:r>
              <a:rPr sz="1600" dirty="0">
                <a:solidFill>
                  <a:srgbClr val="002060"/>
                </a:solidFill>
                <a:cs typeface="Tahoma"/>
              </a:rPr>
              <a:t>подготовка</a:t>
            </a:r>
            <a:r>
              <a:rPr sz="1600" spc="-32" dirty="0">
                <a:solidFill>
                  <a:srgbClr val="002060"/>
                </a:solidFill>
                <a:cs typeface="Tahoma"/>
              </a:rPr>
              <a:t> </a:t>
            </a:r>
            <a:r>
              <a:rPr sz="1600" dirty="0">
                <a:solidFill>
                  <a:srgbClr val="002060"/>
                </a:solidFill>
                <a:cs typeface="Tahoma"/>
              </a:rPr>
              <a:t>которых</a:t>
            </a:r>
            <a:r>
              <a:rPr sz="1600" spc="-16" dirty="0">
                <a:solidFill>
                  <a:srgbClr val="002060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002060"/>
                </a:solidFill>
                <a:cs typeface="Tahoma"/>
              </a:rPr>
              <a:t>осуществляется</a:t>
            </a:r>
            <a:r>
              <a:rPr sz="1600" spc="-58" dirty="0">
                <a:solidFill>
                  <a:srgbClr val="002060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002060"/>
                </a:solidFill>
                <a:cs typeface="Tahoma"/>
              </a:rPr>
              <a:t>педагогическими </a:t>
            </a:r>
            <a:r>
              <a:rPr sz="1600" dirty="0">
                <a:solidFill>
                  <a:srgbClr val="002060"/>
                </a:solidFill>
                <a:cs typeface="Tahoma"/>
              </a:rPr>
              <a:t>работниками</a:t>
            </a:r>
            <a:r>
              <a:rPr sz="1600" spc="-42" dirty="0">
                <a:solidFill>
                  <a:srgbClr val="002060"/>
                </a:solidFill>
                <a:cs typeface="Tahoma"/>
              </a:rPr>
              <a:t> </a:t>
            </a:r>
            <a:r>
              <a:rPr sz="1600" dirty="0">
                <a:solidFill>
                  <a:srgbClr val="002060"/>
                </a:solidFill>
                <a:cs typeface="Tahoma"/>
              </a:rPr>
              <a:t>при</a:t>
            </a:r>
            <a:r>
              <a:rPr sz="1600" spc="-79" dirty="0">
                <a:solidFill>
                  <a:srgbClr val="002060"/>
                </a:solidFill>
                <a:cs typeface="Tahoma"/>
              </a:rPr>
              <a:t> </a:t>
            </a:r>
            <a:r>
              <a:rPr sz="1600" dirty="0">
                <a:solidFill>
                  <a:srgbClr val="002060"/>
                </a:solidFill>
                <a:cs typeface="Tahoma"/>
              </a:rPr>
              <a:t>реализации</a:t>
            </a:r>
            <a:r>
              <a:rPr sz="1600" spc="-63" dirty="0">
                <a:solidFill>
                  <a:srgbClr val="002060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002060"/>
                </a:solidFill>
                <a:cs typeface="Tahoma"/>
              </a:rPr>
              <a:t>основных</a:t>
            </a:r>
            <a:endParaRPr sz="1600" dirty="0">
              <a:solidFill>
                <a:srgbClr val="002060"/>
              </a:solidFill>
              <a:cs typeface="Tahoma"/>
            </a:endParaRPr>
          </a:p>
          <a:p>
            <a:pPr marL="13434"/>
            <a:r>
              <a:rPr sz="1600" spc="-11" dirty="0">
                <a:solidFill>
                  <a:srgbClr val="002060"/>
                </a:solidFill>
                <a:cs typeface="Tahoma"/>
              </a:rPr>
              <a:t>общеобразовательных</a:t>
            </a:r>
            <a:r>
              <a:rPr sz="1600" spc="-32" dirty="0">
                <a:solidFill>
                  <a:srgbClr val="002060"/>
                </a:solidFill>
                <a:cs typeface="Tahoma"/>
              </a:rPr>
              <a:t> </a:t>
            </a:r>
            <a:r>
              <a:rPr sz="1600" dirty="0">
                <a:solidFill>
                  <a:srgbClr val="002060"/>
                </a:solidFill>
                <a:cs typeface="Tahoma"/>
              </a:rPr>
              <a:t>программ,</a:t>
            </a:r>
            <a:r>
              <a:rPr sz="1600" spc="-11" dirty="0">
                <a:solidFill>
                  <a:srgbClr val="002060"/>
                </a:solidFill>
                <a:cs typeface="Tahoma"/>
              </a:rPr>
              <a:t> образовательных</a:t>
            </a:r>
            <a:endParaRPr sz="1600" dirty="0">
              <a:solidFill>
                <a:srgbClr val="002060"/>
              </a:solidFill>
              <a:cs typeface="Tahoma"/>
            </a:endParaRPr>
          </a:p>
          <a:p>
            <a:pPr marL="13434">
              <a:spcBef>
                <a:spcPts val="5"/>
              </a:spcBef>
            </a:pPr>
            <a:r>
              <a:rPr sz="1600" dirty="0">
                <a:solidFill>
                  <a:srgbClr val="002060"/>
                </a:solidFill>
                <a:cs typeface="Tahoma"/>
              </a:rPr>
              <a:t>программ среднего</a:t>
            </a:r>
            <a:r>
              <a:rPr sz="1600" spc="-26" dirty="0">
                <a:solidFill>
                  <a:srgbClr val="002060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002060"/>
                </a:solidFill>
                <a:cs typeface="Tahoma"/>
              </a:rPr>
              <a:t>профессионального</a:t>
            </a:r>
            <a:r>
              <a:rPr sz="1600" spc="-53" dirty="0">
                <a:solidFill>
                  <a:srgbClr val="002060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002060"/>
                </a:solidFill>
                <a:cs typeface="Tahoma"/>
              </a:rPr>
              <a:t>образования»</a:t>
            </a:r>
            <a:endParaRPr sz="1600" dirty="0">
              <a:solidFill>
                <a:srgbClr val="002060"/>
              </a:solidFill>
              <a:cs typeface="Tahoma"/>
            </a:endParaRPr>
          </a:p>
          <a:p>
            <a:pPr marL="13434">
              <a:spcBef>
                <a:spcPts val="635"/>
              </a:spcBef>
            </a:pPr>
            <a:r>
              <a:rPr sz="1600" b="1" dirty="0">
                <a:solidFill>
                  <a:srgbClr val="002060"/>
                </a:solidFill>
                <a:cs typeface="Tahoma"/>
              </a:rPr>
              <a:t>действует</a:t>
            </a:r>
            <a:r>
              <a:rPr sz="1600" b="1" spc="-5" dirty="0">
                <a:solidFill>
                  <a:srgbClr val="002060"/>
                </a:solidFill>
                <a:cs typeface="Tahoma"/>
              </a:rPr>
              <a:t> </a:t>
            </a:r>
            <a:r>
              <a:rPr sz="1600" b="1" dirty="0">
                <a:solidFill>
                  <a:srgbClr val="002060"/>
                </a:solidFill>
                <a:cs typeface="Tahoma"/>
              </a:rPr>
              <a:t>с</a:t>
            </a:r>
            <a:r>
              <a:rPr sz="1600" b="1" spc="-26" dirty="0">
                <a:solidFill>
                  <a:srgbClr val="002060"/>
                </a:solidFill>
                <a:cs typeface="Tahoma"/>
              </a:rPr>
              <a:t> </a:t>
            </a:r>
            <a:r>
              <a:rPr sz="1600" b="1" dirty="0">
                <a:solidFill>
                  <a:srgbClr val="002060"/>
                </a:solidFill>
                <a:cs typeface="Tahoma"/>
              </a:rPr>
              <a:t>01</a:t>
            </a:r>
            <a:r>
              <a:rPr sz="1600" b="1" spc="-42" dirty="0">
                <a:solidFill>
                  <a:srgbClr val="002060"/>
                </a:solidFill>
                <a:cs typeface="Tahoma"/>
              </a:rPr>
              <a:t> </a:t>
            </a:r>
            <a:r>
              <a:rPr sz="1600" b="1" dirty="0">
                <a:solidFill>
                  <a:srgbClr val="002060"/>
                </a:solidFill>
                <a:cs typeface="Tahoma"/>
              </a:rPr>
              <a:t>марта</a:t>
            </a:r>
            <a:r>
              <a:rPr sz="1600" b="1" spc="-37" dirty="0">
                <a:solidFill>
                  <a:srgbClr val="002060"/>
                </a:solidFill>
                <a:cs typeface="Tahoma"/>
              </a:rPr>
              <a:t> </a:t>
            </a:r>
            <a:r>
              <a:rPr sz="1600" b="1" dirty="0">
                <a:solidFill>
                  <a:srgbClr val="002060"/>
                </a:solidFill>
                <a:cs typeface="Tahoma"/>
              </a:rPr>
              <a:t>2025</a:t>
            </a:r>
            <a:r>
              <a:rPr sz="1600" b="1" spc="-63" dirty="0">
                <a:solidFill>
                  <a:srgbClr val="002060"/>
                </a:solidFill>
                <a:cs typeface="Tahoma"/>
              </a:rPr>
              <a:t> </a:t>
            </a:r>
            <a:r>
              <a:rPr sz="1600" b="1" spc="-21" dirty="0">
                <a:solidFill>
                  <a:srgbClr val="002060"/>
                </a:solidFill>
                <a:cs typeface="Tahoma"/>
              </a:rPr>
              <a:t>года</a:t>
            </a:r>
            <a:endParaRPr sz="1600" dirty="0">
              <a:solidFill>
                <a:srgbClr val="002060"/>
              </a:solidFill>
              <a:cs typeface="Tahoma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22476" y="2967537"/>
            <a:ext cx="6562185" cy="365805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5873669" y="3154364"/>
            <a:ext cx="5626784" cy="274636"/>
          </a:xfrm>
          <a:prstGeom prst="rect">
            <a:avLst/>
          </a:prstGeom>
        </p:spPr>
        <p:txBody>
          <a:bodyPr vert="horz" wrap="square" lIns="0" tIns="14106" rIns="0" bIns="0" rtlCol="0">
            <a:spAutoFit/>
          </a:bodyPr>
          <a:lstStyle/>
          <a:p>
            <a:pPr marL="13434">
              <a:spcBef>
                <a:spcPts val="111"/>
              </a:spcBef>
            </a:pPr>
            <a:r>
              <a:rPr sz="1692" b="1" dirty="0">
                <a:solidFill>
                  <a:srgbClr val="4FCEFF"/>
                </a:solidFill>
                <a:latin typeface="Tahoma"/>
                <a:cs typeface="Tahoma"/>
              </a:rPr>
              <a:t>Перечни</a:t>
            </a:r>
            <a:r>
              <a:rPr sz="1692" b="1" spc="-95" dirty="0">
                <a:solidFill>
                  <a:srgbClr val="4FCEFF"/>
                </a:solidFill>
                <a:latin typeface="Tahoma"/>
                <a:cs typeface="Tahoma"/>
              </a:rPr>
              <a:t> </a:t>
            </a:r>
            <a:r>
              <a:rPr sz="1692" b="1" dirty="0">
                <a:solidFill>
                  <a:srgbClr val="4FCEFF"/>
                </a:solidFill>
                <a:latin typeface="Tahoma"/>
                <a:cs typeface="Tahoma"/>
              </a:rPr>
              <a:t>документов</a:t>
            </a:r>
            <a:r>
              <a:rPr sz="1692" b="1" spc="-69" dirty="0">
                <a:solidFill>
                  <a:srgbClr val="4FCEFF"/>
                </a:solidFill>
                <a:latin typeface="Tahoma"/>
                <a:cs typeface="Tahoma"/>
              </a:rPr>
              <a:t> </a:t>
            </a:r>
            <a:r>
              <a:rPr sz="1692" b="1" dirty="0">
                <a:solidFill>
                  <a:srgbClr val="4FCEFF"/>
                </a:solidFill>
                <a:latin typeface="Tahoma"/>
                <a:cs typeface="Tahoma"/>
              </a:rPr>
              <a:t>педагогических</a:t>
            </a:r>
            <a:r>
              <a:rPr sz="1692" b="1" spc="-69" dirty="0">
                <a:solidFill>
                  <a:srgbClr val="4FCEFF"/>
                </a:solidFill>
                <a:latin typeface="Tahoma"/>
                <a:cs typeface="Tahoma"/>
              </a:rPr>
              <a:t> </a:t>
            </a:r>
            <a:r>
              <a:rPr sz="1692" b="1" spc="-11" dirty="0">
                <a:solidFill>
                  <a:srgbClr val="4FCEFF"/>
                </a:solidFill>
                <a:latin typeface="Tahoma"/>
                <a:cs typeface="Tahoma"/>
              </a:rPr>
              <a:t>работников</a:t>
            </a:r>
            <a:endParaRPr sz="1692" dirty="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59783" y="3594948"/>
            <a:ext cx="2286448" cy="1233051"/>
          </a:xfrm>
          <a:prstGeom prst="rect">
            <a:avLst/>
          </a:prstGeom>
        </p:spPr>
        <p:txBody>
          <a:bodyPr vert="horz" wrap="square" lIns="0" tIns="93366" rIns="0" bIns="0" rtlCol="0">
            <a:spAutoFit/>
          </a:bodyPr>
          <a:lstStyle/>
          <a:p>
            <a:pPr marL="13434">
              <a:spcBef>
                <a:spcPts val="735"/>
              </a:spcBef>
            </a:pPr>
            <a:r>
              <a:rPr sz="1600" b="1" spc="-11" dirty="0">
                <a:solidFill>
                  <a:srgbClr val="4FCEFF"/>
                </a:solidFill>
                <a:cs typeface="Tahoma"/>
              </a:rPr>
              <a:t>Воспитатель</a:t>
            </a:r>
            <a:endParaRPr sz="1600" dirty="0">
              <a:cs typeface="Tahoma"/>
            </a:endParaRPr>
          </a:p>
          <a:p>
            <a:pPr marL="254575" indent="-241141">
              <a:spcBef>
                <a:spcPts val="635"/>
              </a:spcBef>
              <a:buAutoNum type="arabicPeriod"/>
              <a:tabLst>
                <a:tab pos="254575" algn="l"/>
              </a:tabLst>
            </a:pPr>
            <a:r>
              <a:rPr sz="1600" dirty="0">
                <a:solidFill>
                  <a:srgbClr val="FFFFFF"/>
                </a:solidFill>
                <a:cs typeface="Tahoma"/>
              </a:rPr>
              <a:t>Журнал</a:t>
            </a:r>
            <a:r>
              <a:rPr sz="1600" spc="-26" dirty="0">
                <a:solidFill>
                  <a:srgbClr val="FFFFFF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FFFFFF"/>
                </a:solidFill>
                <a:cs typeface="Tahoma"/>
              </a:rPr>
              <a:t>посещаемости</a:t>
            </a:r>
            <a:endParaRPr sz="1600" dirty="0">
              <a:cs typeface="Tahoma"/>
            </a:endParaRPr>
          </a:p>
          <a:p>
            <a:pPr marL="253903" indent="-240469">
              <a:spcBef>
                <a:spcPts val="635"/>
              </a:spcBef>
              <a:buAutoNum type="arabicPeriod"/>
              <a:tabLst>
                <a:tab pos="253903" algn="l"/>
              </a:tabLst>
            </a:pPr>
            <a:r>
              <a:rPr sz="1600" spc="-11" dirty="0">
                <a:solidFill>
                  <a:srgbClr val="FFFFFF"/>
                </a:solidFill>
                <a:cs typeface="Tahoma"/>
              </a:rPr>
              <a:t>Календарно-</a:t>
            </a:r>
            <a:endParaRPr sz="1600" dirty="0">
              <a:cs typeface="Tahoma"/>
            </a:endParaRPr>
          </a:p>
          <a:p>
            <a:pPr marL="255247"/>
            <a:r>
              <a:rPr sz="1600" dirty="0">
                <a:solidFill>
                  <a:srgbClr val="FFFFFF"/>
                </a:solidFill>
                <a:cs typeface="Tahoma"/>
              </a:rPr>
              <a:t>тематический</a:t>
            </a:r>
            <a:r>
              <a:rPr sz="1600" spc="-90" dirty="0">
                <a:solidFill>
                  <a:srgbClr val="FFFFFF"/>
                </a:solidFill>
                <a:cs typeface="Tahoma"/>
              </a:rPr>
              <a:t> </a:t>
            </a:r>
            <a:r>
              <a:rPr sz="1600" spc="-21" dirty="0">
                <a:solidFill>
                  <a:srgbClr val="FFFFFF"/>
                </a:solidFill>
                <a:cs typeface="Tahoma"/>
              </a:rPr>
              <a:t>план</a:t>
            </a:r>
            <a:endParaRPr sz="1600" dirty="0"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316487" y="3584665"/>
            <a:ext cx="3443928" cy="2202547"/>
          </a:xfrm>
          <a:prstGeom prst="rect">
            <a:avLst/>
          </a:prstGeom>
        </p:spPr>
        <p:txBody>
          <a:bodyPr vert="horz" wrap="square" lIns="0" tIns="93366" rIns="0" bIns="0" rtlCol="0">
            <a:spAutoFit/>
          </a:bodyPr>
          <a:lstStyle/>
          <a:p>
            <a:pPr marL="13434">
              <a:spcBef>
                <a:spcPts val="735"/>
              </a:spcBef>
            </a:pPr>
            <a:r>
              <a:rPr sz="1600" b="1" spc="-11" dirty="0">
                <a:solidFill>
                  <a:srgbClr val="4FCEFF"/>
                </a:solidFill>
                <a:cs typeface="Tahoma"/>
              </a:rPr>
              <a:t>Учитель</a:t>
            </a:r>
            <a:endParaRPr sz="1600" dirty="0">
              <a:cs typeface="Tahoma"/>
            </a:endParaRPr>
          </a:p>
          <a:p>
            <a:pPr marL="255247" indent="-241813">
              <a:spcBef>
                <a:spcPts val="635"/>
              </a:spcBef>
              <a:buAutoNum type="arabicPeriod"/>
              <a:tabLst>
                <a:tab pos="255247" algn="l"/>
              </a:tabLst>
            </a:pPr>
            <a:r>
              <a:rPr sz="1600" dirty="0">
                <a:solidFill>
                  <a:srgbClr val="FFFFFF"/>
                </a:solidFill>
                <a:cs typeface="Tahoma"/>
              </a:rPr>
              <a:t>Рабочая</a:t>
            </a:r>
            <a:r>
              <a:rPr sz="1600" spc="-63" dirty="0">
                <a:solidFill>
                  <a:srgbClr val="FFFFFF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FFFFFF"/>
                </a:solidFill>
                <a:cs typeface="Tahoma"/>
              </a:rPr>
              <a:t>программа</a:t>
            </a:r>
            <a:endParaRPr sz="1600" dirty="0">
              <a:cs typeface="Tahoma"/>
            </a:endParaRPr>
          </a:p>
          <a:p>
            <a:pPr marL="254575" indent="-241141">
              <a:spcBef>
                <a:spcPts val="635"/>
              </a:spcBef>
              <a:buAutoNum type="arabicPeriod"/>
              <a:tabLst>
                <a:tab pos="254575" algn="l"/>
              </a:tabLst>
            </a:pPr>
            <a:r>
              <a:rPr sz="1600" dirty="0">
                <a:solidFill>
                  <a:srgbClr val="FFFFFF"/>
                </a:solidFill>
                <a:cs typeface="Tahoma"/>
              </a:rPr>
              <a:t>Журнал</a:t>
            </a:r>
            <a:r>
              <a:rPr sz="1600" spc="-63" dirty="0">
                <a:solidFill>
                  <a:srgbClr val="FFFFFF"/>
                </a:solidFill>
                <a:cs typeface="Tahoma"/>
              </a:rPr>
              <a:t> </a:t>
            </a:r>
            <a:r>
              <a:rPr sz="1600" dirty="0">
                <a:solidFill>
                  <a:srgbClr val="FFFFFF"/>
                </a:solidFill>
                <a:cs typeface="Tahoma"/>
              </a:rPr>
              <a:t>учета</a:t>
            </a:r>
            <a:r>
              <a:rPr sz="1600" spc="-42" dirty="0">
                <a:solidFill>
                  <a:srgbClr val="FFFFFF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FFFFFF"/>
                </a:solidFill>
                <a:cs typeface="Tahoma"/>
              </a:rPr>
              <a:t>успеваемости</a:t>
            </a:r>
            <a:endParaRPr sz="1600" dirty="0">
              <a:cs typeface="Tahoma"/>
            </a:endParaRPr>
          </a:p>
          <a:p>
            <a:pPr marL="254575" indent="-241141">
              <a:spcBef>
                <a:spcPts val="635"/>
              </a:spcBef>
              <a:buAutoNum type="arabicPeriod"/>
              <a:tabLst>
                <a:tab pos="254575" algn="l"/>
              </a:tabLst>
            </a:pPr>
            <a:r>
              <a:rPr sz="1600" dirty="0">
                <a:solidFill>
                  <a:srgbClr val="FFFFFF"/>
                </a:solidFill>
                <a:cs typeface="Tahoma"/>
              </a:rPr>
              <a:t>Журнал</a:t>
            </a:r>
            <a:r>
              <a:rPr sz="1600" spc="-63" dirty="0">
                <a:solidFill>
                  <a:srgbClr val="FFFFFF"/>
                </a:solidFill>
                <a:cs typeface="Tahoma"/>
              </a:rPr>
              <a:t> </a:t>
            </a:r>
            <a:r>
              <a:rPr sz="1600" dirty="0">
                <a:solidFill>
                  <a:srgbClr val="FFFFFF"/>
                </a:solidFill>
                <a:cs typeface="Tahoma"/>
              </a:rPr>
              <a:t>внеурочной</a:t>
            </a:r>
            <a:r>
              <a:rPr sz="1600" spc="-48" dirty="0">
                <a:solidFill>
                  <a:srgbClr val="FFFFFF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FFFFFF"/>
                </a:solidFill>
                <a:cs typeface="Tahoma"/>
              </a:rPr>
              <a:t>деятельности</a:t>
            </a:r>
            <a:endParaRPr sz="1600" dirty="0">
              <a:cs typeface="Tahoma"/>
            </a:endParaRPr>
          </a:p>
          <a:p>
            <a:pPr marL="254575" indent="-241141">
              <a:spcBef>
                <a:spcPts val="640"/>
              </a:spcBef>
              <a:buAutoNum type="arabicPeriod"/>
              <a:tabLst>
                <a:tab pos="254575" algn="l"/>
              </a:tabLst>
            </a:pPr>
            <a:r>
              <a:rPr sz="1600" dirty="0">
                <a:solidFill>
                  <a:srgbClr val="FFFFFF"/>
                </a:solidFill>
                <a:cs typeface="Tahoma"/>
              </a:rPr>
              <a:t>План</a:t>
            </a:r>
            <a:r>
              <a:rPr sz="1600" spc="-85" dirty="0">
                <a:solidFill>
                  <a:srgbClr val="FFFFFF"/>
                </a:solidFill>
                <a:cs typeface="Tahoma"/>
              </a:rPr>
              <a:t> </a:t>
            </a:r>
            <a:r>
              <a:rPr sz="1600" dirty="0">
                <a:solidFill>
                  <a:srgbClr val="FFFFFF"/>
                </a:solidFill>
                <a:cs typeface="Tahoma"/>
              </a:rPr>
              <a:t>воспитательной</a:t>
            </a:r>
            <a:r>
              <a:rPr sz="1600" spc="-48" dirty="0">
                <a:solidFill>
                  <a:srgbClr val="FFFFFF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FFFFFF"/>
                </a:solidFill>
                <a:cs typeface="Tahoma"/>
              </a:rPr>
              <a:t>работы</a:t>
            </a:r>
            <a:endParaRPr sz="1600" dirty="0">
              <a:cs typeface="Tahoma"/>
            </a:endParaRPr>
          </a:p>
          <a:p>
            <a:pPr marL="253903" marR="33585" indent="-241141">
              <a:spcBef>
                <a:spcPts val="635"/>
              </a:spcBef>
              <a:buAutoNum type="arabicPeriod"/>
              <a:tabLst>
                <a:tab pos="255247" algn="l"/>
              </a:tabLst>
            </a:pPr>
            <a:r>
              <a:rPr sz="1600" dirty="0">
                <a:solidFill>
                  <a:srgbClr val="FFFFFF"/>
                </a:solidFill>
                <a:cs typeface="Tahoma"/>
              </a:rPr>
              <a:t>Характеристика</a:t>
            </a:r>
            <a:r>
              <a:rPr sz="1600" spc="-42" dirty="0">
                <a:solidFill>
                  <a:srgbClr val="FFFFFF"/>
                </a:solidFill>
                <a:cs typeface="Tahoma"/>
              </a:rPr>
              <a:t> </a:t>
            </a:r>
            <a:r>
              <a:rPr sz="1600" dirty="0">
                <a:solidFill>
                  <a:srgbClr val="FFFFFF"/>
                </a:solidFill>
                <a:cs typeface="Tahoma"/>
              </a:rPr>
              <a:t>на</a:t>
            </a:r>
            <a:r>
              <a:rPr sz="1600" spc="-37" dirty="0">
                <a:solidFill>
                  <a:srgbClr val="FFFFFF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FFFFFF"/>
                </a:solidFill>
                <a:cs typeface="Tahoma"/>
              </a:rPr>
              <a:t>обучающегося 	</a:t>
            </a:r>
            <a:r>
              <a:rPr sz="1600" dirty="0">
                <a:solidFill>
                  <a:srgbClr val="FFFFFF"/>
                </a:solidFill>
                <a:cs typeface="Tahoma"/>
              </a:rPr>
              <a:t>по</a:t>
            </a:r>
            <a:r>
              <a:rPr sz="1600" spc="-16" dirty="0">
                <a:solidFill>
                  <a:srgbClr val="FFFFFF"/>
                </a:solidFill>
                <a:cs typeface="Tahoma"/>
              </a:rPr>
              <a:t> </a:t>
            </a:r>
            <a:r>
              <a:rPr sz="1600" spc="-11" dirty="0">
                <a:solidFill>
                  <a:srgbClr val="FFFFFF"/>
                </a:solidFill>
                <a:cs typeface="Tahoma"/>
              </a:rPr>
              <a:t>запросу</a:t>
            </a:r>
            <a:endParaRPr sz="1600" dirty="0"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594311" y="5038568"/>
            <a:ext cx="2722175" cy="1233050"/>
          </a:xfrm>
          <a:custGeom>
            <a:avLst/>
            <a:gdLst/>
            <a:ahLst/>
            <a:cxnLst/>
            <a:rect l="l" t="t" r="r" b="b"/>
            <a:pathLst>
              <a:path w="2161540" h="984885">
                <a:moveTo>
                  <a:pt x="2095500" y="0"/>
                </a:moveTo>
                <a:lnTo>
                  <a:pt x="65532" y="0"/>
                </a:lnTo>
                <a:lnTo>
                  <a:pt x="40022" y="5151"/>
                </a:lnTo>
                <a:lnTo>
                  <a:pt x="19192" y="19200"/>
                </a:lnTo>
                <a:lnTo>
                  <a:pt x="5149" y="40038"/>
                </a:lnTo>
                <a:lnTo>
                  <a:pt x="0" y="65557"/>
                </a:lnTo>
                <a:lnTo>
                  <a:pt x="0" y="918946"/>
                </a:lnTo>
                <a:lnTo>
                  <a:pt x="5149" y="944465"/>
                </a:lnTo>
                <a:lnTo>
                  <a:pt x="19192" y="965303"/>
                </a:lnTo>
                <a:lnTo>
                  <a:pt x="40022" y="979352"/>
                </a:lnTo>
                <a:lnTo>
                  <a:pt x="65532" y="984504"/>
                </a:lnTo>
                <a:lnTo>
                  <a:pt x="2095500" y="984504"/>
                </a:lnTo>
                <a:lnTo>
                  <a:pt x="2121009" y="979352"/>
                </a:lnTo>
                <a:lnTo>
                  <a:pt x="2141839" y="965303"/>
                </a:lnTo>
                <a:lnTo>
                  <a:pt x="2155882" y="944465"/>
                </a:lnTo>
                <a:lnTo>
                  <a:pt x="2161032" y="918946"/>
                </a:lnTo>
                <a:lnTo>
                  <a:pt x="2161032" y="65557"/>
                </a:lnTo>
                <a:lnTo>
                  <a:pt x="2155882" y="40038"/>
                </a:lnTo>
                <a:lnTo>
                  <a:pt x="2141839" y="19200"/>
                </a:lnTo>
                <a:lnTo>
                  <a:pt x="2121009" y="5151"/>
                </a:lnTo>
                <a:lnTo>
                  <a:pt x="2095500" y="0"/>
                </a:lnTo>
                <a:close/>
              </a:path>
            </a:pathLst>
          </a:custGeom>
          <a:solidFill>
            <a:srgbClr val="0A5294"/>
          </a:solidFill>
        </p:spPr>
        <p:txBody>
          <a:bodyPr wrap="square" lIns="0" tIns="0" rIns="0" bIns="0" rtlCol="0"/>
          <a:lstStyle/>
          <a:p>
            <a:endParaRPr sz="1904"/>
          </a:p>
        </p:txBody>
      </p:sp>
      <p:sp>
        <p:nvSpPr>
          <p:cNvPr id="13" name="object 13"/>
          <p:cNvSpPr txBox="1"/>
          <p:nvPr/>
        </p:nvSpPr>
        <p:spPr>
          <a:xfrm>
            <a:off x="5823759" y="5253712"/>
            <a:ext cx="2022472" cy="794805"/>
          </a:xfrm>
          <a:prstGeom prst="rect">
            <a:avLst/>
          </a:prstGeom>
        </p:spPr>
        <p:txBody>
          <a:bodyPr vert="horz" wrap="square" lIns="0" tIns="13434" rIns="0" bIns="0" rtlCol="0">
            <a:spAutoFit/>
          </a:bodyPr>
          <a:lstStyle/>
          <a:p>
            <a:pPr marL="13434" marR="5374">
              <a:spcBef>
                <a:spcPts val="106"/>
              </a:spcBef>
            </a:pPr>
            <a:r>
              <a:rPr sz="1269" dirty="0">
                <a:solidFill>
                  <a:srgbClr val="FFFFFF"/>
                </a:solidFill>
                <a:latin typeface="Tahoma"/>
                <a:cs typeface="Tahoma"/>
              </a:rPr>
              <a:t>Требовать</a:t>
            </a:r>
            <a:r>
              <a:rPr sz="1269" spc="-2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69" dirty="0">
                <a:solidFill>
                  <a:srgbClr val="FFFFFF"/>
                </a:solidFill>
                <a:latin typeface="Tahoma"/>
                <a:cs typeface="Tahoma"/>
              </a:rPr>
              <a:t>от</a:t>
            </a:r>
            <a:r>
              <a:rPr sz="1269" spc="-53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69" spc="-11" dirty="0">
                <a:solidFill>
                  <a:srgbClr val="FFFFFF"/>
                </a:solidFill>
                <a:latin typeface="Tahoma"/>
                <a:cs typeface="Tahoma"/>
              </a:rPr>
              <a:t>педагогов </a:t>
            </a:r>
            <a:r>
              <a:rPr sz="1269" dirty="0">
                <a:solidFill>
                  <a:srgbClr val="FFFFFF"/>
                </a:solidFill>
                <a:latin typeface="Tahoma"/>
                <a:cs typeface="Tahoma"/>
              </a:rPr>
              <a:t>подготовки</a:t>
            </a:r>
            <a:r>
              <a:rPr sz="1269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69" spc="-11" dirty="0">
                <a:solidFill>
                  <a:srgbClr val="FFFFFF"/>
                </a:solidFill>
                <a:latin typeface="Tahoma"/>
                <a:cs typeface="Tahoma"/>
              </a:rPr>
              <a:t>документов,</a:t>
            </a:r>
            <a:r>
              <a:rPr sz="1269" spc="529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69" dirty="0">
                <a:solidFill>
                  <a:srgbClr val="FFFFFF"/>
                </a:solidFill>
                <a:latin typeface="Tahoma"/>
                <a:cs typeface="Tahoma"/>
              </a:rPr>
              <a:t>не</a:t>
            </a:r>
            <a:r>
              <a:rPr sz="1269" spc="-2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69" dirty="0">
                <a:solidFill>
                  <a:srgbClr val="FFFFFF"/>
                </a:solidFill>
                <a:latin typeface="Tahoma"/>
                <a:cs typeface="Tahoma"/>
              </a:rPr>
              <a:t>включенных</a:t>
            </a:r>
            <a:r>
              <a:rPr sz="1269" spc="-1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69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269" spc="-48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69" spc="-11" dirty="0">
                <a:solidFill>
                  <a:srgbClr val="FFFFFF"/>
                </a:solidFill>
                <a:latin typeface="Tahoma"/>
                <a:cs typeface="Tahoma"/>
              </a:rPr>
              <a:t>перечни, </a:t>
            </a:r>
            <a:r>
              <a:rPr sz="1269" b="1" spc="-11" dirty="0">
                <a:solidFill>
                  <a:srgbClr val="FFFFFF"/>
                </a:solidFill>
                <a:latin typeface="Tahoma"/>
                <a:cs typeface="Tahoma"/>
              </a:rPr>
              <a:t>запрещено</a:t>
            </a:r>
            <a:endParaRPr sz="1269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мещающее содержимое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4503" y="1232012"/>
            <a:ext cx="6443247" cy="5344634"/>
          </a:xfrm>
          <a:prstGeom prst="rect">
            <a:avLst/>
          </a:prstGeom>
        </p:spPr>
      </p:pic>
      <p:sp>
        <p:nvSpPr>
          <p:cNvPr id="10" name="Стрелка влево 9"/>
          <p:cNvSpPr/>
          <p:nvPr/>
        </p:nvSpPr>
        <p:spPr>
          <a:xfrm>
            <a:off x="8159262" y="2981936"/>
            <a:ext cx="3022844" cy="1963420"/>
          </a:xfrm>
          <a:prstGeom prst="leftArrow">
            <a:avLst/>
          </a:prstGeom>
          <a:noFill/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dirty="0">
                <a:solidFill>
                  <a:srgbClr val="FF0000"/>
                </a:solidFill>
              </a:rPr>
              <a:t>изменения с 01.09.2025</a:t>
            </a:r>
          </a:p>
        </p:txBody>
      </p:sp>
      <p:sp>
        <p:nvSpPr>
          <p:cNvPr id="12" name="Стрелка влево 11"/>
          <p:cNvSpPr/>
          <p:nvPr/>
        </p:nvSpPr>
        <p:spPr>
          <a:xfrm>
            <a:off x="8308511" y="4945356"/>
            <a:ext cx="2724345" cy="1724660"/>
          </a:xfrm>
          <a:prstGeom prst="leftArrow">
            <a:avLst/>
          </a:prstGeom>
          <a:noFill/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dirty="0">
                <a:solidFill>
                  <a:srgbClr val="FF0000"/>
                </a:solidFill>
              </a:rPr>
              <a:t>изменения с 01.09.2026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1581DF-422A-458D-8B00-60E65BE83307}"/>
              </a:ext>
            </a:extLst>
          </p:cNvPr>
          <p:cNvSpPr txBox="1"/>
          <p:nvPr/>
        </p:nvSpPr>
        <p:spPr>
          <a:xfrm>
            <a:off x="590843" y="281354"/>
            <a:ext cx="10100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ПРЕПОДАВАНИЕ «ИСТОРИИ», «ИСТОРИИ НАШЕГО КРАЯ»</a:t>
            </a:r>
          </a:p>
        </p:txBody>
      </p:sp>
      <p:sp>
        <p:nvSpPr>
          <p:cNvPr id="2" name="Правая фигурная скобка 1">
            <a:extLst>
              <a:ext uri="{FF2B5EF4-FFF2-40B4-BE49-F238E27FC236}">
                <a16:creationId xmlns:a16="http://schemas.microsoft.com/office/drawing/2014/main" id="{E9D14C6F-7E2F-4640-83E8-BFD1A26A3AEC}"/>
              </a:ext>
            </a:extLst>
          </p:cNvPr>
          <p:cNvSpPr/>
          <p:nvPr/>
        </p:nvSpPr>
        <p:spPr>
          <a:xfrm>
            <a:off x="7625300" y="2827606"/>
            <a:ext cx="384712" cy="2244341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авая фигурная скобка 2">
            <a:extLst>
              <a:ext uri="{FF2B5EF4-FFF2-40B4-BE49-F238E27FC236}">
                <a16:creationId xmlns:a16="http://schemas.microsoft.com/office/drawing/2014/main" id="{1CB103FC-988F-413A-983A-2E350256D2DC}"/>
              </a:ext>
            </a:extLst>
          </p:cNvPr>
          <p:cNvSpPr/>
          <p:nvPr/>
        </p:nvSpPr>
        <p:spPr>
          <a:xfrm>
            <a:off x="7737231" y="5212227"/>
            <a:ext cx="168812" cy="1364419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0843" y="1033483"/>
            <a:ext cx="4559579" cy="4510258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5696939" y="832432"/>
            <a:ext cx="5904218" cy="5193135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en-US" altLang="zh-CN" sz="2000" b="1" dirty="0" err="1">
                <a:solidFill>
                  <a:srgbClr val="FF0000"/>
                </a:solidFill>
                <a:ea typeface="Arial" panose="020B0604020202020204"/>
              </a:rPr>
              <a:t>Приказ</a:t>
            </a:r>
            <a:r>
              <a:rPr lang="en-US" altLang="zh-CN" sz="2000" b="1" dirty="0">
                <a:solidFill>
                  <a:srgbClr val="FF0000"/>
                </a:solidFill>
                <a:ea typeface="Arial" panose="020B0604020202020204"/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  <a:ea typeface="Arial" panose="020B0604020202020204"/>
              </a:rPr>
              <a:t>Министерства</a:t>
            </a:r>
            <a:r>
              <a:rPr lang="en-US" altLang="zh-CN" sz="2000" b="1" dirty="0">
                <a:solidFill>
                  <a:srgbClr val="FF0000"/>
                </a:solidFill>
                <a:ea typeface="Arial" panose="020B0604020202020204"/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  <a:ea typeface="Arial" panose="020B0604020202020204"/>
              </a:rPr>
              <a:t>просвещения</a:t>
            </a:r>
            <a:r>
              <a:rPr lang="en-US" altLang="zh-CN" sz="2000" b="1" dirty="0">
                <a:solidFill>
                  <a:srgbClr val="FF0000"/>
                </a:solidFill>
                <a:ea typeface="Arial" panose="020B0604020202020204"/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  <a:ea typeface="Arial" panose="020B0604020202020204"/>
              </a:rPr>
              <a:t>Российской</a:t>
            </a:r>
            <a:r>
              <a:rPr lang="en-US" altLang="zh-CN" sz="2000" b="1" dirty="0">
                <a:solidFill>
                  <a:srgbClr val="FF0000"/>
                </a:solidFill>
                <a:ea typeface="Arial" panose="020B0604020202020204"/>
              </a:rPr>
              <a:t> </a:t>
            </a:r>
          </a:p>
          <a:p>
            <a:pPr algn="ctr"/>
            <a:r>
              <a:rPr lang="en-US" altLang="zh-CN" sz="2000" b="1" dirty="0" err="1">
                <a:solidFill>
                  <a:srgbClr val="FF0000"/>
                </a:solidFill>
                <a:ea typeface="Arial" panose="020B0604020202020204"/>
              </a:rPr>
              <a:t>Федерации</a:t>
            </a:r>
            <a:r>
              <a:rPr lang="en-US" altLang="zh-CN" sz="2000" b="1" dirty="0">
                <a:solidFill>
                  <a:srgbClr val="FF0000"/>
                </a:solidFill>
                <a:ea typeface="Arial" panose="020B0604020202020204"/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  <a:ea typeface="Arial" panose="020B0604020202020204"/>
              </a:rPr>
              <a:t>от</a:t>
            </a:r>
            <a:r>
              <a:rPr lang="en-US" altLang="zh-CN" sz="2000" b="1" dirty="0">
                <a:solidFill>
                  <a:srgbClr val="FF0000"/>
                </a:solidFill>
                <a:ea typeface="Arial" panose="020B0604020202020204"/>
              </a:rPr>
              <a:t> 09.10.2024 № 704: </a:t>
            </a:r>
          </a:p>
          <a:p>
            <a:endParaRPr lang="ru-RU" altLang="zh-CN" sz="2000" dirty="0">
              <a:solidFill>
                <a:srgbClr val="000000"/>
              </a:solidFill>
              <a:ea typeface="Arial" panose="020B0604020202020204"/>
            </a:endParaRPr>
          </a:p>
          <a:p>
            <a:r>
              <a:rPr lang="en-US" altLang="zh-CN" sz="2000" dirty="0">
                <a:ea typeface="Arial" panose="020B0604020202020204"/>
              </a:rPr>
              <a:t>В 2025</a:t>
            </a:r>
            <a:r>
              <a:rPr lang="ru-RU" altLang="zh-CN" sz="2000" dirty="0">
                <a:ea typeface="Arial" panose="020B0604020202020204"/>
              </a:rPr>
              <a:t>-</a:t>
            </a:r>
            <a:r>
              <a:rPr lang="en-US" altLang="zh-CN" sz="2000" dirty="0">
                <a:ea typeface="Arial" panose="020B0604020202020204"/>
              </a:rPr>
              <a:t>2026 </a:t>
            </a:r>
            <a:r>
              <a:rPr lang="en-US" altLang="zh-CN" sz="2000" dirty="0" err="1">
                <a:ea typeface="Arial" panose="020B0604020202020204"/>
              </a:rPr>
              <a:t>учебном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году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для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изучения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истории</a:t>
            </a:r>
            <a:r>
              <a:rPr lang="en-US" altLang="zh-CN" sz="2000" dirty="0">
                <a:ea typeface="Arial" panose="020B0604020202020204"/>
              </a:rPr>
              <a:t> </a:t>
            </a:r>
          </a:p>
          <a:p>
            <a:r>
              <a:rPr lang="en-US" altLang="zh-CN" sz="2000" dirty="0" err="1">
                <a:ea typeface="Arial" panose="020B0604020202020204"/>
              </a:rPr>
              <a:t>используются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два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поурочных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планирования</a:t>
            </a:r>
            <a:r>
              <a:rPr lang="en-US" altLang="zh-CN" sz="2000" dirty="0">
                <a:ea typeface="Arial" panose="020B0604020202020204"/>
              </a:rPr>
              <a:t>: </a:t>
            </a:r>
            <a:endParaRPr lang="ru-RU" altLang="zh-CN" sz="2000" dirty="0">
              <a:ea typeface="Arial" panose="020B0604020202020204"/>
            </a:endParaRPr>
          </a:p>
          <a:p>
            <a:endParaRPr lang="en-US" altLang="zh-CN" sz="2000" dirty="0">
              <a:ea typeface="Arial" panose="020B0604020202020204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000" dirty="0">
                <a:ea typeface="Arial" panose="020B0604020202020204"/>
              </a:rPr>
              <a:t>• </a:t>
            </a:r>
            <a:r>
              <a:rPr lang="en-US" altLang="zh-CN" sz="2000" dirty="0" err="1">
                <a:ea typeface="Arial" panose="020B0604020202020204"/>
              </a:rPr>
              <a:t>для</a:t>
            </a:r>
            <a:r>
              <a:rPr lang="en-US" altLang="zh-CN" sz="2000" dirty="0">
                <a:ea typeface="Arial" panose="020B0604020202020204"/>
              </a:rPr>
              <a:t> обучающихся, </a:t>
            </a:r>
            <a:r>
              <a:rPr lang="en-US" altLang="zh-CN" sz="2000" dirty="0" err="1">
                <a:ea typeface="Arial" panose="020B0604020202020204"/>
              </a:rPr>
              <a:t>начавших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освоение</a:t>
            </a:r>
            <a:r>
              <a:rPr lang="en-US" altLang="zh-CN" sz="2000" dirty="0">
                <a:ea typeface="Arial" panose="020B0604020202020204"/>
              </a:rPr>
              <a:t> ФОП ООО </a:t>
            </a:r>
            <a:r>
              <a:rPr lang="ru-RU" altLang="zh-CN" sz="2000" dirty="0">
                <a:ea typeface="Arial" panose="020B0604020202020204"/>
              </a:rPr>
              <a:t>д</a:t>
            </a:r>
            <a:r>
              <a:rPr lang="en-US" altLang="zh-CN" sz="2000" dirty="0">
                <a:ea typeface="Arial" panose="020B0604020202020204"/>
              </a:rPr>
              <a:t>о 1 </a:t>
            </a:r>
            <a:r>
              <a:rPr lang="en-US" altLang="zh-CN" sz="2000" dirty="0" err="1">
                <a:ea typeface="Arial" panose="020B0604020202020204"/>
              </a:rPr>
              <a:t>сентября</a:t>
            </a:r>
            <a:r>
              <a:rPr lang="en-US" altLang="zh-CN" sz="2000" dirty="0">
                <a:ea typeface="Arial" panose="020B0604020202020204"/>
              </a:rPr>
              <a:t> 2025 </a:t>
            </a:r>
            <a:r>
              <a:rPr lang="en-US" altLang="zh-CN" sz="2000" dirty="0" err="1">
                <a:ea typeface="Arial" panose="020B0604020202020204"/>
              </a:rPr>
              <a:t>года</a:t>
            </a:r>
            <a:r>
              <a:rPr lang="en-US" altLang="zh-CN" sz="2000" dirty="0">
                <a:ea typeface="Arial" panose="020B0604020202020204"/>
              </a:rPr>
              <a:t> – </a:t>
            </a:r>
            <a:r>
              <a:rPr lang="en-US" altLang="zh-CN" sz="2000" dirty="0" err="1">
                <a:ea typeface="Arial" panose="020B0604020202020204"/>
              </a:rPr>
              <a:t>по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нему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работают</a:t>
            </a:r>
            <a:r>
              <a:rPr lang="en-US" altLang="zh-CN" sz="2000" dirty="0">
                <a:ea typeface="Arial" panose="020B0604020202020204"/>
              </a:rPr>
              <a:t> </a:t>
            </a:r>
          </a:p>
          <a:p>
            <a:pPr marL="365125"/>
            <a:r>
              <a:rPr lang="en-US" altLang="zh-CN" sz="2000" dirty="0">
                <a:ea typeface="Arial" panose="020B0604020202020204"/>
              </a:rPr>
              <a:t>8-9 </a:t>
            </a:r>
            <a:r>
              <a:rPr lang="en-US" altLang="zh-CN" sz="2000" dirty="0" err="1">
                <a:ea typeface="Arial" panose="020B0604020202020204"/>
              </a:rPr>
              <a:t>классы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ru-RU" altLang="zh-CN" sz="2000" b="1" dirty="0">
                <a:solidFill>
                  <a:schemeClr val="accent5">
                    <a:lumMod val="75000"/>
                  </a:schemeClr>
                </a:solidFill>
                <a:ea typeface="Arial" panose="020B0604020202020204"/>
              </a:rPr>
              <a:t>– </a:t>
            </a:r>
            <a:r>
              <a:rPr lang="ru-RU" altLang="zh-CN" sz="2000" b="1" dirty="0">
                <a:solidFill>
                  <a:srgbClr val="FF0000"/>
                </a:solidFill>
                <a:ea typeface="Arial" panose="020B0604020202020204"/>
              </a:rPr>
              <a:t>п. 150.9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000" b="1" dirty="0">
              <a:solidFill>
                <a:schemeClr val="accent5">
                  <a:lumMod val="75000"/>
                </a:schemeClr>
              </a:solidFill>
              <a:ea typeface="Arial" panose="020B0604020202020204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000" dirty="0">
                <a:ea typeface="Arial" panose="020B0604020202020204"/>
              </a:rPr>
              <a:t>• </a:t>
            </a:r>
            <a:r>
              <a:rPr lang="en-US" altLang="zh-CN" sz="2000" dirty="0" err="1">
                <a:ea typeface="Arial" panose="020B0604020202020204"/>
              </a:rPr>
              <a:t>для</a:t>
            </a:r>
            <a:r>
              <a:rPr lang="en-US" altLang="zh-CN" sz="2000" dirty="0">
                <a:ea typeface="Arial" panose="020B0604020202020204"/>
              </a:rPr>
              <a:t> обучающихся, </a:t>
            </a:r>
            <a:r>
              <a:rPr lang="en-US" altLang="zh-CN" sz="2000" dirty="0" err="1">
                <a:ea typeface="Arial" panose="020B0604020202020204"/>
              </a:rPr>
              <a:t>начавших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освоение</a:t>
            </a:r>
            <a:r>
              <a:rPr lang="en-US" altLang="zh-CN" sz="2000" dirty="0">
                <a:ea typeface="Arial" panose="020B0604020202020204"/>
              </a:rPr>
              <a:t> ФОП ООО </a:t>
            </a:r>
            <a:r>
              <a:rPr lang="ru-RU" altLang="zh-CN" sz="2000" dirty="0">
                <a:ea typeface="Arial" panose="020B0604020202020204"/>
              </a:rPr>
              <a:t> </a:t>
            </a:r>
            <a:r>
              <a:rPr lang="en-US" altLang="zh-CN" sz="2000" dirty="0">
                <a:ea typeface="Arial" panose="020B0604020202020204"/>
              </a:rPr>
              <a:t>с 1 </a:t>
            </a:r>
            <a:r>
              <a:rPr lang="en-US" altLang="zh-CN" sz="2000" dirty="0" err="1">
                <a:ea typeface="Arial" panose="020B0604020202020204"/>
              </a:rPr>
              <a:t>сентября</a:t>
            </a:r>
            <a:r>
              <a:rPr lang="en-US" altLang="zh-CN" sz="2000" dirty="0">
                <a:ea typeface="Arial" panose="020B0604020202020204"/>
              </a:rPr>
              <a:t> 2025 </a:t>
            </a:r>
            <a:r>
              <a:rPr lang="en-US" altLang="zh-CN" sz="2000" dirty="0" err="1">
                <a:ea typeface="Arial" panose="020B0604020202020204"/>
              </a:rPr>
              <a:t>года</a:t>
            </a:r>
            <a:r>
              <a:rPr lang="en-US" altLang="zh-CN" sz="2000" dirty="0">
                <a:ea typeface="Arial" panose="020B0604020202020204"/>
              </a:rPr>
              <a:t> – </a:t>
            </a:r>
            <a:r>
              <a:rPr lang="en-US" altLang="zh-CN" sz="2000" dirty="0" err="1">
                <a:ea typeface="Arial" panose="020B0604020202020204"/>
              </a:rPr>
              <a:t>по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нему</a:t>
            </a:r>
            <a:r>
              <a:rPr lang="en-US" altLang="zh-CN" sz="2000" dirty="0">
                <a:ea typeface="Arial" panose="020B0604020202020204"/>
              </a:rPr>
              <a:t> </a:t>
            </a:r>
            <a:r>
              <a:rPr lang="en-US" altLang="zh-CN" sz="2000" dirty="0" err="1">
                <a:ea typeface="Arial" panose="020B0604020202020204"/>
              </a:rPr>
              <a:t>работают</a:t>
            </a:r>
            <a:r>
              <a:rPr lang="en-US" altLang="zh-CN" sz="2000" dirty="0">
                <a:ea typeface="Arial" panose="020B0604020202020204"/>
              </a:rPr>
              <a:t> 5-7 </a:t>
            </a:r>
            <a:r>
              <a:rPr lang="en-US" altLang="zh-CN" sz="2000" dirty="0" err="1">
                <a:ea typeface="Arial" panose="020B0604020202020204"/>
              </a:rPr>
              <a:t>классы</a:t>
            </a:r>
            <a:r>
              <a:rPr lang="ru-RU" altLang="zh-CN" sz="2000" dirty="0">
                <a:ea typeface="Arial" panose="020B0604020202020204"/>
              </a:rPr>
              <a:t> – </a:t>
            </a:r>
            <a:r>
              <a:rPr lang="ru-RU" altLang="zh-CN" sz="2000" b="1" dirty="0">
                <a:solidFill>
                  <a:srgbClr val="FF0000"/>
                </a:solidFill>
                <a:ea typeface="Arial" panose="020B0604020202020204"/>
              </a:rPr>
              <a:t>п. 150.12</a:t>
            </a:r>
            <a:endParaRPr lang="en-US" altLang="zh-CN" sz="2000" b="1" dirty="0">
              <a:solidFill>
                <a:schemeClr val="accent5">
                  <a:lumMod val="75000"/>
                </a:schemeClr>
              </a:solidFill>
              <a:ea typeface="Arial" panose="020B0604020202020204"/>
            </a:endParaRPr>
          </a:p>
        </p:txBody>
      </p:sp>
      <p:graphicFrame>
        <p:nvGraphicFramePr>
          <p:cNvPr id="9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65456"/>
              </p:ext>
            </p:extLst>
          </p:nvPr>
        </p:nvGraphicFramePr>
        <p:xfrm>
          <a:off x="6288774" y="5241057"/>
          <a:ext cx="4965064" cy="12820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94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5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7654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8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9 класс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2 часа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2 часа + 0,5 часа на курс «Введение в новейшую историю»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02E9609-C55F-4C8F-9EF2-F5ABF2DE02B1}"/>
              </a:ext>
            </a:extLst>
          </p:cNvPr>
          <p:cNvSpPr txBox="1"/>
          <p:nvPr/>
        </p:nvSpPr>
        <p:spPr>
          <a:xfrm>
            <a:off x="590843" y="281354"/>
            <a:ext cx="10100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ПРЕПОДАВАНИЕ «ИСТОРИИ», «ИСТОРИИ НАШЕГО КРАЯ»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77E238D-CD01-4368-9F85-6FD112A947AA}"/>
              </a:ext>
            </a:extLst>
          </p:cNvPr>
          <p:cNvGrpSpPr/>
          <p:nvPr/>
        </p:nvGrpSpPr>
        <p:grpSpPr>
          <a:xfrm>
            <a:off x="2898460" y="5379908"/>
            <a:ext cx="3385110" cy="1282054"/>
            <a:chOff x="2898460" y="5379908"/>
            <a:chExt cx="3385110" cy="1282054"/>
          </a:xfrm>
          <a:noFill/>
        </p:grpSpPr>
        <p:sp>
          <p:nvSpPr>
            <p:cNvPr id="2" name="Стрелка: вправо 1">
              <a:extLst>
                <a:ext uri="{FF2B5EF4-FFF2-40B4-BE49-F238E27FC236}">
                  <a16:creationId xmlns:a16="http://schemas.microsoft.com/office/drawing/2014/main" id="{32601EEE-A85B-4A09-94F4-210BB2BADC4C}"/>
                </a:ext>
              </a:extLst>
            </p:cNvPr>
            <p:cNvSpPr/>
            <p:nvPr/>
          </p:nvSpPr>
          <p:spPr>
            <a:xfrm>
              <a:off x="2898460" y="5379908"/>
              <a:ext cx="3385110" cy="1282054"/>
            </a:xfrm>
            <a:prstGeom prst="rightArrow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8FA1139E-6997-4295-A874-245B90674306}"/>
                </a:ext>
              </a:extLst>
            </p:cNvPr>
            <p:cNvSpPr/>
            <p:nvPr/>
          </p:nvSpPr>
          <p:spPr>
            <a:xfrm>
              <a:off x="3099502" y="5772650"/>
              <a:ext cx="2818765" cy="49657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</a:rPr>
                <a:t>2025-2026 учебный год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220531" y="1067118"/>
            <a:ext cx="6090920" cy="5145405"/>
          </a:xfrm>
        </p:spPr>
        <p:txBody>
          <a:bodyPr>
            <a:normAutofit fontScale="97500"/>
          </a:bodyPr>
          <a:lstStyle/>
          <a:p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В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2025/2026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учебном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году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+mn-lt"/>
              </a:rPr>
              <a:t>в</a:t>
            </a:r>
            <a:r>
              <a:rPr lang="en-US" altLang="ru-RU" sz="2400" b="1" dirty="0">
                <a:solidFill>
                  <a:srgbClr val="FF0000"/>
                </a:solidFill>
                <a:latin typeface="+mn-lt"/>
              </a:rPr>
              <a:t> 5-7 </a:t>
            </a:r>
            <a:r>
              <a:rPr lang="en-US" altLang="en-US" sz="2400" b="1" dirty="0" err="1">
                <a:solidFill>
                  <a:srgbClr val="FF0000"/>
                </a:solidFill>
                <a:latin typeface="+mn-lt"/>
              </a:rPr>
              <a:t>классах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в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рамках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учебного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предмета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«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История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»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реализуется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+mn-lt"/>
              </a:rPr>
              <a:t>курс</a:t>
            </a:r>
            <a:r>
              <a:rPr lang="en-US" altLang="ru-RU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+mn-lt"/>
              </a:rPr>
              <a:t>«</a:t>
            </a:r>
            <a:r>
              <a:rPr lang="en-US" altLang="en-US" sz="2400" b="1" dirty="0" err="1">
                <a:solidFill>
                  <a:srgbClr val="FF0000"/>
                </a:solidFill>
                <a:latin typeface="+mn-lt"/>
              </a:rPr>
              <a:t>История</a:t>
            </a:r>
            <a:r>
              <a:rPr lang="en-US" altLang="ru-RU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+mn-lt"/>
              </a:rPr>
              <a:t>нашего</a:t>
            </a:r>
            <a:r>
              <a:rPr lang="en-US" altLang="ru-RU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+mn-lt"/>
              </a:rPr>
              <a:t>края</a:t>
            </a:r>
            <a:r>
              <a:rPr lang="en-US" altLang="en-US" sz="2400" b="1" dirty="0">
                <a:solidFill>
                  <a:srgbClr val="FF0000"/>
                </a:solidFill>
                <a:latin typeface="+mn-lt"/>
              </a:rPr>
              <a:t>»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:</a:t>
            </a:r>
            <a:endParaRPr lang="ru-RU" altLang="ru-RU" sz="2400" b="1" dirty="0">
              <a:solidFill>
                <a:srgbClr val="002060"/>
              </a:solidFill>
              <a:latin typeface="+mn-lt"/>
            </a:endParaRPr>
          </a:p>
          <a:p>
            <a:endParaRPr lang="en-US" altLang="ru-RU" sz="2400" b="1" dirty="0">
              <a:solidFill>
                <a:srgbClr val="002060"/>
              </a:solidFill>
              <a:latin typeface="+mn-l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altLang="en-US" sz="2400" b="1" dirty="0">
                <a:solidFill>
                  <a:srgbClr val="002060"/>
                </a:solidFill>
                <a:latin typeface="+mn-lt"/>
              </a:rPr>
              <a:t>Рекомендовано и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зучат</a:t>
            </a:r>
            <a:r>
              <a:rPr lang="ru-RU" altLang="en-US" sz="2400" b="1" dirty="0" err="1">
                <a:solidFill>
                  <a:srgbClr val="002060"/>
                </a:solidFill>
                <a:latin typeface="+mn-lt"/>
              </a:rPr>
              <a:t>ь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после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изучения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курсов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«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Всеобщая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история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»</a:t>
            </a:r>
            <a:r>
              <a:rPr lang="ru-RU" altLang="en-US" sz="2400" b="1" dirty="0">
                <a:solidFill>
                  <a:srgbClr val="002060"/>
                </a:solidFill>
                <a:latin typeface="+mn-lt"/>
              </a:rPr>
              <a:t> (5 класс)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и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«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История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России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»</a:t>
            </a:r>
            <a:r>
              <a:rPr lang="ru-RU" altLang="en-US" sz="2400" b="1" dirty="0">
                <a:solidFill>
                  <a:srgbClr val="002060"/>
                </a:solidFill>
                <a:latin typeface="+mn-lt"/>
              </a:rPr>
              <a:t> (6-7 классы)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altLang="en-US" sz="2400" b="1" dirty="0">
                <a:solidFill>
                  <a:srgbClr val="002060"/>
                </a:solidFill>
                <a:latin typeface="+mn-lt"/>
              </a:rPr>
              <a:t>Возможно изучать параллельно с другими курсами учебного предмета «История»</a:t>
            </a:r>
            <a:endParaRPr lang="en-US" altLang="en-US" sz="2400" b="1" dirty="0">
              <a:solidFill>
                <a:srgbClr val="002060"/>
              </a:solidFill>
              <a:latin typeface="+mn-l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Обращаем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внимание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,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что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«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История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нашего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края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»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–</a:t>
            </a:r>
            <a:r>
              <a:rPr lang="ru-RU" altLang="en-US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это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+mn-lt"/>
              </a:rPr>
              <a:t>не</a:t>
            </a:r>
            <a:r>
              <a:rPr lang="en-US" altLang="ru-RU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+mn-lt"/>
              </a:rPr>
              <a:t>отдельный</a:t>
            </a:r>
            <a:r>
              <a:rPr lang="en-US" altLang="ru-RU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+mn-lt"/>
              </a:rPr>
              <a:t>учебный</a:t>
            </a:r>
            <a:r>
              <a:rPr lang="en-US" altLang="ru-RU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+mn-lt"/>
              </a:rPr>
              <a:t>предмет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, 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а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учебный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курс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,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часть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учебного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предмета</a:t>
            </a:r>
            <a:r>
              <a:rPr lang="en-US" altLang="ru-RU" sz="2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«</a:t>
            </a:r>
            <a:r>
              <a:rPr lang="en-US" altLang="en-US" sz="2400" b="1" dirty="0" err="1">
                <a:solidFill>
                  <a:srgbClr val="002060"/>
                </a:solidFill>
                <a:latin typeface="+mn-lt"/>
              </a:rPr>
              <a:t>История</a:t>
            </a:r>
            <a:r>
              <a:rPr lang="en-US" altLang="en-US" sz="2400" b="1" dirty="0">
                <a:solidFill>
                  <a:srgbClr val="002060"/>
                </a:solidFill>
                <a:latin typeface="+mn-lt"/>
              </a:rPr>
              <a:t>»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275" y="1235930"/>
            <a:ext cx="4347256" cy="43861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9586AB-D6D9-4612-9C75-6B7E654170B4}"/>
              </a:ext>
            </a:extLst>
          </p:cNvPr>
          <p:cNvSpPr txBox="1"/>
          <p:nvPr/>
        </p:nvSpPr>
        <p:spPr>
          <a:xfrm>
            <a:off x="590843" y="281354"/>
            <a:ext cx="10100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ПРЕПОДАВАНИЕ «ИСТОРИИ», «ИСТОРИИ НАШЕГО КРАЯ»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933" y="267286"/>
            <a:ext cx="11744960" cy="942975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СОДЕРЖАНИЕ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УЧЕБНОГО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КУРСА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«ИСТОРИЯ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НАШЕГО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КРАЯ»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</a:t>
            </a:r>
            <a:br>
              <a:rPr lang="ru-RU" altLang="ru-RU" sz="2800" dirty="0">
                <a:solidFill>
                  <a:srgbClr val="002060"/>
                </a:solidFill>
                <a:latin typeface="+mn-lt"/>
              </a:rPr>
            </a:br>
            <a:r>
              <a:rPr lang="ru-RU" sz="2800" dirty="0">
                <a:solidFill>
                  <a:srgbClr val="002060"/>
                </a:solidFill>
                <a:latin typeface="+mn-lt"/>
              </a:rPr>
              <a:t>(ФООП ООО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,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ПРИКАЗ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МИНПРОСВЕЩЕНИЯ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РОССИИ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ОТ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18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МАЯ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2023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Г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.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</a:rPr>
              <a:t>№</a:t>
            </a:r>
            <a:r>
              <a:rPr lang="en-US" altLang="ru-RU" sz="2800" dirty="0">
                <a:solidFill>
                  <a:srgbClr val="002060"/>
                </a:solidFill>
                <a:latin typeface="+mn-lt"/>
              </a:rPr>
              <a:t> 370</a:t>
            </a:r>
            <a:r>
              <a:rPr lang="ru-RU" altLang="ru-RU" sz="2800" dirty="0">
                <a:solidFill>
                  <a:srgbClr val="002060"/>
                </a:solidFill>
                <a:latin typeface="+mn-lt"/>
              </a:rPr>
              <a:t>)</a:t>
            </a:r>
            <a:endParaRPr lang="en-US" altLang="ru-RU" sz="2800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1393520"/>
              </p:ext>
            </p:extLst>
          </p:nvPr>
        </p:nvGraphicFramePr>
        <p:xfrm>
          <a:off x="745588" y="1371598"/>
          <a:ext cx="11043138" cy="5212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0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4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380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14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600" dirty="0"/>
                        <a:t>класс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600" dirty="0"/>
                        <a:t>количество часов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600"/>
                        <a:t>содержание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4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600" b="1">
                          <a:solidFill>
                            <a:srgbClr val="002060"/>
                          </a:solidFill>
                        </a:rPr>
                        <a:t>5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600" b="1">
                          <a:solidFill>
                            <a:srgbClr val="002060"/>
                          </a:solidFill>
                        </a:rPr>
                        <a:t>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История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нашего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древности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(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до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образования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российского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государства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или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до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вхождения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его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состав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417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600" b="1">
                          <a:solidFill>
                            <a:srgbClr val="002060"/>
                          </a:solidFill>
                        </a:rPr>
                        <a:t>6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600" b="1">
                          <a:solidFill>
                            <a:srgbClr val="002060"/>
                          </a:solidFill>
                        </a:rP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История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нашего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истории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России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Средние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века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Новое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время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(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до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начала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XX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.).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Вхождение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состав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российского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государства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Формирование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политического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экономического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единства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основных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вехах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истории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Российского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государства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(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Смута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эпоха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Петровских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преобразований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век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Екатерины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Великой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Отечественная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война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1812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года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преобразования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Александра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II,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развитие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конце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XIX –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начале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XX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.).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известные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земляки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политической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экономической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военно</a:t>
                      </a:r>
                      <a:r>
                        <a:rPr lang="en-US" altLang="ru-RU" sz="1600" dirty="0" err="1">
                          <a:solidFill>
                            <a:srgbClr val="002060"/>
                          </a:solidFill>
                        </a:rPr>
                        <a:t>-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исторической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образовательной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культурной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жизни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России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Религия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памятники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Развитие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культуры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Отражение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истории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музейных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экспозициях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(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практическое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занятие</a:t>
                      </a:r>
                      <a:r>
                        <a:rPr lang="ru-RU" altLang="en-US" sz="1600" dirty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507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600" b="1">
                          <a:solidFill>
                            <a:srgbClr val="002060"/>
                          </a:solidFill>
                        </a:rPr>
                        <a:t>7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600" b="1">
                          <a:solidFill>
                            <a:srgbClr val="002060"/>
                          </a:solidFill>
                        </a:rP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История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нашего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Новейшее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время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(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начало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XX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–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настоящее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время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).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годы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Первой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мировой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Гражданской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войн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Установление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советской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власти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годы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первых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пятилеток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годы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Великой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Отечественной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войны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Послевоенное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восстановление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развитие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1960-70-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годы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Экономическое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культурное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развитие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1980-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годы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Кризисные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проявления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влияние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распада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СССР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развитие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региона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край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1990-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годы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XXI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век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Система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государственного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управления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краем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известные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земляки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История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края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в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наши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дни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Специальная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военная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операция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: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герои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>
                          <a:solidFill>
                            <a:srgbClr val="002060"/>
                          </a:solidFill>
                        </a:rPr>
                        <a:t>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2060"/>
                          </a:solidFill>
                        </a:rPr>
                        <a:t>подвиги</a:t>
                      </a:r>
                      <a:r>
                        <a:rPr lang="en-US" altLang="ru-RU" sz="1600" dirty="0">
                          <a:solidFill>
                            <a:srgbClr val="002060"/>
                          </a:solidFill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178D38C2-2D99-4ED9-BDD0-F555B86112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0061359"/>
              </p:ext>
            </p:extLst>
          </p:nvPr>
        </p:nvGraphicFramePr>
        <p:xfrm>
          <a:off x="486467" y="184375"/>
          <a:ext cx="11219066" cy="6441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0EFF8EB-545B-4FF3-867D-BFE28A34D953}"/>
              </a:ext>
            </a:extLst>
          </p:cNvPr>
          <p:cNvSpPr txBox="1"/>
          <p:nvPr/>
        </p:nvSpPr>
        <p:spPr>
          <a:xfrm>
            <a:off x="464234" y="281354"/>
            <a:ext cx="11080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 b="1" dirty="0">
                <a:solidFill>
                  <a:srgbClr val="002060"/>
                </a:solidFill>
                <a:cs typeface="Times New Roman" panose="02020603050405020304" charset="0"/>
              </a:rPr>
              <a:t>УЧЕБНИКИ, КОТОРЫЕ МОГУТ БЫТЬ ИСПОЛЬЗОВАНЫ ПРИ ИЗУЧЕНИИ КУРСА «ИСТОРИЯ РОДНОГО КРАЯ» </a:t>
            </a:r>
            <a:endParaRPr lang="ru-RU" sz="2800" b="1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EC51903-5201-4E7D-907C-B1D31EB06F49}"/>
              </a:ext>
            </a:extLst>
          </p:cNvPr>
          <p:cNvSpPr/>
          <p:nvPr/>
        </p:nvSpPr>
        <p:spPr>
          <a:xfrm>
            <a:off x="840420" y="5646584"/>
            <a:ext cx="10865113" cy="64633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dirty="0"/>
              <a:t>В случае наличия учебных пособий по истории субъекта Российской Федерации они могут использоваться для организации процесса обучения и воспитания по учебному курсу «История нашего края».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78" y="900332"/>
            <a:ext cx="11927670" cy="58070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5CA83E6-DA1C-4523-8A92-13B67F35EF8A}"/>
              </a:ext>
            </a:extLst>
          </p:cNvPr>
          <p:cNvSpPr txBox="1"/>
          <p:nvPr/>
        </p:nvSpPr>
        <p:spPr>
          <a:xfrm>
            <a:off x="132165" y="150604"/>
            <a:ext cx="119276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002060"/>
                </a:solidFill>
                <a:latin typeface="+mn-lt"/>
              </a:rPr>
              <a:t>СОДЕРЖАНИЕ</a:t>
            </a:r>
            <a:r>
              <a:rPr lang="en-US" altLang="ru-RU" sz="28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800" b="1" dirty="0">
                <a:solidFill>
                  <a:srgbClr val="002060"/>
                </a:solidFill>
                <a:latin typeface="+mn-lt"/>
              </a:rPr>
              <a:t>УЧЕБНОГО</a:t>
            </a:r>
            <a:r>
              <a:rPr lang="en-US" altLang="ru-RU" sz="28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800" b="1" dirty="0">
                <a:solidFill>
                  <a:srgbClr val="002060"/>
                </a:solidFill>
                <a:latin typeface="+mn-lt"/>
              </a:rPr>
              <a:t>КУРСА</a:t>
            </a:r>
            <a:r>
              <a:rPr lang="en-US" altLang="ru-RU" sz="28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800" b="1" dirty="0">
                <a:solidFill>
                  <a:srgbClr val="002060"/>
                </a:solidFill>
                <a:latin typeface="+mn-lt"/>
              </a:rPr>
              <a:t>«</a:t>
            </a:r>
            <a:r>
              <a:rPr lang="ru-RU" altLang="en-US" sz="2800" b="1" dirty="0">
                <a:solidFill>
                  <a:srgbClr val="002060"/>
                </a:solidFill>
                <a:latin typeface="+mn-lt"/>
              </a:rPr>
              <a:t>ОБЩЕСТВОЗАННИЕ</a:t>
            </a:r>
            <a:r>
              <a:rPr lang="en-US" altLang="en-US" sz="2800" b="1" dirty="0">
                <a:solidFill>
                  <a:srgbClr val="002060"/>
                </a:solidFill>
                <a:latin typeface="+mn-lt"/>
              </a:rPr>
              <a:t>»</a:t>
            </a:r>
            <a:endParaRPr lang="ru-RU" sz="2800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CA97610C-8625-4E49-804D-6F0CF17A3EB7}"/>
              </a:ext>
            </a:extLst>
          </p:cNvPr>
          <p:cNvGrpSpPr/>
          <p:nvPr/>
        </p:nvGrpSpPr>
        <p:grpSpPr>
          <a:xfrm>
            <a:off x="439571" y="272209"/>
            <a:ext cx="11752429" cy="6313582"/>
            <a:chOff x="191194" y="729322"/>
            <a:chExt cx="11752429" cy="6313582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47CE7907-134C-4083-BAE4-EE125DF99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1194" y="729322"/>
              <a:ext cx="11752429" cy="6313582"/>
            </a:xfrm>
            <a:prstGeom prst="rect">
              <a:avLst/>
            </a:prstGeom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2CE01955-2174-487D-A2BA-8C938DBB3765}"/>
                </a:ext>
              </a:extLst>
            </p:cNvPr>
            <p:cNvSpPr/>
            <p:nvPr/>
          </p:nvSpPr>
          <p:spPr>
            <a:xfrm>
              <a:off x="1901371" y="1103086"/>
              <a:ext cx="8316686" cy="5197046"/>
            </a:xfrm>
            <a:prstGeom prst="rect">
              <a:avLst/>
            </a:prstGeom>
            <a:solidFill>
              <a:srgbClr val="FAFAF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56DA9695-1FDE-4FCF-BC5E-50DF4F86D8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588" t="13521" r="7923" b="10615"/>
            <a:stretch/>
          </p:blipFill>
          <p:spPr>
            <a:xfrm>
              <a:off x="1901370" y="1879878"/>
              <a:ext cx="8316687" cy="4248800"/>
            </a:xfrm>
            <a:prstGeom prst="rect">
              <a:avLst/>
            </a:prstGeom>
          </p:spPr>
        </p:pic>
      </p:grpSp>
      <p:sp>
        <p:nvSpPr>
          <p:cNvPr id="6" name="Прямоугольник 5"/>
          <p:cNvSpPr/>
          <p:nvPr/>
        </p:nvSpPr>
        <p:spPr>
          <a:xfrm>
            <a:off x="3705137" y="603764"/>
            <a:ext cx="4781725" cy="10066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C00000"/>
                </a:solidFill>
              </a:rPr>
              <a:t>Внесены изменения в конструктор рабочих программ в соответствии с Приказом № 704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8F0D9BC-2CA2-4950-84E6-E8940D4EC9D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4319" y="851274"/>
            <a:ext cx="640964" cy="67032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0610" y="494950"/>
            <a:ext cx="9005922" cy="52325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0802" t="6116" r="8167" b="3768"/>
          <a:stretch>
            <a:fillRect/>
          </a:stretch>
        </p:blipFill>
        <p:spPr>
          <a:xfrm>
            <a:off x="212562" y="210035"/>
            <a:ext cx="2329343" cy="29895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7172" y="6031684"/>
            <a:ext cx="11694252" cy="6162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ПОУРОЧНОЕ ПЛАНИРОВАНИЕ ДЛЯ ПРОГРАММ УГЛУБЛЕННОГО УРОВНЯ ОТСУТСТВУЕТ 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468" y="3911151"/>
            <a:ext cx="1736773" cy="181632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692" y="281354"/>
            <a:ext cx="11488615" cy="956579"/>
          </a:xfrm>
          <a:noFill/>
          <a:ln>
            <a:noFill/>
          </a:ln>
          <a:effectLst/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charset="0"/>
              </a:rPr>
              <a:t>ОРГАНИЗАЦИОННЫЙ РАЗДЕЛ ООП ОО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1691" y="983775"/>
            <a:ext cx="11488615" cy="5592871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Продолжительность учебных периодов составляет в первом полугодии </a:t>
            </a:r>
            <a:r>
              <a:rPr lang="ru-RU" sz="2000" dirty="0">
                <a:solidFill>
                  <a:srgbClr val="FF3300"/>
                </a:solidFill>
                <a:latin typeface="+mn-lt"/>
              </a:rPr>
              <a:t>не более 8 учебных недель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; во втором полугодии - </a:t>
            </a:r>
            <a:r>
              <a:rPr lang="ru-RU" sz="2000" dirty="0">
                <a:solidFill>
                  <a:srgbClr val="FF3300"/>
                </a:solidFill>
                <a:latin typeface="+mn-lt"/>
              </a:rPr>
              <a:t>не более 11 недель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Предусмотрена возможность </a:t>
            </a:r>
            <a:r>
              <a:rPr lang="ru-RU" sz="2000" dirty="0">
                <a:solidFill>
                  <a:srgbClr val="FF3300"/>
                </a:solidFill>
                <a:latin typeface="+mn-lt"/>
              </a:rPr>
              <a:t>дополнительных каникул в течение учебного года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и </a:t>
            </a:r>
            <a:r>
              <a:rPr lang="ru-RU" sz="2000" dirty="0">
                <a:solidFill>
                  <a:srgbClr val="FF3300"/>
                </a:solidFill>
                <a:latin typeface="+mn-lt"/>
              </a:rPr>
              <a:t>сдвиг учебного процесса на летние месяцы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при возникновении ЧС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FF3300"/>
                </a:solidFill>
                <a:latin typeface="+mn-lt"/>
              </a:rPr>
              <a:t>3-й час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физической культуры можно реализовывать </a:t>
            </a:r>
            <a:r>
              <a:rPr lang="ru-RU" sz="2000" dirty="0">
                <a:solidFill>
                  <a:srgbClr val="FF3300"/>
                </a:solidFill>
                <a:latin typeface="+mn-lt"/>
              </a:rPr>
              <a:t>ТОЛЬКО за счет часов части, формируемой участниками образовательных отношений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, включая использование учебных модулей по видам спорта.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Расширены рекомендации по домашнему заданию.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FF3300"/>
                </a:solidFill>
                <a:latin typeface="+mn-lt"/>
              </a:rPr>
              <a:t>Режим работы и график учебного года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устанавливается образовательной организацией </a:t>
            </a:r>
            <a:r>
              <a:rPr lang="ru-RU" sz="2000" dirty="0">
                <a:solidFill>
                  <a:srgbClr val="FF3300"/>
                </a:solidFill>
                <a:latin typeface="+mn-lt"/>
              </a:rPr>
              <a:t>самостоятельно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Даны подробные </a:t>
            </a:r>
            <a:r>
              <a:rPr lang="ru-RU" sz="2000" dirty="0">
                <a:solidFill>
                  <a:srgbClr val="FF3300"/>
                </a:solidFill>
                <a:latin typeface="+mn-lt"/>
              </a:rPr>
              <a:t>требования к каникулам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: продолжительность не менее 7 дней, суммарно не менее 126 дней. Рекомендуют чередовать 5-6 учебных недель с недельными каникулами.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Закрепили требование </a:t>
            </a:r>
            <a:r>
              <a:rPr lang="ru-RU" sz="2000" dirty="0">
                <a:solidFill>
                  <a:srgbClr val="FF3300"/>
                </a:solidFill>
                <a:latin typeface="+mn-lt"/>
              </a:rPr>
              <a:t>обучения в первую смену 5, 9 классов и классов для обучающихся с ОВЗ.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8A5CBF2-5296-4168-8D82-A4D570FD2EC3}"/>
              </a:ext>
            </a:extLst>
          </p:cNvPr>
          <p:cNvSpPr/>
          <p:nvPr/>
        </p:nvSpPr>
        <p:spPr>
          <a:xfrm>
            <a:off x="0" y="5648803"/>
            <a:ext cx="12192000" cy="813526"/>
          </a:xfrm>
          <a:prstGeom prst="roundRect">
            <a:avLst/>
          </a:prstGeom>
          <a:solidFill>
            <a:srgbClr val="005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7550"/>
            <a:r>
              <a:rPr lang="ru-RU" sz="2000" b="1" dirty="0">
                <a:solidFill>
                  <a:schemeClr val="bg1"/>
                </a:solidFill>
              </a:rPr>
              <a:t>Задача</a:t>
            </a:r>
          </a:p>
          <a:p>
            <a:pPr marL="106045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</a:rPr>
              <a:t>Внести изменения в «Организационный раздел» ООП ООО 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338124" y="223325"/>
            <a:ext cx="453390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002060"/>
                </a:solidFill>
                <a:cs typeface="Arial"/>
              </a:rPr>
              <a:t>ЕДИНОЕ</a:t>
            </a:r>
            <a:r>
              <a:rPr sz="2800" b="1" spc="-80" dirty="0">
                <a:solidFill>
                  <a:srgbClr val="002060"/>
                </a:solidFill>
                <a:cs typeface="Arial"/>
              </a:rPr>
              <a:t> </a:t>
            </a:r>
            <a:r>
              <a:rPr sz="2800" b="1" spc="-25" dirty="0">
                <a:solidFill>
                  <a:srgbClr val="002060"/>
                </a:solidFill>
                <a:cs typeface="Arial"/>
              </a:rPr>
              <a:t>РАСПИСАНИЕ</a:t>
            </a:r>
            <a:endParaRPr sz="2800" dirty="0">
              <a:solidFill>
                <a:srgbClr val="002060"/>
              </a:solidFill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357108-1A48-4C40-8C29-769A52A4AAAD}"/>
              </a:ext>
            </a:extLst>
          </p:cNvPr>
          <p:cNvSpPr txBox="1"/>
          <p:nvPr/>
        </p:nvSpPr>
        <p:spPr>
          <a:xfrm>
            <a:off x="5514088" y="844062"/>
            <a:ext cx="61707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i="0" dirty="0">
                <a:solidFill>
                  <a:srgbClr val="404040"/>
                </a:solidFill>
                <a:effectLst/>
                <a:latin typeface="quote-cjk-patch"/>
              </a:rPr>
              <a:t>Письмо от </a:t>
            </a:r>
            <a:r>
              <a:rPr lang="ru-RU" b="1" i="0" dirty="0" err="1">
                <a:solidFill>
                  <a:srgbClr val="404040"/>
                </a:solidFill>
                <a:effectLst/>
                <a:latin typeface="quote-cjk-patch"/>
              </a:rPr>
              <a:t>Минпросвещения</a:t>
            </a:r>
            <a:r>
              <a:rPr lang="ru-RU" b="1" i="0" dirty="0">
                <a:solidFill>
                  <a:srgbClr val="404040"/>
                </a:solidFill>
                <a:effectLst/>
                <a:latin typeface="quote-cjk-patch"/>
              </a:rPr>
              <a:t> России </a:t>
            </a:r>
          </a:p>
          <a:p>
            <a:pPr algn="just"/>
            <a:r>
              <a:rPr lang="ru-RU" b="1" i="0" dirty="0">
                <a:solidFill>
                  <a:srgbClr val="404040"/>
                </a:solidFill>
                <a:effectLst/>
                <a:latin typeface="quote-cjk-patch"/>
              </a:rPr>
              <a:t>№ ОК-2258/03 от 13.08.2025"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9C027-07CE-4F2E-BCC6-0FA8B76BD250}"/>
              </a:ext>
            </a:extLst>
          </p:cNvPr>
          <p:cNvSpPr txBox="1"/>
          <p:nvPr/>
        </p:nvSpPr>
        <p:spPr>
          <a:xfrm>
            <a:off x="5514088" y="1444878"/>
            <a:ext cx="626254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0" i="0" dirty="0">
                <a:effectLst/>
              </a:rPr>
              <a:t>Представлены варианты расписаний уроков для всех уровней общего образования (начального, основного, среднего) и методические рекомендации к ним.</a:t>
            </a:r>
          </a:p>
          <a:p>
            <a:pPr algn="l"/>
            <a:endParaRPr lang="ru-RU" sz="2000" b="0" i="0" dirty="0">
              <a:solidFill>
                <a:srgbClr val="404040"/>
              </a:solidFill>
              <a:effectLst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ADF41B-340D-47C0-B75C-8B09E3CB3312}"/>
              </a:ext>
            </a:extLst>
          </p:cNvPr>
          <p:cNvSpPr txBox="1"/>
          <p:nvPr/>
        </p:nvSpPr>
        <p:spPr>
          <a:xfrm>
            <a:off x="376746" y="2768317"/>
            <a:ext cx="1143850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effectLst/>
                <a:latin typeface="quote-cjk-patch"/>
              </a:rPr>
              <a:t>Ключевые особенности:</a:t>
            </a:r>
            <a:endParaRPr lang="ru-RU" b="0" i="0" dirty="0">
              <a:effectLst/>
              <a:latin typeface="quote-cjk-patch"/>
            </a:endParaRPr>
          </a:p>
          <a:p>
            <a:pPr marL="269875" lvl="1" indent="-179388"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quote-cjk-patch"/>
              </a:rPr>
              <a:t>Для каждого урока указан </a:t>
            </a:r>
            <a:r>
              <a:rPr lang="ru-RU" b="1" i="0" dirty="0">
                <a:effectLst/>
                <a:latin typeface="quote-cjk-patch"/>
              </a:rPr>
              <a:t>"балл трудности"</a:t>
            </a:r>
            <a:r>
              <a:rPr lang="ru-RU" b="0" i="0" dirty="0">
                <a:effectLst/>
                <a:latin typeface="quote-cjk-patch"/>
              </a:rPr>
              <a:t> (нагрузки).</a:t>
            </a:r>
          </a:p>
          <a:p>
            <a:pPr marL="269875" lvl="1" indent="-179388"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quote-cjk-patch"/>
              </a:rPr>
              <a:t>Включены </a:t>
            </a:r>
            <a:r>
              <a:rPr lang="ru-RU" b="1" i="0" dirty="0">
                <a:effectLst/>
                <a:latin typeface="quote-cjk-patch"/>
              </a:rPr>
              <a:t>внеурочные занятия</a:t>
            </a:r>
            <a:r>
              <a:rPr lang="ru-RU" b="0" i="0" dirty="0">
                <a:effectLst/>
                <a:latin typeface="quote-cjk-patch"/>
              </a:rPr>
              <a:t> ("Разговоры о важном", "Россия – мои горизонты"), которые проводятся в неформальной форме (экскурсии, проекты и т.д.).</a:t>
            </a:r>
          </a:p>
          <a:p>
            <a:pPr marL="269875" lvl="1" indent="-179388"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quote-cjk-patch"/>
              </a:rPr>
              <a:t>Расписания являются </a:t>
            </a:r>
            <a:r>
              <a:rPr lang="ru-RU" b="1" i="0" dirty="0">
                <a:effectLst/>
                <a:latin typeface="quote-cjk-patch"/>
              </a:rPr>
              <a:t>рекомендательными</a:t>
            </a:r>
            <a:r>
              <a:rPr lang="ru-RU" b="0" i="0" dirty="0">
                <a:effectLst/>
                <a:latin typeface="quote-cjk-patch"/>
              </a:rPr>
              <a:t> (модельными) и разработаны на основе Федерального учебного плана.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393E2D6F-E274-46DB-8BB6-051CB5550FC3}"/>
              </a:ext>
            </a:extLst>
          </p:cNvPr>
          <p:cNvSpPr/>
          <p:nvPr/>
        </p:nvSpPr>
        <p:spPr>
          <a:xfrm>
            <a:off x="338124" y="844062"/>
            <a:ext cx="4979464" cy="17927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AF73A865-3664-473E-A2AC-8D9589142226}"/>
              </a:ext>
            </a:extLst>
          </p:cNvPr>
          <p:cNvSpPr txBox="1"/>
          <p:nvPr/>
        </p:nvSpPr>
        <p:spPr>
          <a:xfrm>
            <a:off x="601606" y="1139666"/>
            <a:ext cx="4852854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3345" indent="-342900">
              <a:lnSpc>
                <a:spcPct val="100000"/>
              </a:lnSpc>
              <a:buAutoNum type="arabicPeriod"/>
              <a:tabLst>
                <a:tab pos="355600" algn="l"/>
              </a:tabLst>
            </a:pPr>
            <a:r>
              <a:rPr sz="1800" spc="-20" dirty="0" err="1">
                <a:latin typeface="Microsoft Sans Serif"/>
                <a:cs typeface="Microsoft Sans Serif"/>
              </a:rPr>
              <a:t>Минимизирована</a:t>
            </a:r>
            <a:r>
              <a:rPr sz="1800" spc="-3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перегрузка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с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учётом биоритмов</a:t>
            </a:r>
            <a:r>
              <a:rPr sz="1800" spc="-6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учащихся.</a:t>
            </a:r>
            <a:endParaRPr sz="1800" dirty="0">
              <a:latin typeface="Microsoft Sans Serif"/>
              <a:cs typeface="Microsoft Sans Serif"/>
            </a:endParaRPr>
          </a:p>
          <a:p>
            <a:pPr marL="355600" marR="652145" indent="-342900">
              <a:lnSpc>
                <a:spcPct val="100000"/>
              </a:lnSpc>
              <a:buAutoNum type="arabicPeriod"/>
              <a:tabLst>
                <a:tab pos="355600" algn="l"/>
              </a:tabLst>
            </a:pPr>
            <a:r>
              <a:rPr sz="1800" dirty="0">
                <a:latin typeface="Microsoft Sans Serif"/>
                <a:cs typeface="Microsoft Sans Serif"/>
              </a:rPr>
              <a:t>Учебная</a:t>
            </a:r>
            <a:r>
              <a:rPr sz="1800" spc="-8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нагрузка</a:t>
            </a:r>
            <a:r>
              <a:rPr sz="1800" spc="-6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равномерно распределена</a:t>
            </a:r>
            <a:r>
              <a:rPr sz="1800" spc="-4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-4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течение</a:t>
            </a:r>
            <a:r>
              <a:rPr sz="1800" spc="-4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недели.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0F445BC-2BBA-458A-AB9A-6F01E9393045}"/>
              </a:ext>
            </a:extLst>
          </p:cNvPr>
          <p:cNvSpPr/>
          <p:nvPr/>
        </p:nvSpPr>
        <p:spPr>
          <a:xfrm>
            <a:off x="0" y="4779616"/>
            <a:ext cx="12192000" cy="1339830"/>
          </a:xfrm>
          <a:prstGeom prst="roundRect">
            <a:avLst/>
          </a:prstGeom>
          <a:solidFill>
            <a:srgbClr val="005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bject 8">
            <a:extLst>
              <a:ext uri="{FF2B5EF4-FFF2-40B4-BE49-F238E27FC236}">
                <a16:creationId xmlns:a16="http://schemas.microsoft.com/office/drawing/2014/main" id="{AEA9F3C5-4F75-40C9-8133-09E7624E2202}"/>
              </a:ext>
            </a:extLst>
          </p:cNvPr>
          <p:cNvSpPr txBox="1"/>
          <p:nvPr/>
        </p:nvSpPr>
        <p:spPr>
          <a:xfrm>
            <a:off x="228120" y="5046355"/>
            <a:ext cx="11735760" cy="733533"/>
          </a:xfrm>
          <a:prstGeom prst="rect">
            <a:avLst/>
          </a:prstGeom>
          <a:noFill/>
          <a:ln w="25907">
            <a:noFill/>
          </a:ln>
        </p:spPr>
        <p:txBody>
          <a:bodyPr vert="horz" wrap="square" lIns="0" tIns="116839" rIns="0" bIns="0" rtlCol="0">
            <a:spAutoFit/>
          </a:bodyPr>
          <a:lstStyle/>
          <a:p>
            <a:pPr marL="305435">
              <a:lnSpc>
                <a:spcPct val="100000"/>
              </a:lnSpc>
              <a:spcBef>
                <a:spcPts val="919"/>
              </a:spcBef>
            </a:pPr>
            <a:r>
              <a:rPr sz="2000" b="1" dirty="0">
                <a:solidFill>
                  <a:schemeClr val="bg1"/>
                </a:solidFill>
                <a:cs typeface="Arial"/>
              </a:rPr>
              <a:t>ЗАДАЧ</a:t>
            </a:r>
            <a:r>
              <a:rPr lang="ru-RU" sz="2000" b="1" dirty="0">
                <a:solidFill>
                  <a:schemeClr val="bg1"/>
                </a:solidFill>
                <a:cs typeface="Arial"/>
              </a:rPr>
              <a:t>А</a:t>
            </a:r>
            <a:endParaRPr sz="2000" b="1" dirty="0">
              <a:solidFill>
                <a:schemeClr val="bg1"/>
              </a:solidFill>
              <a:cs typeface="Arial"/>
            </a:endParaRPr>
          </a:p>
          <a:p>
            <a:pPr marL="648335" marR="346075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  <a:cs typeface="Arial"/>
              </a:rPr>
              <a:t>А</a:t>
            </a:r>
            <a:r>
              <a:rPr sz="2000" b="1" dirty="0" err="1">
                <a:solidFill>
                  <a:schemeClr val="bg1"/>
                </a:solidFill>
                <a:cs typeface="Arial"/>
              </a:rPr>
              <a:t>даптировать</a:t>
            </a:r>
            <a:r>
              <a:rPr sz="2000" b="1" spc="-60" dirty="0">
                <a:solidFill>
                  <a:schemeClr val="bg1"/>
                </a:solidFill>
                <a:cs typeface="Arial"/>
              </a:rPr>
              <a:t> </a:t>
            </a:r>
            <a:r>
              <a:rPr sz="2000" b="1" spc="-10" dirty="0">
                <a:solidFill>
                  <a:schemeClr val="bg1"/>
                </a:solidFill>
                <a:cs typeface="Microsoft Sans Serif"/>
              </a:rPr>
              <a:t>расписание </a:t>
            </a:r>
            <a:r>
              <a:rPr sz="2000" b="1" dirty="0">
                <a:solidFill>
                  <a:schemeClr val="bg1"/>
                </a:solidFill>
                <a:cs typeface="Microsoft Sans Serif"/>
              </a:rPr>
              <a:t>под</a:t>
            </a:r>
            <a:r>
              <a:rPr sz="2000" b="1" spc="-25" dirty="0">
                <a:solidFill>
                  <a:schemeClr val="bg1"/>
                </a:solidFill>
                <a:cs typeface="Microsoft Sans Serif"/>
              </a:rPr>
              <a:t> </a:t>
            </a:r>
            <a:r>
              <a:rPr sz="2000" b="1" dirty="0">
                <a:solidFill>
                  <a:schemeClr val="bg1"/>
                </a:solidFill>
                <a:cs typeface="Microsoft Sans Serif"/>
              </a:rPr>
              <a:t>свои</a:t>
            </a:r>
            <a:r>
              <a:rPr sz="2000" b="1" spc="-15" dirty="0">
                <a:solidFill>
                  <a:schemeClr val="bg1"/>
                </a:solidFill>
                <a:cs typeface="Microsoft Sans Serif"/>
              </a:rPr>
              <a:t> </a:t>
            </a:r>
            <a:r>
              <a:rPr sz="2000" b="1" dirty="0">
                <a:solidFill>
                  <a:schemeClr val="bg1"/>
                </a:solidFill>
                <a:cs typeface="Microsoft Sans Serif"/>
              </a:rPr>
              <a:t>условия, но</a:t>
            </a:r>
            <a:r>
              <a:rPr sz="2000" b="1" spc="-5" dirty="0">
                <a:solidFill>
                  <a:schemeClr val="bg1"/>
                </a:solidFill>
                <a:cs typeface="Microsoft Sans Serif"/>
              </a:rPr>
              <a:t> </a:t>
            </a:r>
            <a:r>
              <a:rPr sz="2000" b="1" dirty="0">
                <a:solidFill>
                  <a:schemeClr val="bg1"/>
                </a:solidFill>
                <a:cs typeface="Microsoft Sans Serif"/>
              </a:rPr>
              <a:t>в</a:t>
            </a:r>
            <a:r>
              <a:rPr sz="2000" b="1" spc="-15" dirty="0">
                <a:solidFill>
                  <a:schemeClr val="bg1"/>
                </a:solidFill>
                <a:cs typeface="Microsoft Sans Serif"/>
              </a:rPr>
              <a:t> </a:t>
            </a:r>
            <a:r>
              <a:rPr sz="2000" b="1" spc="-10" dirty="0" err="1">
                <a:solidFill>
                  <a:schemeClr val="bg1"/>
                </a:solidFill>
                <a:cs typeface="Microsoft Sans Serif"/>
              </a:rPr>
              <a:t>рамках</a:t>
            </a:r>
            <a:r>
              <a:rPr lang="ru-RU" sz="2000" b="1" spc="-10" dirty="0">
                <a:solidFill>
                  <a:schemeClr val="bg1"/>
                </a:solidFill>
                <a:cs typeface="Microsoft Sans Serif"/>
              </a:rPr>
              <a:t> </a:t>
            </a:r>
            <a:r>
              <a:rPr sz="2000" b="1" dirty="0" err="1">
                <a:solidFill>
                  <a:schemeClr val="bg1"/>
                </a:solidFill>
                <a:cs typeface="Microsoft Sans Serif"/>
              </a:rPr>
              <a:t>единых</a:t>
            </a:r>
            <a:r>
              <a:rPr sz="2000" b="1" spc="-60" dirty="0">
                <a:solidFill>
                  <a:schemeClr val="bg1"/>
                </a:solidFill>
                <a:cs typeface="Microsoft Sans Serif"/>
              </a:rPr>
              <a:t> </a:t>
            </a:r>
            <a:r>
              <a:rPr sz="2000" b="1" spc="-10" dirty="0" err="1">
                <a:solidFill>
                  <a:schemeClr val="bg1"/>
                </a:solidFill>
                <a:cs typeface="Arial"/>
              </a:rPr>
              <a:t>федеральных</a:t>
            </a:r>
            <a:r>
              <a:rPr sz="2000" b="1" spc="-10" dirty="0">
                <a:solidFill>
                  <a:schemeClr val="bg1"/>
                </a:solidFill>
                <a:cs typeface="Arial"/>
              </a:rPr>
              <a:t> </a:t>
            </a:r>
            <a:r>
              <a:rPr sz="2000" b="1" spc="-10" dirty="0" err="1">
                <a:solidFill>
                  <a:schemeClr val="bg1"/>
                </a:solidFill>
                <a:cs typeface="Arial"/>
              </a:rPr>
              <a:t>требований</a:t>
            </a:r>
            <a:endParaRPr sz="2000" b="1" dirty="0">
              <a:solidFill>
                <a:schemeClr val="bg1"/>
              </a:solidFill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8381" y="156053"/>
            <a:ext cx="11207343" cy="875340"/>
          </a:xfrm>
          <a:prstGeom prst="rect">
            <a:avLst/>
          </a:prstGeom>
        </p:spPr>
        <p:txBody>
          <a:bodyPr vert="horz" wrap="square" lIns="0" tIns="13434" rIns="0" bIns="0" rtlCol="0">
            <a:spAutoFit/>
          </a:bodyPr>
          <a:lstStyle/>
          <a:p>
            <a:pPr marL="13434">
              <a:spcBef>
                <a:spcPts val="106"/>
              </a:spcBef>
            </a:pPr>
            <a:r>
              <a:rPr lang="ru-RU" sz="2800" b="1" dirty="0">
                <a:solidFill>
                  <a:srgbClr val="002060"/>
                </a:solidFill>
                <a:cs typeface="Tahoma"/>
              </a:rPr>
              <a:t>Чек –лист по снижению документационной нагрузки педагогических работников разработанный МОК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4001" y="586873"/>
            <a:ext cx="368760" cy="338489"/>
          </a:xfrm>
          <a:prstGeom prst="rect">
            <a:avLst/>
          </a:prstGeom>
        </p:spPr>
        <p:txBody>
          <a:bodyPr vert="horz" wrap="square" lIns="0" tIns="12762" rIns="0" bIns="0" rtlCol="0">
            <a:spAutoFit/>
          </a:bodyPr>
          <a:lstStyle/>
          <a:p>
            <a:pPr marL="13434">
              <a:spcBef>
                <a:spcPts val="100"/>
              </a:spcBef>
            </a:pPr>
            <a:r>
              <a:rPr sz="2116" b="1" spc="-26" dirty="0">
                <a:solidFill>
                  <a:srgbClr val="FFFFFF"/>
                </a:solidFill>
                <a:latin typeface="Tahoma"/>
                <a:cs typeface="Tahoma"/>
              </a:rPr>
              <a:t>15</a:t>
            </a:r>
            <a:endParaRPr sz="2116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4001" y="1126931"/>
            <a:ext cx="5339299" cy="1370257"/>
          </a:xfrm>
          <a:custGeom>
            <a:avLst/>
            <a:gdLst/>
            <a:ahLst/>
            <a:cxnLst/>
            <a:rect l="l" t="t" r="r" b="b"/>
            <a:pathLst>
              <a:path w="5047615" h="1295400">
                <a:moveTo>
                  <a:pt x="4942459" y="0"/>
                </a:moveTo>
                <a:lnTo>
                  <a:pt x="105054" y="0"/>
                </a:lnTo>
                <a:lnTo>
                  <a:pt x="64165" y="8249"/>
                </a:lnTo>
                <a:lnTo>
                  <a:pt x="30772" y="30749"/>
                </a:lnTo>
                <a:lnTo>
                  <a:pt x="8256" y="64133"/>
                </a:lnTo>
                <a:lnTo>
                  <a:pt x="0" y="105029"/>
                </a:lnTo>
                <a:lnTo>
                  <a:pt x="0" y="1190371"/>
                </a:lnTo>
                <a:lnTo>
                  <a:pt x="8256" y="1231266"/>
                </a:lnTo>
                <a:lnTo>
                  <a:pt x="30772" y="1264650"/>
                </a:lnTo>
                <a:lnTo>
                  <a:pt x="64165" y="1287150"/>
                </a:lnTo>
                <a:lnTo>
                  <a:pt x="105054" y="1295400"/>
                </a:lnTo>
                <a:lnTo>
                  <a:pt x="4942459" y="1295400"/>
                </a:lnTo>
                <a:lnTo>
                  <a:pt x="4983354" y="1287150"/>
                </a:lnTo>
                <a:lnTo>
                  <a:pt x="5016738" y="1264650"/>
                </a:lnTo>
                <a:lnTo>
                  <a:pt x="5039238" y="1231266"/>
                </a:lnTo>
                <a:lnTo>
                  <a:pt x="5047488" y="1190371"/>
                </a:lnTo>
                <a:lnTo>
                  <a:pt x="5047488" y="105029"/>
                </a:lnTo>
                <a:lnTo>
                  <a:pt x="5039238" y="64133"/>
                </a:lnTo>
                <a:lnTo>
                  <a:pt x="5016738" y="30749"/>
                </a:lnTo>
                <a:lnTo>
                  <a:pt x="4983354" y="8249"/>
                </a:lnTo>
                <a:lnTo>
                  <a:pt x="4942459" y="0"/>
                </a:lnTo>
                <a:close/>
              </a:path>
            </a:pathLst>
          </a:custGeom>
          <a:solidFill>
            <a:srgbClr val="0A5294"/>
          </a:solidFill>
        </p:spPr>
        <p:txBody>
          <a:bodyPr wrap="square" lIns="0" tIns="0" rIns="0" bIns="0" rtlCol="0"/>
          <a:lstStyle/>
          <a:p>
            <a:endParaRPr sz="1904"/>
          </a:p>
        </p:txBody>
      </p:sp>
      <p:sp>
        <p:nvSpPr>
          <p:cNvPr id="5" name="object 5"/>
          <p:cNvSpPr txBox="1"/>
          <p:nvPr/>
        </p:nvSpPr>
        <p:spPr>
          <a:xfrm>
            <a:off x="518113" y="1284153"/>
            <a:ext cx="3650175" cy="1055811"/>
          </a:xfrm>
          <a:prstGeom prst="rect">
            <a:avLst/>
          </a:prstGeom>
        </p:spPr>
        <p:txBody>
          <a:bodyPr vert="horz" wrap="square" lIns="0" tIns="14106" rIns="0" bIns="0" rtlCol="0">
            <a:spAutoFit/>
          </a:bodyPr>
          <a:lstStyle/>
          <a:p>
            <a:pPr marL="13434" marR="5374">
              <a:spcBef>
                <a:spcPts val="111"/>
              </a:spcBef>
            </a:pP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Проведение</a:t>
            </a:r>
            <a:r>
              <a:rPr sz="1692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педагогического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совета</a:t>
            </a:r>
            <a:r>
              <a:rPr sz="1692" spc="-32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по</a:t>
            </a:r>
            <a:r>
              <a:rPr sz="1692" spc="-53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вопросу</a:t>
            </a:r>
            <a:r>
              <a:rPr sz="1692" spc="-32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снижения документационной</a:t>
            </a:r>
            <a:r>
              <a:rPr sz="1692" spc="1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нагрузки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педагогических</a:t>
            </a:r>
            <a:r>
              <a:rPr sz="1692" spc="-127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работников</a:t>
            </a:r>
            <a:endParaRPr sz="1692" dirty="0">
              <a:latin typeface="Tahoma"/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888528" y="1126931"/>
            <a:ext cx="6019725" cy="1370257"/>
          </a:xfrm>
          <a:custGeom>
            <a:avLst/>
            <a:gdLst/>
            <a:ahLst/>
            <a:cxnLst/>
            <a:rect l="l" t="t" r="r" b="b"/>
            <a:pathLst>
              <a:path w="5690870" h="1295400">
                <a:moveTo>
                  <a:pt x="5585587" y="0"/>
                </a:moveTo>
                <a:lnTo>
                  <a:pt x="105028" y="0"/>
                </a:lnTo>
                <a:lnTo>
                  <a:pt x="64133" y="8249"/>
                </a:lnTo>
                <a:lnTo>
                  <a:pt x="30749" y="30749"/>
                </a:lnTo>
                <a:lnTo>
                  <a:pt x="8249" y="64133"/>
                </a:lnTo>
                <a:lnTo>
                  <a:pt x="0" y="105029"/>
                </a:lnTo>
                <a:lnTo>
                  <a:pt x="0" y="1190371"/>
                </a:lnTo>
                <a:lnTo>
                  <a:pt x="8249" y="1231266"/>
                </a:lnTo>
                <a:lnTo>
                  <a:pt x="30749" y="1264650"/>
                </a:lnTo>
                <a:lnTo>
                  <a:pt x="64133" y="1287150"/>
                </a:lnTo>
                <a:lnTo>
                  <a:pt x="105028" y="1295400"/>
                </a:lnTo>
                <a:lnTo>
                  <a:pt x="5585587" y="1295400"/>
                </a:lnTo>
                <a:lnTo>
                  <a:pt x="5626482" y="1287150"/>
                </a:lnTo>
                <a:lnTo>
                  <a:pt x="5659866" y="1264650"/>
                </a:lnTo>
                <a:lnTo>
                  <a:pt x="5682366" y="1231266"/>
                </a:lnTo>
                <a:lnTo>
                  <a:pt x="5690616" y="1190371"/>
                </a:lnTo>
                <a:lnTo>
                  <a:pt x="5690616" y="105029"/>
                </a:lnTo>
                <a:lnTo>
                  <a:pt x="5682366" y="64133"/>
                </a:lnTo>
                <a:lnTo>
                  <a:pt x="5659866" y="30749"/>
                </a:lnTo>
                <a:lnTo>
                  <a:pt x="5626482" y="8249"/>
                </a:lnTo>
                <a:lnTo>
                  <a:pt x="5585587" y="0"/>
                </a:lnTo>
                <a:close/>
              </a:path>
            </a:pathLst>
          </a:custGeom>
          <a:solidFill>
            <a:srgbClr val="0A5294"/>
          </a:solidFill>
        </p:spPr>
        <p:txBody>
          <a:bodyPr wrap="square" lIns="0" tIns="0" rIns="0" bIns="0" rtlCol="0"/>
          <a:lstStyle/>
          <a:p>
            <a:endParaRPr sz="1904"/>
          </a:p>
        </p:txBody>
      </p:sp>
      <p:sp>
        <p:nvSpPr>
          <p:cNvPr id="7" name="object 7"/>
          <p:cNvSpPr txBox="1"/>
          <p:nvPr/>
        </p:nvSpPr>
        <p:spPr>
          <a:xfrm>
            <a:off x="6048528" y="1251736"/>
            <a:ext cx="4873143" cy="1055811"/>
          </a:xfrm>
          <a:prstGeom prst="rect">
            <a:avLst/>
          </a:prstGeom>
        </p:spPr>
        <p:txBody>
          <a:bodyPr vert="horz" wrap="square" lIns="0" tIns="14106" rIns="0" bIns="0" rtlCol="0">
            <a:spAutoFit/>
          </a:bodyPr>
          <a:lstStyle/>
          <a:p>
            <a:pPr marL="13434">
              <a:spcBef>
                <a:spcPts val="111"/>
              </a:spcBef>
            </a:pP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Внесение</a:t>
            </a:r>
            <a:r>
              <a:rPr sz="1692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изменений</a:t>
            </a:r>
            <a:r>
              <a:rPr sz="1692" spc="-79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692" spc="-37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должностные</a:t>
            </a:r>
            <a:r>
              <a:rPr sz="1692" spc="-1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инструкции</a:t>
            </a:r>
            <a:endParaRPr sz="1692" dirty="0">
              <a:latin typeface="Tahoma"/>
              <a:cs typeface="Tahoma"/>
            </a:endParaRPr>
          </a:p>
          <a:p>
            <a:pPr marL="13434"/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692" spc="-69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учётом</a:t>
            </a:r>
            <a:r>
              <a:rPr sz="1692" spc="-2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положений</a:t>
            </a:r>
            <a:r>
              <a:rPr sz="1692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Федерального</a:t>
            </a:r>
            <a:r>
              <a:rPr sz="1692" spc="-7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закона</a:t>
            </a:r>
            <a:endParaRPr sz="1692" dirty="0">
              <a:latin typeface="Tahoma"/>
              <a:cs typeface="Tahoma"/>
            </a:endParaRPr>
          </a:p>
          <a:p>
            <a:pPr marL="13434">
              <a:spcBef>
                <a:spcPts val="5"/>
              </a:spcBef>
            </a:pP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«Об</a:t>
            </a:r>
            <a:r>
              <a:rPr sz="1692" spc="-2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образовании</a:t>
            </a:r>
            <a:r>
              <a:rPr sz="1692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692" spc="-2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РФ»,</a:t>
            </a:r>
            <a:r>
              <a:rPr sz="1692" spc="-2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приказов</a:t>
            </a:r>
            <a:endParaRPr sz="1692" dirty="0">
              <a:latin typeface="Tahoma"/>
              <a:cs typeface="Tahoma"/>
            </a:endParaRPr>
          </a:p>
          <a:p>
            <a:pPr marL="13434"/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Минпросвещения</a:t>
            </a:r>
            <a:r>
              <a:rPr sz="1692" spc="-69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России</a:t>
            </a:r>
            <a:r>
              <a:rPr sz="1692" spc="-2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692" spc="-2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Минтруда</a:t>
            </a:r>
            <a:r>
              <a:rPr sz="1692" spc="-53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России</a:t>
            </a:r>
            <a:endParaRPr sz="1692" dirty="0">
              <a:latin typeface="Tahoma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23673" y="5592357"/>
            <a:ext cx="11574638" cy="712668"/>
          </a:xfrm>
          <a:custGeom>
            <a:avLst/>
            <a:gdLst/>
            <a:ahLst/>
            <a:cxnLst/>
            <a:rect l="l" t="t" r="r" b="b"/>
            <a:pathLst>
              <a:path w="10942320" h="673735">
                <a:moveTo>
                  <a:pt x="10887710" y="0"/>
                </a:moveTo>
                <a:lnTo>
                  <a:pt x="54622" y="0"/>
                </a:lnTo>
                <a:lnTo>
                  <a:pt x="33363" y="4293"/>
                </a:lnTo>
                <a:lnTo>
                  <a:pt x="16000" y="16000"/>
                </a:lnTo>
                <a:lnTo>
                  <a:pt x="4293" y="33363"/>
                </a:lnTo>
                <a:lnTo>
                  <a:pt x="0" y="54622"/>
                </a:lnTo>
                <a:lnTo>
                  <a:pt x="0" y="618985"/>
                </a:lnTo>
                <a:lnTo>
                  <a:pt x="4293" y="640244"/>
                </a:lnTo>
                <a:lnTo>
                  <a:pt x="16000" y="657607"/>
                </a:lnTo>
                <a:lnTo>
                  <a:pt x="33363" y="669314"/>
                </a:lnTo>
                <a:lnTo>
                  <a:pt x="54622" y="673607"/>
                </a:lnTo>
                <a:lnTo>
                  <a:pt x="10887710" y="673607"/>
                </a:lnTo>
                <a:lnTo>
                  <a:pt x="10908940" y="669314"/>
                </a:lnTo>
                <a:lnTo>
                  <a:pt x="10926302" y="657607"/>
                </a:lnTo>
                <a:lnTo>
                  <a:pt x="10938019" y="640244"/>
                </a:lnTo>
                <a:lnTo>
                  <a:pt x="10942320" y="618985"/>
                </a:lnTo>
                <a:lnTo>
                  <a:pt x="10942320" y="54622"/>
                </a:lnTo>
                <a:lnTo>
                  <a:pt x="10938019" y="33363"/>
                </a:lnTo>
                <a:lnTo>
                  <a:pt x="10926302" y="16000"/>
                </a:lnTo>
                <a:lnTo>
                  <a:pt x="10908940" y="4293"/>
                </a:lnTo>
                <a:lnTo>
                  <a:pt x="10887710" y="0"/>
                </a:lnTo>
                <a:close/>
              </a:path>
            </a:pathLst>
          </a:custGeom>
          <a:solidFill>
            <a:srgbClr val="0A5294"/>
          </a:solidFill>
        </p:spPr>
        <p:txBody>
          <a:bodyPr wrap="square" lIns="0" tIns="0" rIns="0" bIns="0" rtlCol="0"/>
          <a:lstStyle/>
          <a:p>
            <a:endParaRPr sz="1904"/>
          </a:p>
        </p:txBody>
      </p:sp>
      <p:sp>
        <p:nvSpPr>
          <p:cNvPr id="9" name="object 9"/>
          <p:cNvSpPr txBox="1"/>
          <p:nvPr/>
        </p:nvSpPr>
        <p:spPr>
          <a:xfrm>
            <a:off x="486009" y="5794006"/>
            <a:ext cx="7907187" cy="275314"/>
          </a:xfrm>
          <a:prstGeom prst="rect">
            <a:avLst/>
          </a:prstGeom>
        </p:spPr>
        <p:txBody>
          <a:bodyPr vert="horz" wrap="square" lIns="0" tIns="14777" rIns="0" bIns="0" rtlCol="0">
            <a:spAutoFit/>
          </a:bodyPr>
          <a:lstStyle/>
          <a:p>
            <a:pPr marL="13434">
              <a:spcBef>
                <a:spcPts val="116"/>
              </a:spcBef>
            </a:pP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Исключение</a:t>
            </a:r>
            <a:r>
              <a:rPr sz="1692" spc="-63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дублирования</a:t>
            </a:r>
            <a:r>
              <a:rPr sz="1692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информации</a:t>
            </a:r>
            <a:r>
              <a:rPr sz="1692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на</a:t>
            </a:r>
            <a:r>
              <a:rPr sz="1692" spc="-53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электронном</a:t>
            </a:r>
            <a:r>
              <a:rPr sz="1692" spc="-7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692" spc="-2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бумажном</a:t>
            </a:r>
            <a:r>
              <a:rPr sz="1692" spc="-7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носителе</a:t>
            </a:r>
            <a:endParaRPr sz="1692" dirty="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940820" y="1512278"/>
            <a:ext cx="335176" cy="599559"/>
          </a:xfrm>
          <a:prstGeom prst="rect">
            <a:avLst/>
          </a:prstGeom>
        </p:spPr>
        <p:txBody>
          <a:bodyPr vert="horz" wrap="square" lIns="0" tIns="13434" rIns="0" bIns="0" rtlCol="0">
            <a:spAutoFit/>
          </a:bodyPr>
          <a:lstStyle/>
          <a:p>
            <a:pPr marL="13434">
              <a:spcBef>
                <a:spcPts val="106"/>
              </a:spcBef>
            </a:pPr>
            <a:r>
              <a:rPr sz="3808" b="1" spc="-53" dirty="0">
                <a:solidFill>
                  <a:srgbClr val="5CAFFF"/>
                </a:solidFill>
                <a:latin typeface="Tahoma"/>
                <a:cs typeface="Tahoma"/>
              </a:rPr>
              <a:t>1</a:t>
            </a:r>
            <a:endParaRPr sz="3808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291069" y="1401570"/>
            <a:ext cx="335176" cy="599559"/>
          </a:xfrm>
          <a:prstGeom prst="rect">
            <a:avLst/>
          </a:prstGeom>
        </p:spPr>
        <p:txBody>
          <a:bodyPr vert="horz" wrap="square" lIns="0" tIns="13434" rIns="0" bIns="0" rtlCol="0">
            <a:spAutoFit/>
          </a:bodyPr>
          <a:lstStyle/>
          <a:p>
            <a:pPr marL="13434">
              <a:spcBef>
                <a:spcPts val="106"/>
              </a:spcBef>
            </a:pPr>
            <a:r>
              <a:rPr sz="3808" b="1" spc="-53" dirty="0">
                <a:solidFill>
                  <a:srgbClr val="5CAFFF"/>
                </a:solidFill>
                <a:latin typeface="Tahoma"/>
                <a:cs typeface="Tahoma"/>
              </a:rPr>
              <a:t>4</a:t>
            </a:r>
            <a:endParaRPr sz="3808" dirty="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14001" y="2719653"/>
            <a:ext cx="5339299" cy="1215767"/>
          </a:xfrm>
          <a:custGeom>
            <a:avLst/>
            <a:gdLst/>
            <a:ahLst/>
            <a:cxnLst/>
            <a:rect l="l" t="t" r="r" b="b"/>
            <a:pathLst>
              <a:path w="5047615" h="1149350">
                <a:moveTo>
                  <a:pt x="4954270" y="0"/>
                </a:moveTo>
                <a:lnTo>
                  <a:pt x="93192" y="0"/>
                </a:lnTo>
                <a:lnTo>
                  <a:pt x="56916" y="7332"/>
                </a:lnTo>
                <a:lnTo>
                  <a:pt x="27293" y="27320"/>
                </a:lnTo>
                <a:lnTo>
                  <a:pt x="7322" y="56953"/>
                </a:lnTo>
                <a:lnTo>
                  <a:pt x="0" y="93218"/>
                </a:lnTo>
                <a:lnTo>
                  <a:pt x="0" y="1055878"/>
                </a:lnTo>
                <a:lnTo>
                  <a:pt x="7322" y="1092142"/>
                </a:lnTo>
                <a:lnTo>
                  <a:pt x="27293" y="1121775"/>
                </a:lnTo>
                <a:lnTo>
                  <a:pt x="56916" y="1141763"/>
                </a:lnTo>
                <a:lnTo>
                  <a:pt x="93192" y="1149096"/>
                </a:lnTo>
                <a:lnTo>
                  <a:pt x="4954270" y="1149096"/>
                </a:lnTo>
                <a:lnTo>
                  <a:pt x="4990534" y="1141763"/>
                </a:lnTo>
                <a:lnTo>
                  <a:pt x="5020167" y="1121775"/>
                </a:lnTo>
                <a:lnTo>
                  <a:pt x="5040155" y="1092142"/>
                </a:lnTo>
                <a:lnTo>
                  <a:pt x="5047488" y="1055878"/>
                </a:lnTo>
                <a:lnTo>
                  <a:pt x="5047488" y="93218"/>
                </a:lnTo>
                <a:lnTo>
                  <a:pt x="5040155" y="56953"/>
                </a:lnTo>
                <a:lnTo>
                  <a:pt x="5020167" y="27320"/>
                </a:lnTo>
                <a:lnTo>
                  <a:pt x="4990534" y="7332"/>
                </a:lnTo>
                <a:lnTo>
                  <a:pt x="4954270" y="0"/>
                </a:lnTo>
                <a:close/>
              </a:path>
            </a:pathLst>
          </a:custGeom>
          <a:solidFill>
            <a:srgbClr val="0A5294"/>
          </a:solidFill>
        </p:spPr>
        <p:txBody>
          <a:bodyPr wrap="square" lIns="0" tIns="0" rIns="0" bIns="0" rtlCol="0"/>
          <a:lstStyle/>
          <a:p>
            <a:endParaRPr sz="1904"/>
          </a:p>
        </p:txBody>
      </p:sp>
      <p:sp>
        <p:nvSpPr>
          <p:cNvPr id="13" name="object 13"/>
          <p:cNvSpPr txBox="1"/>
          <p:nvPr/>
        </p:nvSpPr>
        <p:spPr>
          <a:xfrm>
            <a:off x="486276" y="2888221"/>
            <a:ext cx="4288097" cy="795420"/>
          </a:xfrm>
          <a:prstGeom prst="rect">
            <a:avLst/>
          </a:prstGeom>
        </p:spPr>
        <p:txBody>
          <a:bodyPr vert="horz" wrap="square" lIns="0" tIns="14106" rIns="0" bIns="0" rtlCol="0">
            <a:spAutoFit/>
          </a:bodyPr>
          <a:lstStyle/>
          <a:p>
            <a:pPr marL="13434" marR="5374">
              <a:spcBef>
                <a:spcPts val="111"/>
              </a:spcBef>
            </a:pP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Анализ</a:t>
            </a:r>
            <a:r>
              <a:rPr sz="1692" spc="-42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нормативно-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правовых</a:t>
            </a:r>
            <a:r>
              <a:rPr sz="1692" spc="-2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документов,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связанных</a:t>
            </a:r>
            <a:r>
              <a:rPr sz="1692" spc="-69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692" spc="-1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трудовой</a:t>
            </a:r>
            <a:r>
              <a:rPr sz="1692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деятельностью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учителя,</a:t>
            </a:r>
            <a:r>
              <a:rPr sz="1692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воспитателя</a:t>
            </a:r>
            <a:r>
              <a:rPr sz="1692" spc="-48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692" spc="-37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их</a:t>
            </a:r>
            <a:r>
              <a:rPr sz="1692" spc="-53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актуализация</a:t>
            </a:r>
            <a:endParaRPr sz="1692" dirty="0">
              <a:latin typeface="Tahoma"/>
              <a:cs typeface="Tahom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888528" y="2719653"/>
            <a:ext cx="6019725" cy="1215767"/>
          </a:xfrm>
          <a:custGeom>
            <a:avLst/>
            <a:gdLst/>
            <a:ahLst/>
            <a:cxnLst/>
            <a:rect l="l" t="t" r="r" b="b"/>
            <a:pathLst>
              <a:path w="5690870" h="1149350">
                <a:moveTo>
                  <a:pt x="5597397" y="0"/>
                </a:moveTo>
                <a:lnTo>
                  <a:pt x="93217" y="0"/>
                </a:lnTo>
                <a:lnTo>
                  <a:pt x="56953" y="7332"/>
                </a:lnTo>
                <a:lnTo>
                  <a:pt x="27320" y="27320"/>
                </a:lnTo>
                <a:lnTo>
                  <a:pt x="7332" y="56953"/>
                </a:lnTo>
                <a:lnTo>
                  <a:pt x="0" y="93218"/>
                </a:lnTo>
                <a:lnTo>
                  <a:pt x="0" y="1055878"/>
                </a:lnTo>
                <a:lnTo>
                  <a:pt x="7332" y="1092142"/>
                </a:lnTo>
                <a:lnTo>
                  <a:pt x="27320" y="1121775"/>
                </a:lnTo>
                <a:lnTo>
                  <a:pt x="56953" y="1141763"/>
                </a:lnTo>
                <a:lnTo>
                  <a:pt x="93217" y="1149096"/>
                </a:lnTo>
                <a:lnTo>
                  <a:pt x="5597397" y="1149096"/>
                </a:lnTo>
                <a:lnTo>
                  <a:pt x="5633662" y="1141763"/>
                </a:lnTo>
                <a:lnTo>
                  <a:pt x="5663295" y="1121775"/>
                </a:lnTo>
                <a:lnTo>
                  <a:pt x="5683283" y="1092142"/>
                </a:lnTo>
                <a:lnTo>
                  <a:pt x="5690616" y="1055878"/>
                </a:lnTo>
                <a:lnTo>
                  <a:pt x="5690616" y="93218"/>
                </a:lnTo>
                <a:lnTo>
                  <a:pt x="5683283" y="56953"/>
                </a:lnTo>
                <a:lnTo>
                  <a:pt x="5663295" y="27320"/>
                </a:lnTo>
                <a:lnTo>
                  <a:pt x="5633662" y="7332"/>
                </a:lnTo>
                <a:lnTo>
                  <a:pt x="5597397" y="0"/>
                </a:lnTo>
                <a:close/>
              </a:path>
            </a:pathLst>
          </a:custGeom>
          <a:solidFill>
            <a:srgbClr val="0A5294"/>
          </a:solidFill>
        </p:spPr>
        <p:txBody>
          <a:bodyPr wrap="square" lIns="0" tIns="0" rIns="0" bIns="0" rtlCol="0"/>
          <a:lstStyle/>
          <a:p>
            <a:endParaRPr sz="1904"/>
          </a:p>
        </p:txBody>
      </p:sp>
      <p:sp>
        <p:nvSpPr>
          <p:cNvPr id="15" name="object 15"/>
          <p:cNvSpPr txBox="1"/>
          <p:nvPr/>
        </p:nvSpPr>
        <p:spPr>
          <a:xfrm>
            <a:off x="6083640" y="2823847"/>
            <a:ext cx="5319820" cy="535027"/>
          </a:xfrm>
          <a:prstGeom prst="rect">
            <a:avLst/>
          </a:prstGeom>
        </p:spPr>
        <p:txBody>
          <a:bodyPr vert="horz" wrap="square" lIns="0" tIns="14106" rIns="0" bIns="0" rtlCol="0">
            <a:spAutoFit/>
          </a:bodyPr>
          <a:lstStyle/>
          <a:p>
            <a:pPr marL="13434" marR="5374">
              <a:spcBef>
                <a:spcPts val="111"/>
              </a:spcBef>
            </a:pP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Внесение</a:t>
            </a:r>
            <a:r>
              <a:rPr sz="1692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изменений</a:t>
            </a:r>
            <a:r>
              <a:rPr sz="1692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692" spc="-42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локальные</a:t>
            </a:r>
            <a:r>
              <a:rPr sz="1692" spc="-48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нормативные</a:t>
            </a:r>
            <a:r>
              <a:rPr sz="1692" spc="-48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21" dirty="0">
                <a:solidFill>
                  <a:srgbClr val="FFFFFF"/>
                </a:solidFill>
                <a:latin typeface="Tahoma"/>
                <a:cs typeface="Tahoma"/>
              </a:rPr>
              <a:t>акты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(Правила</a:t>
            </a:r>
            <a:r>
              <a:rPr sz="1692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внутреннего</a:t>
            </a:r>
            <a:r>
              <a:rPr sz="1692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трудового</a:t>
            </a:r>
            <a:r>
              <a:rPr sz="1692" spc="-16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распорядка,</a:t>
            </a:r>
            <a:endParaRPr sz="1692" dirty="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132298" y="3336310"/>
            <a:ext cx="3433030" cy="275314"/>
          </a:xfrm>
          <a:prstGeom prst="rect">
            <a:avLst/>
          </a:prstGeom>
        </p:spPr>
        <p:txBody>
          <a:bodyPr vert="horz" wrap="square" lIns="0" tIns="14777" rIns="0" bIns="0" rtlCol="0">
            <a:spAutoFit/>
          </a:bodyPr>
          <a:lstStyle/>
          <a:p>
            <a:pPr marL="13434">
              <a:spcBef>
                <a:spcPts val="116"/>
              </a:spcBef>
            </a:pP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положение</a:t>
            </a:r>
            <a:r>
              <a:rPr sz="1692" spc="-63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об</a:t>
            </a:r>
            <a:r>
              <a:rPr sz="1692" spc="-48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оплате</a:t>
            </a:r>
            <a:r>
              <a:rPr sz="1692" spc="-37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труда</a:t>
            </a:r>
            <a:r>
              <a:rPr sz="1692" spc="-32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692" spc="-53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21" dirty="0">
                <a:solidFill>
                  <a:srgbClr val="FFFFFF"/>
                </a:solidFill>
                <a:latin typeface="Tahoma"/>
                <a:cs typeface="Tahoma"/>
              </a:rPr>
              <a:t>др.)</a:t>
            </a:r>
            <a:endParaRPr sz="1692" dirty="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010212" y="3037595"/>
            <a:ext cx="335176" cy="599559"/>
          </a:xfrm>
          <a:prstGeom prst="rect">
            <a:avLst/>
          </a:prstGeom>
        </p:spPr>
        <p:txBody>
          <a:bodyPr vert="horz" wrap="square" lIns="0" tIns="13434" rIns="0" bIns="0" rtlCol="0">
            <a:spAutoFit/>
          </a:bodyPr>
          <a:lstStyle/>
          <a:p>
            <a:pPr marL="13434">
              <a:spcBef>
                <a:spcPts val="106"/>
              </a:spcBef>
            </a:pPr>
            <a:r>
              <a:rPr sz="3808" b="1" spc="-53" dirty="0">
                <a:solidFill>
                  <a:srgbClr val="5CAFFF"/>
                </a:solidFill>
                <a:latin typeface="Tahoma"/>
                <a:cs typeface="Tahoma"/>
              </a:rPr>
              <a:t>2</a:t>
            </a:r>
            <a:endParaRPr sz="3808" dirty="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316445" y="3204190"/>
            <a:ext cx="335176" cy="599559"/>
          </a:xfrm>
          <a:prstGeom prst="rect">
            <a:avLst/>
          </a:prstGeom>
        </p:spPr>
        <p:txBody>
          <a:bodyPr vert="horz" wrap="square" lIns="0" tIns="13434" rIns="0" bIns="0" rtlCol="0">
            <a:spAutoFit/>
          </a:bodyPr>
          <a:lstStyle/>
          <a:p>
            <a:pPr marL="13434">
              <a:spcBef>
                <a:spcPts val="106"/>
              </a:spcBef>
            </a:pPr>
            <a:r>
              <a:rPr sz="3808" b="1" spc="-53" dirty="0">
                <a:solidFill>
                  <a:srgbClr val="5CAFFF"/>
                </a:solidFill>
                <a:latin typeface="Tahoma"/>
                <a:cs typeface="Tahoma"/>
              </a:rPr>
              <a:t>5</a:t>
            </a:r>
            <a:endParaRPr sz="3808" dirty="0">
              <a:latin typeface="Tahoma"/>
              <a:cs typeface="Tahom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14001" y="4154392"/>
            <a:ext cx="5339299" cy="1215767"/>
          </a:xfrm>
          <a:custGeom>
            <a:avLst/>
            <a:gdLst/>
            <a:ahLst/>
            <a:cxnLst/>
            <a:rect l="l" t="t" r="r" b="b"/>
            <a:pathLst>
              <a:path w="5047615" h="1149350">
                <a:moveTo>
                  <a:pt x="4954270" y="0"/>
                </a:moveTo>
                <a:lnTo>
                  <a:pt x="93192" y="0"/>
                </a:lnTo>
                <a:lnTo>
                  <a:pt x="56916" y="7332"/>
                </a:lnTo>
                <a:lnTo>
                  <a:pt x="27293" y="27320"/>
                </a:lnTo>
                <a:lnTo>
                  <a:pt x="7322" y="56953"/>
                </a:lnTo>
                <a:lnTo>
                  <a:pt x="0" y="93218"/>
                </a:lnTo>
                <a:lnTo>
                  <a:pt x="0" y="1055903"/>
                </a:lnTo>
                <a:lnTo>
                  <a:pt x="7322" y="1092179"/>
                </a:lnTo>
                <a:lnTo>
                  <a:pt x="27293" y="1121802"/>
                </a:lnTo>
                <a:lnTo>
                  <a:pt x="56916" y="1141773"/>
                </a:lnTo>
                <a:lnTo>
                  <a:pt x="93192" y="1149096"/>
                </a:lnTo>
                <a:lnTo>
                  <a:pt x="4954270" y="1149096"/>
                </a:lnTo>
                <a:lnTo>
                  <a:pt x="4990534" y="1141773"/>
                </a:lnTo>
                <a:lnTo>
                  <a:pt x="5020167" y="1121802"/>
                </a:lnTo>
                <a:lnTo>
                  <a:pt x="5040155" y="1092179"/>
                </a:lnTo>
                <a:lnTo>
                  <a:pt x="5047488" y="1055903"/>
                </a:lnTo>
                <a:lnTo>
                  <a:pt x="5047488" y="93218"/>
                </a:lnTo>
                <a:lnTo>
                  <a:pt x="5040155" y="56953"/>
                </a:lnTo>
                <a:lnTo>
                  <a:pt x="5020167" y="27320"/>
                </a:lnTo>
                <a:lnTo>
                  <a:pt x="4990534" y="7332"/>
                </a:lnTo>
                <a:lnTo>
                  <a:pt x="4954270" y="0"/>
                </a:lnTo>
                <a:close/>
              </a:path>
            </a:pathLst>
          </a:custGeom>
          <a:solidFill>
            <a:srgbClr val="0A5294"/>
          </a:solidFill>
        </p:spPr>
        <p:txBody>
          <a:bodyPr wrap="square" lIns="0" tIns="0" rIns="0" bIns="0" rtlCol="0"/>
          <a:lstStyle/>
          <a:p>
            <a:endParaRPr sz="1904"/>
          </a:p>
        </p:txBody>
      </p:sp>
      <p:sp>
        <p:nvSpPr>
          <p:cNvPr id="20" name="object 20"/>
          <p:cNvSpPr txBox="1"/>
          <p:nvPr/>
        </p:nvSpPr>
        <p:spPr>
          <a:xfrm>
            <a:off x="470358" y="4341681"/>
            <a:ext cx="3942175" cy="795420"/>
          </a:xfrm>
          <a:prstGeom prst="rect">
            <a:avLst/>
          </a:prstGeom>
        </p:spPr>
        <p:txBody>
          <a:bodyPr vert="horz" wrap="square" lIns="0" tIns="14106" rIns="0" bIns="0" rtlCol="0">
            <a:spAutoFit/>
          </a:bodyPr>
          <a:lstStyle/>
          <a:p>
            <a:pPr marL="13434" marR="5374">
              <a:spcBef>
                <a:spcPts val="111"/>
              </a:spcBef>
            </a:pP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Актуализация</a:t>
            </a:r>
            <a:r>
              <a:rPr sz="1692" spc="-69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692" spc="-32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упорядочение</a:t>
            </a:r>
            <a:r>
              <a:rPr sz="1692" spc="-63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перечня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внутренних</a:t>
            </a:r>
            <a:r>
              <a:rPr sz="1692" spc="-79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отчётных</a:t>
            </a:r>
            <a:r>
              <a:rPr sz="1692" spc="-32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документов,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требующих</a:t>
            </a:r>
            <a:r>
              <a:rPr sz="1692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привлечение</a:t>
            </a:r>
            <a:r>
              <a:rPr sz="1692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педагогов</a:t>
            </a:r>
            <a:endParaRPr sz="1692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888528" y="4154392"/>
            <a:ext cx="6019725" cy="1215767"/>
          </a:xfrm>
          <a:custGeom>
            <a:avLst/>
            <a:gdLst/>
            <a:ahLst/>
            <a:cxnLst/>
            <a:rect l="l" t="t" r="r" b="b"/>
            <a:pathLst>
              <a:path w="5690870" h="1149350">
                <a:moveTo>
                  <a:pt x="5597397" y="0"/>
                </a:moveTo>
                <a:lnTo>
                  <a:pt x="93217" y="0"/>
                </a:lnTo>
                <a:lnTo>
                  <a:pt x="56953" y="7332"/>
                </a:lnTo>
                <a:lnTo>
                  <a:pt x="27320" y="27320"/>
                </a:lnTo>
                <a:lnTo>
                  <a:pt x="7332" y="56953"/>
                </a:lnTo>
                <a:lnTo>
                  <a:pt x="0" y="93218"/>
                </a:lnTo>
                <a:lnTo>
                  <a:pt x="0" y="1055903"/>
                </a:lnTo>
                <a:lnTo>
                  <a:pt x="7332" y="1092179"/>
                </a:lnTo>
                <a:lnTo>
                  <a:pt x="27320" y="1121802"/>
                </a:lnTo>
                <a:lnTo>
                  <a:pt x="56953" y="1141773"/>
                </a:lnTo>
                <a:lnTo>
                  <a:pt x="93217" y="1149096"/>
                </a:lnTo>
                <a:lnTo>
                  <a:pt x="5597397" y="1149096"/>
                </a:lnTo>
                <a:lnTo>
                  <a:pt x="5633662" y="1141773"/>
                </a:lnTo>
                <a:lnTo>
                  <a:pt x="5663295" y="1121802"/>
                </a:lnTo>
                <a:lnTo>
                  <a:pt x="5683283" y="1092179"/>
                </a:lnTo>
                <a:lnTo>
                  <a:pt x="5690616" y="1055903"/>
                </a:lnTo>
                <a:lnTo>
                  <a:pt x="5690616" y="93218"/>
                </a:lnTo>
                <a:lnTo>
                  <a:pt x="5683283" y="56953"/>
                </a:lnTo>
                <a:lnTo>
                  <a:pt x="5663295" y="27320"/>
                </a:lnTo>
                <a:lnTo>
                  <a:pt x="5633662" y="7332"/>
                </a:lnTo>
                <a:lnTo>
                  <a:pt x="5597397" y="0"/>
                </a:lnTo>
                <a:close/>
              </a:path>
            </a:pathLst>
          </a:custGeom>
          <a:solidFill>
            <a:srgbClr val="0A5294"/>
          </a:solidFill>
        </p:spPr>
        <p:txBody>
          <a:bodyPr wrap="square" lIns="0" tIns="0" rIns="0" bIns="0" rtlCol="0"/>
          <a:lstStyle/>
          <a:p>
            <a:endParaRPr sz="1904"/>
          </a:p>
        </p:txBody>
      </p:sp>
      <p:sp>
        <p:nvSpPr>
          <p:cNvPr id="22" name="object 22"/>
          <p:cNvSpPr txBox="1"/>
          <p:nvPr/>
        </p:nvSpPr>
        <p:spPr>
          <a:xfrm>
            <a:off x="6132298" y="4366179"/>
            <a:ext cx="4099350" cy="795420"/>
          </a:xfrm>
          <a:prstGeom prst="rect">
            <a:avLst/>
          </a:prstGeom>
        </p:spPr>
        <p:txBody>
          <a:bodyPr vert="horz" wrap="square" lIns="0" tIns="14106" rIns="0" bIns="0" rtlCol="0">
            <a:spAutoFit/>
          </a:bodyPr>
          <a:lstStyle/>
          <a:p>
            <a:pPr marL="13434" marR="5374">
              <a:spcBef>
                <a:spcPts val="111"/>
              </a:spcBef>
            </a:pP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Внедрение</a:t>
            </a:r>
            <a:r>
              <a:rPr sz="1692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информационных</a:t>
            </a:r>
            <a:r>
              <a:rPr sz="1692" spc="-11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технологий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для</a:t>
            </a:r>
            <a:r>
              <a:rPr sz="1692" spc="-42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сбора</a:t>
            </a:r>
            <a:r>
              <a:rPr sz="1692" spc="-48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отчётных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 данных</a:t>
            </a:r>
            <a:endParaRPr sz="1692" dirty="0">
              <a:latin typeface="Tahoma"/>
              <a:cs typeface="Tahoma"/>
            </a:endParaRPr>
          </a:p>
          <a:p>
            <a:pPr marL="13434"/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692" spc="-32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dirty="0">
                <a:solidFill>
                  <a:srgbClr val="FFFFFF"/>
                </a:solidFill>
                <a:latin typeface="Tahoma"/>
                <a:cs typeface="Tahoma"/>
              </a:rPr>
              <a:t>данных</a:t>
            </a:r>
            <a:r>
              <a:rPr sz="1692" spc="-42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92" spc="-11" dirty="0">
                <a:solidFill>
                  <a:srgbClr val="FFFFFF"/>
                </a:solidFill>
                <a:latin typeface="Tahoma"/>
                <a:cs typeface="Tahoma"/>
              </a:rPr>
              <a:t>мониторингов</a:t>
            </a:r>
            <a:endParaRPr sz="1692" dirty="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107576" y="4422135"/>
            <a:ext cx="335176" cy="599559"/>
          </a:xfrm>
          <a:prstGeom prst="rect">
            <a:avLst/>
          </a:prstGeom>
        </p:spPr>
        <p:txBody>
          <a:bodyPr vert="horz" wrap="square" lIns="0" tIns="13434" rIns="0" bIns="0" rtlCol="0">
            <a:spAutoFit/>
          </a:bodyPr>
          <a:lstStyle/>
          <a:p>
            <a:pPr marL="13434">
              <a:spcBef>
                <a:spcPts val="106"/>
              </a:spcBef>
            </a:pPr>
            <a:r>
              <a:rPr sz="3808" b="1" spc="-53" dirty="0">
                <a:solidFill>
                  <a:srgbClr val="5CAFFF"/>
                </a:solidFill>
                <a:latin typeface="Tahoma"/>
                <a:cs typeface="Tahoma"/>
              </a:rPr>
              <a:t>3</a:t>
            </a:r>
            <a:endParaRPr sz="3808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1362488" y="4684117"/>
            <a:ext cx="343236" cy="1544625"/>
          </a:xfrm>
          <a:prstGeom prst="rect">
            <a:avLst/>
          </a:prstGeom>
        </p:spPr>
        <p:txBody>
          <a:bodyPr vert="horz" wrap="square" lIns="0" tIns="13434" rIns="0" bIns="0" rtlCol="0">
            <a:spAutoFit/>
          </a:bodyPr>
          <a:lstStyle/>
          <a:p>
            <a:pPr marL="20823">
              <a:spcBef>
                <a:spcPts val="106"/>
              </a:spcBef>
            </a:pPr>
            <a:r>
              <a:rPr sz="3808" b="1" spc="-53" dirty="0">
                <a:solidFill>
                  <a:srgbClr val="5CAFFF"/>
                </a:solidFill>
                <a:latin typeface="Tahoma"/>
                <a:cs typeface="Tahoma"/>
              </a:rPr>
              <a:t>6</a:t>
            </a:r>
            <a:endParaRPr sz="3808" dirty="0">
              <a:latin typeface="Tahoma"/>
              <a:cs typeface="Tahoma"/>
            </a:endParaRPr>
          </a:p>
          <a:p>
            <a:pPr marL="13434">
              <a:spcBef>
                <a:spcPts val="2803"/>
              </a:spcBef>
            </a:pPr>
            <a:r>
              <a:rPr sz="3808" b="1" spc="-53" dirty="0">
                <a:solidFill>
                  <a:srgbClr val="5CAFFF"/>
                </a:solidFill>
                <a:latin typeface="Tahoma"/>
                <a:cs typeface="Tahoma"/>
              </a:rPr>
              <a:t>7</a:t>
            </a:r>
            <a:endParaRPr sz="3808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42DC138D-6D1C-44DF-A471-09BC40ECC998}"/>
              </a:ext>
            </a:extLst>
          </p:cNvPr>
          <p:cNvSpPr txBox="1"/>
          <p:nvPr/>
        </p:nvSpPr>
        <p:spPr>
          <a:xfrm>
            <a:off x="426379" y="837534"/>
            <a:ext cx="4993640" cy="673582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12700" marR="5080">
              <a:lnSpc>
                <a:spcPct val="121200"/>
              </a:lnSpc>
              <a:spcBef>
                <a:spcPts val="35"/>
              </a:spcBef>
            </a:pPr>
            <a:r>
              <a:rPr sz="1600" b="1" spc="-40" dirty="0" err="1">
                <a:solidFill>
                  <a:srgbClr val="171717"/>
                </a:solidFill>
                <a:cs typeface="Times New Roman"/>
              </a:rPr>
              <a:t>Рекомендации</a:t>
            </a:r>
            <a:r>
              <a:rPr sz="1600" b="1" spc="-30" dirty="0">
                <a:solidFill>
                  <a:srgbClr val="171717"/>
                </a:solidFill>
                <a:cs typeface="Times New Roman"/>
              </a:rPr>
              <a:t> Минпросвещения</a:t>
            </a:r>
            <a:r>
              <a:rPr sz="1600" b="1" spc="-35" dirty="0">
                <a:solidFill>
                  <a:srgbClr val="171717"/>
                </a:solidFill>
                <a:cs typeface="Times New Roman"/>
              </a:rPr>
              <a:t> России</a:t>
            </a:r>
            <a:r>
              <a:rPr sz="1600" b="1" spc="-4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dirty="0">
                <a:solidFill>
                  <a:srgbClr val="171717"/>
                </a:solidFill>
                <a:cs typeface="Times New Roman"/>
              </a:rPr>
              <a:t>об</a:t>
            </a:r>
            <a:r>
              <a:rPr sz="1600" spc="-4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spc="-20" dirty="0">
                <a:solidFill>
                  <a:srgbClr val="171717"/>
                </a:solidFill>
                <a:cs typeface="Times New Roman"/>
              </a:rPr>
              <a:t>организации </a:t>
            </a:r>
            <a:r>
              <a:rPr sz="1600" spc="-45" dirty="0">
                <a:solidFill>
                  <a:srgbClr val="171717"/>
                </a:solidFill>
                <a:cs typeface="Times New Roman"/>
              </a:rPr>
              <a:t>каникул</a:t>
            </a:r>
            <a:r>
              <a:rPr sz="1600" spc="-5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dirty="0">
                <a:solidFill>
                  <a:srgbClr val="171717"/>
                </a:solidFill>
                <a:cs typeface="Times New Roman"/>
              </a:rPr>
              <a:t>в</a:t>
            </a:r>
            <a:r>
              <a:rPr sz="1600" spc="-10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spc="-30" dirty="0">
                <a:solidFill>
                  <a:srgbClr val="171717"/>
                </a:solidFill>
                <a:cs typeface="Times New Roman"/>
              </a:rPr>
              <a:t>2025/2026</a:t>
            </a:r>
            <a:r>
              <a:rPr sz="1600" spc="-7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spc="-20" dirty="0">
                <a:solidFill>
                  <a:srgbClr val="171717"/>
                </a:solidFill>
                <a:cs typeface="Times New Roman"/>
              </a:rPr>
              <a:t>уч.</a:t>
            </a:r>
            <a:r>
              <a:rPr sz="1600" spc="-8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dirty="0" err="1">
                <a:solidFill>
                  <a:srgbClr val="171717"/>
                </a:solidFill>
                <a:cs typeface="Times New Roman"/>
              </a:rPr>
              <a:t>году</a:t>
            </a:r>
            <a:r>
              <a:rPr sz="1600" spc="22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b="1" spc="-50" dirty="0">
                <a:solidFill>
                  <a:srgbClr val="171717"/>
                </a:solidFill>
                <a:cs typeface="Times New Roman"/>
              </a:rPr>
              <a:t>-</a:t>
            </a:r>
            <a:r>
              <a:rPr lang="ru-RU" sz="1600" b="1" spc="-5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b="1" spc="-50" dirty="0">
                <a:solidFill>
                  <a:srgbClr val="171717"/>
                </a:solidFill>
                <a:cs typeface="Times New Roman"/>
              </a:rPr>
              <a:t>ОК-</a:t>
            </a:r>
            <a:r>
              <a:rPr sz="1600" b="1" spc="-25" dirty="0">
                <a:solidFill>
                  <a:srgbClr val="171717"/>
                </a:solidFill>
                <a:cs typeface="Times New Roman"/>
              </a:rPr>
              <a:t>2142/03</a:t>
            </a:r>
            <a:r>
              <a:rPr sz="1600" b="1" spc="-2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b="1" spc="-30" dirty="0">
                <a:solidFill>
                  <a:srgbClr val="171717"/>
                </a:solidFill>
                <a:cs typeface="Times New Roman"/>
              </a:rPr>
              <a:t>от</a:t>
            </a:r>
            <a:r>
              <a:rPr sz="1600" b="1" spc="-4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b="1" spc="-30" dirty="0">
                <a:solidFill>
                  <a:srgbClr val="171717"/>
                </a:solidFill>
                <a:cs typeface="Times New Roman"/>
              </a:rPr>
              <a:t>05.08.2025</a:t>
            </a:r>
            <a:r>
              <a:rPr sz="1600" b="1" spc="-5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b="1" spc="-25" dirty="0">
                <a:solidFill>
                  <a:srgbClr val="171717"/>
                </a:solidFill>
                <a:cs typeface="Times New Roman"/>
              </a:rPr>
              <a:t>г.</a:t>
            </a:r>
            <a:endParaRPr sz="1600" dirty="0">
              <a:cs typeface="Times New Roman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ADFE5068-4C30-4C7E-8154-62CD63FED0AE}"/>
              </a:ext>
            </a:extLst>
          </p:cNvPr>
          <p:cNvSpPr txBox="1"/>
          <p:nvPr/>
        </p:nvSpPr>
        <p:spPr>
          <a:xfrm>
            <a:off x="465465" y="1695379"/>
            <a:ext cx="6122481" cy="731611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2000" b="1" dirty="0">
                <a:solidFill>
                  <a:srgbClr val="001F5F"/>
                </a:solidFill>
                <a:cs typeface="Times New Roman"/>
              </a:rPr>
              <a:t>1</a:t>
            </a:r>
            <a:r>
              <a:rPr sz="2000" b="1" spc="-55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30" dirty="0">
                <a:solidFill>
                  <a:srgbClr val="001F5F"/>
                </a:solidFill>
                <a:cs typeface="Times New Roman"/>
              </a:rPr>
              <a:t>сентября</a:t>
            </a:r>
            <a:r>
              <a:rPr sz="2000" b="1" spc="-45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20" dirty="0">
                <a:solidFill>
                  <a:srgbClr val="001F5F"/>
                </a:solidFill>
                <a:cs typeface="Times New Roman"/>
              </a:rPr>
              <a:t>2025</a:t>
            </a:r>
            <a:r>
              <a:rPr sz="2000" b="1" spc="-60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120" dirty="0">
                <a:solidFill>
                  <a:srgbClr val="001F5F"/>
                </a:solidFill>
                <a:cs typeface="Times New Roman"/>
              </a:rPr>
              <a:t>г.</a:t>
            </a:r>
            <a:r>
              <a:rPr sz="2000" b="1" spc="-45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dirty="0">
                <a:solidFill>
                  <a:srgbClr val="171717"/>
                </a:solidFill>
                <a:cs typeface="Times New Roman"/>
              </a:rPr>
              <a:t>-</a:t>
            </a:r>
            <a:r>
              <a:rPr sz="2000" spc="-6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2000" spc="-30" dirty="0">
                <a:solidFill>
                  <a:srgbClr val="171717"/>
                </a:solidFill>
                <a:cs typeface="Times New Roman"/>
              </a:rPr>
              <a:t>начало</a:t>
            </a:r>
            <a:r>
              <a:rPr sz="2000" spc="-2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2000" spc="-35" dirty="0">
                <a:solidFill>
                  <a:srgbClr val="171717"/>
                </a:solidFill>
                <a:cs typeface="Times New Roman"/>
              </a:rPr>
              <a:t>2025/2026</a:t>
            </a:r>
            <a:r>
              <a:rPr sz="2000" spc="-8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2000" spc="-10" dirty="0">
                <a:solidFill>
                  <a:srgbClr val="171717"/>
                </a:solidFill>
                <a:cs typeface="Times New Roman"/>
              </a:rPr>
              <a:t>уч.</a:t>
            </a:r>
            <a:r>
              <a:rPr sz="2000" spc="-5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2000" spc="-20" dirty="0">
                <a:solidFill>
                  <a:srgbClr val="171717"/>
                </a:solidFill>
                <a:cs typeface="Times New Roman"/>
              </a:rPr>
              <a:t>года</a:t>
            </a:r>
            <a:endParaRPr sz="2000" dirty="0"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2000" b="1" dirty="0">
                <a:solidFill>
                  <a:srgbClr val="001F5F"/>
                </a:solidFill>
                <a:cs typeface="Times New Roman"/>
              </a:rPr>
              <a:t>26</a:t>
            </a:r>
            <a:r>
              <a:rPr sz="2000" b="1" spc="-100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20" dirty="0">
                <a:solidFill>
                  <a:srgbClr val="001F5F"/>
                </a:solidFill>
                <a:cs typeface="Times New Roman"/>
              </a:rPr>
              <a:t>мая</a:t>
            </a:r>
            <a:r>
              <a:rPr sz="2000" b="1" spc="-80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25" dirty="0">
                <a:solidFill>
                  <a:srgbClr val="001F5F"/>
                </a:solidFill>
                <a:cs typeface="Times New Roman"/>
              </a:rPr>
              <a:t>2026</a:t>
            </a:r>
            <a:r>
              <a:rPr sz="2000" b="1" spc="-75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cs typeface="Times New Roman"/>
              </a:rPr>
              <a:t>г.</a:t>
            </a:r>
            <a:r>
              <a:rPr sz="2000" b="1" spc="215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dirty="0">
                <a:solidFill>
                  <a:srgbClr val="171717"/>
                </a:solidFill>
                <a:cs typeface="Times New Roman"/>
              </a:rPr>
              <a:t>-</a:t>
            </a:r>
            <a:r>
              <a:rPr sz="2000" spc="-7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2000" spc="-35" dirty="0">
                <a:solidFill>
                  <a:srgbClr val="171717"/>
                </a:solidFill>
                <a:cs typeface="Times New Roman"/>
              </a:rPr>
              <a:t>окончание</a:t>
            </a:r>
            <a:r>
              <a:rPr sz="2000" spc="-5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2000" spc="-35" dirty="0">
                <a:solidFill>
                  <a:srgbClr val="171717"/>
                </a:solidFill>
                <a:cs typeface="Times New Roman"/>
              </a:rPr>
              <a:t>2025/2026</a:t>
            </a:r>
            <a:r>
              <a:rPr sz="2000" spc="-8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2000" spc="-10" dirty="0">
                <a:solidFill>
                  <a:srgbClr val="171717"/>
                </a:solidFill>
                <a:cs typeface="Times New Roman"/>
              </a:rPr>
              <a:t>уч.</a:t>
            </a:r>
            <a:r>
              <a:rPr sz="2000" spc="-7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2000" spc="-20" dirty="0">
                <a:solidFill>
                  <a:srgbClr val="171717"/>
                </a:solidFill>
                <a:cs typeface="Times New Roman"/>
              </a:rPr>
              <a:t>года</a:t>
            </a:r>
            <a:endParaRPr sz="2000" dirty="0">
              <a:cs typeface="Times New Roman"/>
            </a:endParaRP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8758BB64-891F-4DEE-9F03-876CA427420E}"/>
              </a:ext>
            </a:extLst>
          </p:cNvPr>
          <p:cNvSpPr txBox="1"/>
          <p:nvPr/>
        </p:nvSpPr>
        <p:spPr>
          <a:xfrm>
            <a:off x="445627" y="2465513"/>
            <a:ext cx="6583045" cy="6290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b="1" spc="-45" dirty="0">
                <a:solidFill>
                  <a:srgbClr val="001F5F"/>
                </a:solidFill>
                <a:cs typeface="Times New Roman"/>
              </a:rPr>
              <a:t>Рекомендованные</a:t>
            </a:r>
            <a:r>
              <a:rPr sz="2000" b="1" spc="-60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35" dirty="0">
                <a:solidFill>
                  <a:srgbClr val="001F5F"/>
                </a:solidFill>
                <a:cs typeface="Times New Roman"/>
              </a:rPr>
              <a:t>даты</a:t>
            </a:r>
            <a:r>
              <a:rPr sz="2000" b="1" spc="-30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35" dirty="0">
                <a:solidFill>
                  <a:srgbClr val="001F5F"/>
                </a:solidFill>
                <a:cs typeface="Times New Roman"/>
              </a:rPr>
              <a:t>школьных</a:t>
            </a:r>
            <a:r>
              <a:rPr sz="2000" b="1" spc="-55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40" dirty="0">
                <a:solidFill>
                  <a:srgbClr val="001F5F"/>
                </a:solidFill>
                <a:cs typeface="Times New Roman"/>
              </a:rPr>
              <a:t>каникул</a:t>
            </a:r>
            <a:r>
              <a:rPr sz="2000" b="1" spc="-65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cs typeface="Times New Roman"/>
              </a:rPr>
              <a:t>в</a:t>
            </a:r>
            <a:r>
              <a:rPr sz="2000" b="1" spc="-20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25" dirty="0">
                <a:solidFill>
                  <a:srgbClr val="001F5F"/>
                </a:solidFill>
                <a:cs typeface="Times New Roman"/>
              </a:rPr>
              <a:t>2025/2026</a:t>
            </a:r>
            <a:r>
              <a:rPr sz="2000" b="1" spc="-35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30" dirty="0">
                <a:solidFill>
                  <a:srgbClr val="001F5F"/>
                </a:solidFill>
                <a:cs typeface="Times New Roman"/>
              </a:rPr>
              <a:t>учебном</a:t>
            </a:r>
            <a:r>
              <a:rPr sz="2000" b="1" spc="-55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20" dirty="0">
                <a:solidFill>
                  <a:srgbClr val="001F5F"/>
                </a:solidFill>
                <a:cs typeface="Times New Roman"/>
              </a:rPr>
              <a:t>году </a:t>
            </a:r>
            <a:r>
              <a:rPr sz="2000" b="1" spc="-10" dirty="0">
                <a:solidFill>
                  <a:srgbClr val="001F5F"/>
                </a:solidFill>
                <a:cs typeface="Times New Roman"/>
              </a:rPr>
              <a:t>при</a:t>
            </a:r>
            <a:r>
              <a:rPr sz="2000" b="1" spc="-60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30" dirty="0">
                <a:solidFill>
                  <a:srgbClr val="001F5F"/>
                </a:solidFill>
                <a:cs typeface="Times New Roman"/>
              </a:rPr>
              <a:t>системе</a:t>
            </a:r>
            <a:r>
              <a:rPr sz="2000" b="1" spc="-100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35" dirty="0">
                <a:solidFill>
                  <a:srgbClr val="001F5F"/>
                </a:solidFill>
                <a:cs typeface="Times New Roman"/>
              </a:rPr>
              <a:t>обучения</a:t>
            </a:r>
            <a:r>
              <a:rPr sz="2000" b="1" spc="-75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cs typeface="Times New Roman"/>
              </a:rPr>
              <a:t>по</a:t>
            </a:r>
            <a:r>
              <a:rPr sz="2000" b="1" spc="-65" dirty="0">
                <a:solidFill>
                  <a:srgbClr val="001F5F"/>
                </a:solidFill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cs typeface="Times New Roman"/>
              </a:rPr>
              <a:t>четвертям:*</a:t>
            </a:r>
            <a:endParaRPr sz="2000" dirty="0">
              <a:cs typeface="Times New Roman"/>
            </a:endParaRPr>
          </a:p>
        </p:txBody>
      </p:sp>
      <p:sp>
        <p:nvSpPr>
          <p:cNvPr id="7" name="object 8">
            <a:extLst>
              <a:ext uri="{FF2B5EF4-FFF2-40B4-BE49-F238E27FC236}">
                <a16:creationId xmlns:a16="http://schemas.microsoft.com/office/drawing/2014/main" id="{B00942C1-D3A8-40C0-B942-91BEC5BCA209}"/>
              </a:ext>
            </a:extLst>
          </p:cNvPr>
          <p:cNvSpPr txBox="1"/>
          <p:nvPr/>
        </p:nvSpPr>
        <p:spPr>
          <a:xfrm>
            <a:off x="326974" y="3582156"/>
            <a:ext cx="6423347" cy="2517997"/>
          </a:xfrm>
          <a:prstGeom prst="rect">
            <a:avLst/>
          </a:prstGeom>
        </p:spPr>
        <p:txBody>
          <a:bodyPr vert="horz" wrap="square" lIns="0" tIns="187325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1475"/>
              </a:spcBef>
              <a:buFont typeface="Wingdings" panose="05000000000000000000" pitchFamily="2" charset="2"/>
              <a:buChar char="ü"/>
              <a:tabLst>
                <a:tab pos="299085" algn="l"/>
              </a:tabLst>
            </a:pPr>
            <a:r>
              <a:rPr lang="ru-RU" spc="-25" dirty="0">
                <a:solidFill>
                  <a:srgbClr val="171717"/>
                </a:solidFill>
                <a:cs typeface="Times New Roman"/>
              </a:rPr>
              <a:t>осенние каникулы: с 25 октября по 2 </a:t>
            </a:r>
            <a:r>
              <a:rPr lang="ru-RU" spc="-25" dirty="0" err="1">
                <a:solidFill>
                  <a:srgbClr val="171717"/>
                </a:solidFill>
                <a:cs typeface="Times New Roman"/>
              </a:rPr>
              <a:t>нября</a:t>
            </a:r>
            <a:r>
              <a:rPr lang="ru-RU" spc="-25" dirty="0">
                <a:solidFill>
                  <a:srgbClr val="171717"/>
                </a:solidFill>
                <a:cs typeface="Times New Roman"/>
              </a:rPr>
              <a:t> 2025 г. (с учетом праздничных дней 3 и 4 ноября)</a:t>
            </a:r>
          </a:p>
          <a:p>
            <a:pPr marL="298450" indent="-285750">
              <a:lnSpc>
                <a:spcPct val="100000"/>
              </a:lnSpc>
              <a:spcBef>
                <a:spcPts val="1475"/>
              </a:spcBef>
              <a:buFont typeface="Wingdings" panose="05000000000000000000" pitchFamily="2" charset="2"/>
              <a:buChar char="ü"/>
              <a:tabLst>
                <a:tab pos="299085" algn="l"/>
              </a:tabLst>
            </a:pPr>
            <a:r>
              <a:rPr spc="-25" dirty="0" err="1">
                <a:solidFill>
                  <a:srgbClr val="171717"/>
                </a:solidFill>
                <a:cs typeface="Times New Roman"/>
              </a:rPr>
              <a:t>зимние</a:t>
            </a:r>
            <a:r>
              <a:rPr spc="-7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40" dirty="0">
                <a:solidFill>
                  <a:srgbClr val="171717"/>
                </a:solidFill>
                <a:cs typeface="Times New Roman"/>
              </a:rPr>
              <a:t>каникулы:</a:t>
            </a:r>
            <a:r>
              <a:rPr spc="-20" dirty="0">
                <a:solidFill>
                  <a:srgbClr val="171717"/>
                </a:solidFill>
                <a:cs typeface="Times New Roman"/>
              </a:rPr>
              <a:t> </a:t>
            </a:r>
            <a:r>
              <a:rPr dirty="0">
                <a:solidFill>
                  <a:srgbClr val="171717"/>
                </a:solidFill>
                <a:cs typeface="Times New Roman"/>
              </a:rPr>
              <a:t>с</a:t>
            </a:r>
            <a:r>
              <a:rPr spc="-70" dirty="0">
                <a:solidFill>
                  <a:srgbClr val="171717"/>
                </a:solidFill>
                <a:cs typeface="Times New Roman"/>
              </a:rPr>
              <a:t> </a:t>
            </a:r>
            <a:r>
              <a:rPr dirty="0">
                <a:solidFill>
                  <a:srgbClr val="171717"/>
                </a:solidFill>
                <a:cs typeface="Times New Roman"/>
              </a:rPr>
              <a:t>31</a:t>
            </a:r>
            <a:r>
              <a:rPr spc="-55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30" dirty="0">
                <a:solidFill>
                  <a:srgbClr val="171717"/>
                </a:solidFill>
                <a:cs typeface="Times New Roman"/>
              </a:rPr>
              <a:t>декабря</a:t>
            </a:r>
            <a:r>
              <a:rPr spc="-7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0" dirty="0">
                <a:solidFill>
                  <a:srgbClr val="171717"/>
                </a:solidFill>
                <a:cs typeface="Times New Roman"/>
              </a:rPr>
              <a:t>2025</a:t>
            </a:r>
            <a:r>
              <a:rPr spc="-7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114" dirty="0">
                <a:solidFill>
                  <a:srgbClr val="171717"/>
                </a:solidFill>
                <a:cs typeface="Times New Roman"/>
              </a:rPr>
              <a:t>г.</a:t>
            </a:r>
            <a:r>
              <a:rPr spc="-60" dirty="0">
                <a:solidFill>
                  <a:srgbClr val="171717"/>
                </a:solidFill>
                <a:cs typeface="Times New Roman"/>
              </a:rPr>
              <a:t> </a:t>
            </a:r>
            <a:r>
              <a:rPr dirty="0">
                <a:solidFill>
                  <a:srgbClr val="171717"/>
                </a:solidFill>
                <a:cs typeface="Times New Roman"/>
              </a:rPr>
              <a:t>по</a:t>
            </a:r>
            <a:r>
              <a:rPr spc="-5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55" dirty="0">
                <a:solidFill>
                  <a:srgbClr val="171717"/>
                </a:solidFill>
                <a:cs typeface="Times New Roman"/>
              </a:rPr>
              <a:t>11</a:t>
            </a:r>
            <a:r>
              <a:rPr spc="-6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5" dirty="0">
                <a:solidFill>
                  <a:srgbClr val="171717"/>
                </a:solidFill>
                <a:cs typeface="Times New Roman"/>
              </a:rPr>
              <a:t>января</a:t>
            </a:r>
            <a:r>
              <a:rPr spc="-35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5" dirty="0">
                <a:solidFill>
                  <a:srgbClr val="171717"/>
                </a:solidFill>
                <a:cs typeface="Times New Roman"/>
              </a:rPr>
              <a:t>2026</a:t>
            </a:r>
            <a:r>
              <a:rPr spc="-75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5" dirty="0">
                <a:solidFill>
                  <a:srgbClr val="171717"/>
                </a:solidFill>
                <a:cs typeface="Times New Roman"/>
              </a:rPr>
              <a:t>г.</a:t>
            </a:r>
            <a:endParaRPr dirty="0">
              <a:cs typeface="Times New Roman"/>
            </a:endParaRPr>
          </a:p>
          <a:p>
            <a:pPr marL="298450" indent="-285750">
              <a:lnSpc>
                <a:spcPct val="100000"/>
              </a:lnSpc>
              <a:spcBef>
                <a:spcPts val="1380"/>
              </a:spcBef>
              <a:buFont typeface="Wingdings" panose="05000000000000000000" pitchFamily="2" charset="2"/>
              <a:buChar char="ü"/>
              <a:tabLst>
                <a:tab pos="299085" algn="l"/>
              </a:tabLst>
            </a:pPr>
            <a:r>
              <a:rPr spc="-20" dirty="0" err="1">
                <a:solidFill>
                  <a:srgbClr val="171717"/>
                </a:solidFill>
                <a:cs typeface="Times New Roman"/>
              </a:rPr>
              <a:t>весенние</a:t>
            </a:r>
            <a:r>
              <a:rPr spc="-6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40" dirty="0">
                <a:solidFill>
                  <a:srgbClr val="171717"/>
                </a:solidFill>
                <a:cs typeface="Times New Roman"/>
              </a:rPr>
              <a:t>каникулы:</a:t>
            </a:r>
            <a:r>
              <a:rPr spc="-30" dirty="0">
                <a:solidFill>
                  <a:srgbClr val="171717"/>
                </a:solidFill>
                <a:cs typeface="Times New Roman"/>
              </a:rPr>
              <a:t> </a:t>
            </a:r>
            <a:r>
              <a:rPr dirty="0">
                <a:solidFill>
                  <a:srgbClr val="171717"/>
                </a:solidFill>
                <a:cs typeface="Times New Roman"/>
              </a:rPr>
              <a:t>с</a:t>
            </a:r>
            <a:r>
              <a:rPr spc="-75" dirty="0">
                <a:solidFill>
                  <a:srgbClr val="171717"/>
                </a:solidFill>
                <a:cs typeface="Times New Roman"/>
              </a:rPr>
              <a:t> </a:t>
            </a:r>
            <a:r>
              <a:rPr dirty="0">
                <a:solidFill>
                  <a:srgbClr val="171717"/>
                </a:solidFill>
                <a:cs typeface="Times New Roman"/>
              </a:rPr>
              <a:t>28</a:t>
            </a:r>
            <a:r>
              <a:rPr spc="-7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5" dirty="0">
                <a:solidFill>
                  <a:srgbClr val="171717"/>
                </a:solidFill>
                <a:cs typeface="Times New Roman"/>
              </a:rPr>
              <a:t>марта</a:t>
            </a:r>
            <a:r>
              <a:rPr spc="-60" dirty="0">
                <a:solidFill>
                  <a:srgbClr val="171717"/>
                </a:solidFill>
                <a:cs typeface="Times New Roman"/>
              </a:rPr>
              <a:t> </a:t>
            </a:r>
            <a:r>
              <a:rPr dirty="0">
                <a:solidFill>
                  <a:srgbClr val="171717"/>
                </a:solidFill>
                <a:cs typeface="Times New Roman"/>
              </a:rPr>
              <a:t>по</a:t>
            </a:r>
            <a:r>
              <a:rPr spc="-65" dirty="0">
                <a:solidFill>
                  <a:srgbClr val="171717"/>
                </a:solidFill>
                <a:cs typeface="Times New Roman"/>
              </a:rPr>
              <a:t> </a:t>
            </a:r>
            <a:r>
              <a:rPr dirty="0">
                <a:solidFill>
                  <a:srgbClr val="171717"/>
                </a:solidFill>
                <a:cs typeface="Times New Roman"/>
              </a:rPr>
              <a:t>5</a:t>
            </a:r>
            <a:r>
              <a:rPr spc="-65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5" dirty="0">
                <a:solidFill>
                  <a:srgbClr val="171717"/>
                </a:solidFill>
                <a:cs typeface="Times New Roman"/>
              </a:rPr>
              <a:t>апреля</a:t>
            </a:r>
            <a:r>
              <a:rPr spc="-4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5" dirty="0">
                <a:solidFill>
                  <a:srgbClr val="171717"/>
                </a:solidFill>
                <a:cs typeface="Times New Roman"/>
              </a:rPr>
              <a:t>2026</a:t>
            </a:r>
            <a:r>
              <a:rPr spc="-75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5" dirty="0">
                <a:solidFill>
                  <a:srgbClr val="171717"/>
                </a:solidFill>
                <a:cs typeface="Times New Roman"/>
              </a:rPr>
              <a:t>г.</a:t>
            </a:r>
            <a:endParaRPr dirty="0">
              <a:cs typeface="Times New Roman"/>
            </a:endParaRPr>
          </a:p>
          <a:p>
            <a:pPr marL="298450" indent="-285750">
              <a:lnSpc>
                <a:spcPct val="100000"/>
              </a:lnSpc>
              <a:spcBef>
                <a:spcPts val="1380"/>
              </a:spcBef>
              <a:buFont typeface="Wingdings" panose="05000000000000000000" pitchFamily="2" charset="2"/>
              <a:buChar char="ü"/>
              <a:tabLst>
                <a:tab pos="299085" algn="l"/>
              </a:tabLst>
            </a:pPr>
            <a:r>
              <a:rPr spc="-25" dirty="0" err="1">
                <a:solidFill>
                  <a:srgbClr val="171717"/>
                </a:solidFill>
                <a:cs typeface="Times New Roman"/>
              </a:rPr>
              <a:t>летние</a:t>
            </a:r>
            <a:r>
              <a:rPr spc="-5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40" dirty="0">
                <a:solidFill>
                  <a:srgbClr val="171717"/>
                </a:solidFill>
                <a:cs typeface="Times New Roman"/>
              </a:rPr>
              <a:t>каникулы:</a:t>
            </a:r>
            <a:r>
              <a:rPr spc="-30" dirty="0">
                <a:solidFill>
                  <a:srgbClr val="171717"/>
                </a:solidFill>
                <a:cs typeface="Times New Roman"/>
              </a:rPr>
              <a:t> </a:t>
            </a:r>
            <a:r>
              <a:rPr dirty="0">
                <a:solidFill>
                  <a:srgbClr val="171717"/>
                </a:solidFill>
                <a:cs typeface="Times New Roman"/>
              </a:rPr>
              <a:t>с</a:t>
            </a:r>
            <a:r>
              <a:rPr spc="-80" dirty="0">
                <a:solidFill>
                  <a:srgbClr val="171717"/>
                </a:solidFill>
                <a:cs typeface="Times New Roman"/>
              </a:rPr>
              <a:t> </a:t>
            </a:r>
            <a:r>
              <a:rPr dirty="0">
                <a:solidFill>
                  <a:srgbClr val="171717"/>
                </a:solidFill>
                <a:cs typeface="Times New Roman"/>
              </a:rPr>
              <a:t>27</a:t>
            </a:r>
            <a:r>
              <a:rPr spc="-65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0" dirty="0">
                <a:solidFill>
                  <a:srgbClr val="171717"/>
                </a:solidFill>
                <a:cs typeface="Times New Roman"/>
              </a:rPr>
              <a:t>мая</a:t>
            </a:r>
            <a:r>
              <a:rPr spc="-65" dirty="0">
                <a:solidFill>
                  <a:srgbClr val="171717"/>
                </a:solidFill>
                <a:cs typeface="Times New Roman"/>
              </a:rPr>
              <a:t> </a:t>
            </a:r>
            <a:r>
              <a:rPr dirty="0">
                <a:solidFill>
                  <a:srgbClr val="171717"/>
                </a:solidFill>
                <a:cs typeface="Times New Roman"/>
              </a:rPr>
              <a:t>по</a:t>
            </a:r>
            <a:r>
              <a:rPr spc="-55" dirty="0">
                <a:solidFill>
                  <a:srgbClr val="171717"/>
                </a:solidFill>
                <a:cs typeface="Times New Roman"/>
              </a:rPr>
              <a:t> </a:t>
            </a:r>
            <a:r>
              <a:rPr dirty="0">
                <a:solidFill>
                  <a:srgbClr val="171717"/>
                </a:solidFill>
                <a:cs typeface="Times New Roman"/>
              </a:rPr>
              <a:t>31</a:t>
            </a:r>
            <a:r>
              <a:rPr spc="-85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5" dirty="0">
                <a:solidFill>
                  <a:srgbClr val="171717"/>
                </a:solidFill>
                <a:cs typeface="Times New Roman"/>
              </a:rPr>
              <a:t>августа</a:t>
            </a:r>
            <a:r>
              <a:rPr spc="-6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0" dirty="0">
                <a:solidFill>
                  <a:srgbClr val="171717"/>
                </a:solidFill>
                <a:cs typeface="Times New Roman"/>
              </a:rPr>
              <a:t>2026</a:t>
            </a:r>
            <a:r>
              <a:rPr spc="-8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25" dirty="0">
                <a:solidFill>
                  <a:srgbClr val="171717"/>
                </a:solidFill>
                <a:cs typeface="Times New Roman"/>
              </a:rPr>
              <a:t>г.</a:t>
            </a:r>
            <a:endParaRPr dirty="0">
              <a:cs typeface="Times New Roman"/>
            </a:endParaRPr>
          </a:p>
          <a:p>
            <a:pPr marL="37465">
              <a:lnSpc>
                <a:spcPct val="100000"/>
              </a:lnSpc>
              <a:spcBef>
                <a:spcPts val="930"/>
              </a:spcBef>
            </a:pPr>
            <a:r>
              <a:rPr b="1" spc="-35" dirty="0">
                <a:solidFill>
                  <a:srgbClr val="171717"/>
                </a:solidFill>
                <a:cs typeface="Times New Roman"/>
              </a:rPr>
              <a:t>*</a:t>
            </a:r>
            <a:r>
              <a:rPr spc="-35" dirty="0">
                <a:solidFill>
                  <a:srgbClr val="171717"/>
                </a:solidFill>
                <a:cs typeface="Times New Roman"/>
              </a:rPr>
              <a:t>возможно</a:t>
            </a:r>
            <a:r>
              <a:rPr spc="-7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35" dirty="0">
                <a:solidFill>
                  <a:srgbClr val="171717"/>
                </a:solidFill>
                <a:cs typeface="Times New Roman"/>
              </a:rPr>
              <a:t>обучение</a:t>
            </a:r>
            <a:r>
              <a:rPr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10" dirty="0">
                <a:solidFill>
                  <a:srgbClr val="171717"/>
                </a:solidFill>
                <a:cs typeface="Times New Roman"/>
              </a:rPr>
              <a:t>по</a:t>
            </a:r>
            <a:r>
              <a:rPr spc="-40" dirty="0">
                <a:solidFill>
                  <a:srgbClr val="171717"/>
                </a:solidFill>
                <a:cs typeface="Times New Roman"/>
              </a:rPr>
              <a:t> </a:t>
            </a:r>
            <a:r>
              <a:rPr spc="-10" dirty="0">
                <a:solidFill>
                  <a:srgbClr val="171717"/>
                </a:solidFill>
                <a:cs typeface="Times New Roman"/>
              </a:rPr>
              <a:t>триместрам</a:t>
            </a:r>
            <a:endParaRPr dirty="0">
              <a:cs typeface="Times New Roman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E14542-C7A9-46C5-A12F-78496E0079BE}"/>
              </a:ext>
            </a:extLst>
          </p:cNvPr>
          <p:cNvSpPr txBox="1"/>
          <p:nvPr/>
        </p:nvSpPr>
        <p:spPr>
          <a:xfrm>
            <a:off x="288797" y="207398"/>
            <a:ext cx="10072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КАНИКУЛЫ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6EE87B3A-1FEA-441F-A488-6E0FB8BB5211}"/>
              </a:ext>
            </a:extLst>
          </p:cNvPr>
          <p:cNvSpPr/>
          <p:nvPr/>
        </p:nvSpPr>
        <p:spPr>
          <a:xfrm>
            <a:off x="6730483" y="1511116"/>
            <a:ext cx="4996052" cy="4903752"/>
          </a:xfrm>
          <a:prstGeom prst="roundRect">
            <a:avLst/>
          </a:prstGeom>
          <a:solidFill>
            <a:srgbClr val="0055E8"/>
          </a:solidFill>
          <a:ln>
            <a:solidFill>
              <a:srgbClr val="0055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object 3">
            <a:extLst>
              <a:ext uri="{FF2B5EF4-FFF2-40B4-BE49-F238E27FC236}">
                <a16:creationId xmlns:a16="http://schemas.microsoft.com/office/drawing/2014/main" id="{B3C77A85-2C52-4170-80BA-D62B7245C4FB}"/>
              </a:ext>
            </a:extLst>
          </p:cNvPr>
          <p:cNvSpPr txBox="1"/>
          <p:nvPr/>
        </p:nvSpPr>
        <p:spPr>
          <a:xfrm>
            <a:off x="7337267" y="1632210"/>
            <a:ext cx="31648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spc="-60" dirty="0">
                <a:solidFill>
                  <a:schemeClr val="bg1"/>
                </a:solidFill>
                <a:cs typeface="Times New Roman"/>
              </a:rPr>
              <a:t>ЗАДАЧИ</a:t>
            </a:r>
            <a:endParaRPr sz="2400" dirty="0">
              <a:solidFill>
                <a:schemeClr val="bg1"/>
              </a:solidFill>
              <a:cs typeface="Times New Roman"/>
            </a:endParaRPr>
          </a:p>
        </p:txBody>
      </p:sp>
      <p:sp>
        <p:nvSpPr>
          <p:cNvPr id="19" name="object 11">
            <a:extLst>
              <a:ext uri="{FF2B5EF4-FFF2-40B4-BE49-F238E27FC236}">
                <a16:creationId xmlns:a16="http://schemas.microsoft.com/office/drawing/2014/main" id="{A8875E81-144B-4B43-BB00-55B37C1C7646}"/>
              </a:ext>
            </a:extLst>
          </p:cNvPr>
          <p:cNvSpPr txBox="1"/>
          <p:nvPr/>
        </p:nvSpPr>
        <p:spPr>
          <a:xfrm>
            <a:off x="7476332" y="739498"/>
            <a:ext cx="288671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FF0000"/>
                </a:solidFill>
                <a:cs typeface="Times New Roman"/>
              </a:rPr>
              <a:t>!</a:t>
            </a:r>
            <a:r>
              <a:rPr sz="3200" b="1" spc="-380" dirty="0">
                <a:cs typeface="Times New Roman"/>
              </a:rPr>
              <a:t> </a:t>
            </a:r>
            <a:r>
              <a:rPr sz="1700" b="1" dirty="0">
                <a:cs typeface="Times New Roman"/>
              </a:rPr>
              <a:t>Взять</a:t>
            </a:r>
            <a:r>
              <a:rPr sz="1700" b="1" spc="-50" dirty="0">
                <a:cs typeface="Times New Roman"/>
              </a:rPr>
              <a:t> </a:t>
            </a:r>
            <a:r>
              <a:rPr sz="1700" b="1" dirty="0">
                <a:cs typeface="Times New Roman"/>
              </a:rPr>
              <a:t>на</a:t>
            </a:r>
            <a:r>
              <a:rPr sz="1700" b="1" spc="-15" dirty="0">
                <a:cs typeface="Times New Roman"/>
              </a:rPr>
              <a:t> </a:t>
            </a:r>
            <a:r>
              <a:rPr sz="1700" b="1" dirty="0">
                <a:cs typeface="Times New Roman"/>
              </a:rPr>
              <a:t>особый</a:t>
            </a:r>
            <a:r>
              <a:rPr sz="1700" b="1" spc="-50" dirty="0">
                <a:cs typeface="Times New Roman"/>
              </a:rPr>
              <a:t> </a:t>
            </a:r>
            <a:r>
              <a:rPr sz="1700" b="1" spc="-10" dirty="0">
                <a:cs typeface="Times New Roman"/>
              </a:rPr>
              <a:t>контроль:</a:t>
            </a:r>
            <a:endParaRPr sz="1700" dirty="0">
              <a:cs typeface="Times New Roman"/>
            </a:endParaRPr>
          </a:p>
        </p:txBody>
      </p:sp>
      <p:sp>
        <p:nvSpPr>
          <p:cNvPr id="20" name="object 12">
            <a:extLst>
              <a:ext uri="{FF2B5EF4-FFF2-40B4-BE49-F238E27FC236}">
                <a16:creationId xmlns:a16="http://schemas.microsoft.com/office/drawing/2014/main" id="{CA31A09A-7363-4F24-ACAA-85DB8F0F6E1B}"/>
              </a:ext>
            </a:extLst>
          </p:cNvPr>
          <p:cNvSpPr txBox="1"/>
          <p:nvPr/>
        </p:nvSpPr>
        <p:spPr>
          <a:xfrm>
            <a:off x="7119282" y="2310699"/>
            <a:ext cx="4516642" cy="50231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6700" indent="-228600">
              <a:lnSpc>
                <a:spcPts val="1920"/>
              </a:lnSpc>
              <a:spcBef>
                <a:spcPts val="95"/>
              </a:spcBef>
              <a:tabLst>
                <a:tab pos="342265" algn="l"/>
              </a:tabLst>
            </a:pPr>
            <a:r>
              <a:rPr sz="1600" b="1" spc="-25" dirty="0">
                <a:solidFill>
                  <a:schemeClr val="bg1"/>
                </a:solidFill>
                <a:cs typeface="Times New Roman"/>
              </a:rPr>
              <a:t>1.</a:t>
            </a:r>
            <a:r>
              <a:rPr sz="1600" b="1" dirty="0">
                <a:solidFill>
                  <a:schemeClr val="bg1"/>
                </a:solidFill>
                <a:cs typeface="Times New Roman"/>
              </a:rPr>
              <a:t>	Срок</a:t>
            </a:r>
            <a:r>
              <a:rPr sz="1600" b="1" spc="-4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b="1" dirty="0">
                <a:solidFill>
                  <a:schemeClr val="bg1"/>
                </a:solidFill>
                <a:cs typeface="Times New Roman"/>
              </a:rPr>
              <a:t>окончания</a:t>
            </a:r>
            <a:r>
              <a:rPr sz="1600" b="1" spc="-40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b="1" spc="-10" dirty="0">
                <a:solidFill>
                  <a:schemeClr val="bg1"/>
                </a:solidFill>
                <a:cs typeface="Times New Roman"/>
              </a:rPr>
              <a:t>учебного</a:t>
            </a:r>
            <a:r>
              <a:rPr sz="1600" b="1" spc="-50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b="1" spc="-20" dirty="0">
                <a:solidFill>
                  <a:schemeClr val="bg1"/>
                </a:solidFill>
                <a:cs typeface="Times New Roman"/>
              </a:rPr>
              <a:t>года</a:t>
            </a:r>
            <a:endParaRPr sz="1600" dirty="0">
              <a:solidFill>
                <a:schemeClr val="bg1"/>
              </a:solidFill>
              <a:cs typeface="Times New Roman"/>
            </a:endParaRPr>
          </a:p>
          <a:p>
            <a:pPr marL="266700" indent="-228600">
              <a:lnSpc>
                <a:spcPts val="2039"/>
              </a:lnSpc>
            </a:pPr>
            <a:r>
              <a:rPr lang="ru-RU" sz="1600" dirty="0">
                <a:solidFill>
                  <a:schemeClr val="bg1"/>
                </a:solidFill>
                <a:cs typeface="Times New Roman"/>
              </a:rPr>
              <a:t>     </a:t>
            </a:r>
            <a:r>
              <a:rPr sz="1600" dirty="0">
                <a:solidFill>
                  <a:schemeClr val="bg1"/>
                </a:solidFill>
                <a:cs typeface="Times New Roman"/>
              </a:rPr>
              <a:t>(</a:t>
            </a:r>
            <a:r>
              <a:rPr sz="1600" b="1" dirty="0">
                <a:solidFill>
                  <a:schemeClr val="bg1"/>
                </a:solidFill>
                <a:cs typeface="Times New Roman"/>
              </a:rPr>
              <a:t>не</a:t>
            </a:r>
            <a:r>
              <a:rPr sz="1600" b="1" spc="-30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b="1" dirty="0">
                <a:solidFill>
                  <a:schemeClr val="bg1"/>
                </a:solidFill>
                <a:cs typeface="Times New Roman"/>
              </a:rPr>
              <a:t>раньше</a:t>
            </a:r>
            <a:r>
              <a:rPr sz="1600" b="1" spc="-20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b="1" dirty="0">
                <a:solidFill>
                  <a:schemeClr val="bg1"/>
                </a:solidFill>
                <a:cs typeface="Times New Roman"/>
              </a:rPr>
              <a:t>26</a:t>
            </a:r>
            <a:r>
              <a:rPr sz="1600" b="1" spc="-2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b="1" dirty="0">
                <a:solidFill>
                  <a:schemeClr val="bg1"/>
                </a:solidFill>
                <a:cs typeface="Times New Roman"/>
              </a:rPr>
              <a:t>мая</a:t>
            </a:r>
            <a:r>
              <a:rPr sz="1600" b="1" spc="-10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b="1" dirty="0">
                <a:solidFill>
                  <a:schemeClr val="bg1"/>
                </a:solidFill>
                <a:cs typeface="Times New Roman"/>
              </a:rPr>
              <a:t>2025</a:t>
            </a:r>
            <a:r>
              <a:rPr sz="1600" b="1" spc="-20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b="1" spc="-25" dirty="0">
                <a:solidFill>
                  <a:schemeClr val="bg1"/>
                </a:solidFill>
                <a:cs typeface="Times New Roman"/>
              </a:rPr>
              <a:t>г.</a:t>
            </a:r>
            <a:r>
              <a:rPr sz="1600" spc="-25" dirty="0">
                <a:solidFill>
                  <a:schemeClr val="bg1"/>
                </a:solidFill>
                <a:cs typeface="Times New Roman"/>
              </a:rPr>
              <a:t>)</a:t>
            </a:r>
            <a:endParaRPr sz="1600" dirty="0">
              <a:solidFill>
                <a:schemeClr val="bg1"/>
              </a:solidFill>
              <a:cs typeface="Times New Roman"/>
            </a:endParaRPr>
          </a:p>
        </p:txBody>
      </p:sp>
      <p:sp>
        <p:nvSpPr>
          <p:cNvPr id="21" name="object 13">
            <a:extLst>
              <a:ext uri="{FF2B5EF4-FFF2-40B4-BE49-F238E27FC236}">
                <a16:creationId xmlns:a16="http://schemas.microsoft.com/office/drawing/2014/main" id="{E26F870F-26BA-42D5-BCEF-6B3AC8A466FF}"/>
              </a:ext>
            </a:extLst>
          </p:cNvPr>
          <p:cNvSpPr txBox="1"/>
          <p:nvPr/>
        </p:nvSpPr>
        <p:spPr>
          <a:xfrm>
            <a:off x="7014602" y="3352434"/>
            <a:ext cx="4516640" cy="198195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65480" indent="-342900">
              <a:lnSpc>
                <a:spcPct val="100000"/>
              </a:lnSpc>
              <a:spcBef>
                <a:spcPts val="95"/>
              </a:spcBef>
              <a:tabLst>
                <a:tab pos="354965" algn="l"/>
              </a:tabLst>
            </a:pPr>
            <a:r>
              <a:rPr sz="1600" b="1" spc="-25" dirty="0">
                <a:solidFill>
                  <a:schemeClr val="bg1"/>
                </a:solidFill>
                <a:cs typeface="Times New Roman"/>
              </a:rPr>
              <a:t>2.</a:t>
            </a:r>
            <a:r>
              <a:rPr sz="1600" b="1" dirty="0">
                <a:solidFill>
                  <a:schemeClr val="bg1"/>
                </a:solidFill>
                <a:cs typeface="Times New Roman"/>
              </a:rPr>
              <a:t>	</a:t>
            </a:r>
            <a:r>
              <a:rPr sz="1600" b="1" spc="-20" dirty="0">
                <a:solidFill>
                  <a:schemeClr val="bg1"/>
                </a:solidFill>
                <a:cs typeface="Times New Roman"/>
              </a:rPr>
              <a:t>Обучающихся</a:t>
            </a:r>
            <a:r>
              <a:rPr sz="1600" b="1" spc="-2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b="1" dirty="0">
                <a:solidFill>
                  <a:schemeClr val="bg1"/>
                </a:solidFill>
                <a:cs typeface="Times New Roman"/>
              </a:rPr>
              <a:t>на</a:t>
            </a:r>
            <a:r>
              <a:rPr sz="1600" b="1" spc="-20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b="1" dirty="0">
                <a:solidFill>
                  <a:schemeClr val="bg1"/>
                </a:solidFill>
                <a:cs typeface="Times New Roman"/>
              </a:rPr>
              <a:t>семейной</a:t>
            </a:r>
            <a:r>
              <a:rPr sz="1600" b="1" spc="-1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b="1" spc="-10" dirty="0">
                <a:solidFill>
                  <a:schemeClr val="bg1"/>
                </a:solidFill>
                <a:cs typeface="Times New Roman"/>
              </a:rPr>
              <a:t>форме образования</a:t>
            </a:r>
            <a:endParaRPr sz="1600" dirty="0">
              <a:solidFill>
                <a:schemeClr val="bg1"/>
              </a:solidFill>
              <a:cs typeface="Times New Roman"/>
            </a:endParaRPr>
          </a:p>
          <a:p>
            <a:pPr marL="355600" marR="508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chemeClr val="bg1"/>
                </a:solidFill>
                <a:cs typeface="Times New Roman"/>
              </a:rPr>
              <a:t>(в</a:t>
            </a:r>
            <a:r>
              <a:rPr sz="1600" spc="-1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dirty="0">
                <a:solidFill>
                  <a:schemeClr val="bg1"/>
                </a:solidFill>
                <a:cs typeface="Times New Roman"/>
              </a:rPr>
              <a:t>части</a:t>
            </a:r>
            <a:r>
              <a:rPr sz="1600" spc="-1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spc="-10" dirty="0">
                <a:solidFill>
                  <a:schemeClr val="bg1"/>
                </a:solidFill>
                <a:cs typeface="Times New Roman"/>
              </a:rPr>
              <a:t>своевременного</a:t>
            </a:r>
            <a:r>
              <a:rPr sz="1600" spc="-3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spc="-10" dirty="0">
                <a:solidFill>
                  <a:schemeClr val="bg1"/>
                </a:solidFill>
                <a:cs typeface="Times New Roman"/>
              </a:rPr>
              <a:t>прохождения</a:t>
            </a:r>
            <a:r>
              <a:rPr sz="1600" spc="-30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spc="-25" dirty="0">
                <a:solidFill>
                  <a:schemeClr val="bg1"/>
                </a:solidFill>
                <a:cs typeface="Times New Roman"/>
              </a:rPr>
              <a:t>ими </a:t>
            </a:r>
            <a:r>
              <a:rPr sz="1600" spc="-10" dirty="0">
                <a:solidFill>
                  <a:schemeClr val="bg1"/>
                </a:solidFill>
                <a:cs typeface="Times New Roman"/>
              </a:rPr>
              <a:t>промежуточной</a:t>
            </a:r>
            <a:r>
              <a:rPr sz="1600" spc="-5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dirty="0">
                <a:solidFill>
                  <a:schemeClr val="bg1"/>
                </a:solidFill>
                <a:cs typeface="Times New Roman"/>
              </a:rPr>
              <a:t>аттестации</a:t>
            </a:r>
            <a:r>
              <a:rPr sz="1600" spc="-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dirty="0">
                <a:solidFill>
                  <a:schemeClr val="bg1"/>
                </a:solidFill>
                <a:cs typeface="Times New Roman"/>
              </a:rPr>
              <a:t>с</a:t>
            </a:r>
            <a:r>
              <a:rPr sz="1600" spc="-10" dirty="0">
                <a:solidFill>
                  <a:schemeClr val="bg1"/>
                </a:solidFill>
                <a:cs typeface="Times New Roman"/>
              </a:rPr>
              <a:t> последующим </a:t>
            </a:r>
            <a:r>
              <a:rPr sz="1600" spc="-20" dirty="0">
                <a:solidFill>
                  <a:schemeClr val="bg1"/>
                </a:solidFill>
                <a:cs typeface="Times New Roman"/>
              </a:rPr>
              <a:t>прохождением</a:t>
            </a:r>
            <a:r>
              <a:rPr sz="1600" spc="-30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spc="-10" dirty="0">
                <a:solidFill>
                  <a:schemeClr val="bg1"/>
                </a:solidFill>
                <a:cs typeface="Times New Roman"/>
              </a:rPr>
              <a:t>государственной</a:t>
            </a:r>
            <a:r>
              <a:rPr sz="1600" spc="-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spc="-10" dirty="0">
                <a:solidFill>
                  <a:schemeClr val="bg1"/>
                </a:solidFill>
                <a:cs typeface="Times New Roman"/>
              </a:rPr>
              <a:t>итоговой </a:t>
            </a:r>
            <a:r>
              <a:rPr sz="1600" dirty="0">
                <a:solidFill>
                  <a:schemeClr val="bg1"/>
                </a:solidFill>
                <a:cs typeface="Times New Roman"/>
              </a:rPr>
              <a:t>аттестации).</a:t>
            </a:r>
            <a:r>
              <a:rPr sz="1600" spc="-40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dirty="0">
                <a:solidFill>
                  <a:schemeClr val="bg1"/>
                </a:solidFill>
                <a:cs typeface="Times New Roman"/>
              </a:rPr>
              <a:t>Обеспечить</a:t>
            </a:r>
            <a:r>
              <a:rPr sz="1600" spc="-50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dirty="0">
                <a:solidFill>
                  <a:schemeClr val="bg1"/>
                </a:solidFill>
                <a:cs typeface="Times New Roman"/>
              </a:rPr>
              <a:t>строгий</a:t>
            </a:r>
            <a:r>
              <a:rPr sz="1600" spc="-3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dirty="0">
                <a:solidFill>
                  <a:schemeClr val="bg1"/>
                </a:solidFill>
                <a:cs typeface="Times New Roman"/>
              </a:rPr>
              <a:t>учет</a:t>
            </a:r>
            <a:r>
              <a:rPr sz="1600" spc="-25" dirty="0">
                <a:solidFill>
                  <a:schemeClr val="bg1"/>
                </a:solidFill>
                <a:cs typeface="Times New Roman"/>
              </a:rPr>
              <a:t> </a:t>
            </a:r>
            <a:r>
              <a:rPr sz="1600" spc="-10" dirty="0">
                <a:solidFill>
                  <a:schemeClr val="bg1"/>
                </a:solidFill>
                <a:cs typeface="Times New Roman"/>
              </a:rPr>
              <a:t>количества</a:t>
            </a:r>
            <a:endParaRPr sz="1600" dirty="0">
              <a:solidFill>
                <a:schemeClr val="bg1"/>
              </a:solidFill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solidFill>
                  <a:schemeClr val="bg1"/>
                </a:solidFill>
                <a:cs typeface="Times New Roman"/>
              </a:rPr>
              <a:t>«семейников»</a:t>
            </a:r>
            <a:endParaRPr sz="1600" dirty="0">
              <a:solidFill>
                <a:schemeClr val="bg1"/>
              </a:solidFill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79332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88867" y="142494"/>
            <a:ext cx="9229759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400" dirty="0">
                <a:latin typeface="+mn-lt"/>
              </a:rPr>
              <a:t>АКТУАЛИЗАЦИЯ ЛОКАЛЬНЫХ НОРМАТИВНЫХ АКТОВ В СВЯЗИ С ИЗМЕНЕНИЯМИ,</a:t>
            </a:r>
            <a:r>
              <a:rPr lang="ru-RU" sz="2400" spc="-75" dirty="0">
                <a:latin typeface="+mn-lt"/>
              </a:rPr>
              <a:t> </a:t>
            </a:r>
            <a:r>
              <a:rPr lang="ru-RU" sz="2400" dirty="0">
                <a:latin typeface="+mn-lt"/>
              </a:rPr>
              <a:t>ВНЕСЕННЫМИ</a:t>
            </a:r>
            <a:r>
              <a:rPr lang="ru-RU" sz="2400" spc="-65" dirty="0">
                <a:latin typeface="+mn-lt"/>
              </a:rPr>
              <a:t> </a:t>
            </a:r>
            <a:r>
              <a:rPr lang="ru-RU" sz="2400" dirty="0">
                <a:latin typeface="+mn-lt"/>
              </a:rPr>
              <a:t>В</a:t>
            </a:r>
            <a:r>
              <a:rPr lang="ru-RU" sz="2400" spc="-20" dirty="0">
                <a:latin typeface="+mn-lt"/>
              </a:rPr>
              <a:t> ОТДЕЛЬНЫЕ</a:t>
            </a:r>
            <a:r>
              <a:rPr lang="ru-RU" sz="2400" spc="-50" dirty="0">
                <a:latin typeface="+mn-lt"/>
              </a:rPr>
              <a:t> </a:t>
            </a:r>
            <a:r>
              <a:rPr lang="ru-RU" sz="2400" spc="-10" dirty="0">
                <a:latin typeface="+mn-lt"/>
              </a:rPr>
              <a:t>ПРИКАЗЫ</a:t>
            </a:r>
            <a:r>
              <a:rPr lang="ru-RU" sz="2400" spc="-10" dirty="0">
                <a:solidFill>
                  <a:srgbClr val="005390"/>
                </a:solidFill>
                <a:latin typeface="+mn-lt"/>
                <a:cs typeface="Times New Roman"/>
              </a:rPr>
              <a:t>МИНПРОСВЕЩЕНИЯ</a:t>
            </a:r>
            <a:r>
              <a:rPr lang="ru-RU" sz="2400" spc="-15" dirty="0">
                <a:solidFill>
                  <a:srgbClr val="005390"/>
                </a:solidFill>
                <a:latin typeface="+mn-lt"/>
                <a:cs typeface="Times New Roman"/>
              </a:rPr>
              <a:t> </a:t>
            </a:r>
            <a:r>
              <a:rPr lang="ru-RU" sz="2400" spc="-10" dirty="0">
                <a:solidFill>
                  <a:srgbClr val="005390"/>
                </a:solidFill>
                <a:latin typeface="+mn-lt"/>
                <a:cs typeface="Times New Roman"/>
              </a:rPr>
              <a:t>РОССИИ</a:t>
            </a:r>
            <a:endParaRPr lang="ru-RU" sz="2400" dirty="0">
              <a:latin typeface="+mn-lt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108217"/>
              </p:ext>
            </p:extLst>
          </p:nvPr>
        </p:nvGraphicFramePr>
        <p:xfrm>
          <a:off x="488867" y="1550465"/>
          <a:ext cx="11395075" cy="49764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58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6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760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1160"/>
                        </a:spcBef>
                      </a:pP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от</a:t>
                      </a:r>
                      <a:r>
                        <a:rPr sz="2000" spc="-3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9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октября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2024</a:t>
                      </a:r>
                      <a:r>
                        <a:rPr sz="2000" spc="-4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8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г.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№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704</a:t>
                      </a:r>
                      <a:endParaRPr sz="2000" dirty="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endParaRPr sz="2000" dirty="0">
                        <a:latin typeface="+mn-lt"/>
                        <a:cs typeface="Times New Roman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от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18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июня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2025</a:t>
                      </a:r>
                      <a:r>
                        <a:rPr sz="2000" spc="-4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8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г.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№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467</a:t>
                      </a:r>
                      <a:endParaRPr sz="2000" dirty="0">
                        <a:latin typeface="+mn-lt"/>
                        <a:cs typeface="Times New Roman"/>
                      </a:endParaRPr>
                    </a:p>
                  </a:txBody>
                  <a:tcPr marL="0" marR="0" marT="147320" marB="0">
                    <a:lnR w="3175">
                      <a:solidFill>
                        <a:srgbClr val="7B7B7B"/>
                      </a:solidFill>
                      <a:prstDash val="solid"/>
                    </a:lnR>
                    <a:lnB w="3175">
                      <a:solidFill>
                        <a:srgbClr val="7B7B7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43942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актуализировать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Положения,</a:t>
                      </a:r>
                      <a:r>
                        <a:rPr sz="2000" spc="-3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касающиеся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рабочих</a:t>
                      </a:r>
                      <a:r>
                        <a:rPr sz="2000" spc="-5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программ,</a:t>
                      </a:r>
                      <a:r>
                        <a:rPr sz="2000" spc="-5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ООП,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ВСОКО,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об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организации</a:t>
                      </a:r>
                      <a:r>
                        <a:rPr sz="2000" spc="-6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домашней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учебной</a:t>
                      </a:r>
                      <a:r>
                        <a:rPr sz="2000" spc="-4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работы,</a:t>
                      </a:r>
                      <a:r>
                        <a:rPr sz="2000" spc="-5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</a:t>
                      </a:r>
                      <a:r>
                        <a:rPr sz="2000" spc="-4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формах,</a:t>
                      </a:r>
                      <a:r>
                        <a:rPr sz="2000" spc="-4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периодичности</a:t>
                      </a:r>
                      <a:r>
                        <a:rPr sz="2000" spc="-5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и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порядке</a:t>
                      </a:r>
                      <a:r>
                        <a:rPr sz="2000" spc="-6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текущего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контроля</a:t>
                      </a:r>
                      <a:r>
                        <a:rPr sz="2000" spc="-4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успеваемости,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промежуточной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аттестации</a:t>
                      </a:r>
                      <a:r>
                        <a:rPr sz="2000" spc="-3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обучающихся,</a:t>
                      </a:r>
                      <a:r>
                        <a:rPr sz="2000" spc="-3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</a:t>
                      </a:r>
                      <a:r>
                        <a:rPr sz="2000" spc="-3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порядке</a:t>
                      </a:r>
                      <a:r>
                        <a:rPr sz="2000" spc="-6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освоения</a:t>
                      </a:r>
                      <a:r>
                        <a:rPr sz="2000" spc="-3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обучающимися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учебных</a:t>
                      </a:r>
                      <a:r>
                        <a:rPr sz="2000" spc="-4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предметов,</a:t>
                      </a:r>
                      <a:r>
                        <a:rPr sz="2000" spc="-4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курсов,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дисциплин, модулей,</a:t>
                      </a:r>
                      <a:r>
                        <a:rPr sz="2000" spc="-1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режиме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занятий,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об</a:t>
                      </a:r>
                      <a:r>
                        <a:rPr sz="2000" spc="-3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электронном</a:t>
                      </a:r>
                      <a:r>
                        <a:rPr sz="2000" spc="-3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журнале</a:t>
                      </a:r>
                      <a:endParaRPr sz="2000" dirty="0">
                        <a:latin typeface="+mn-lt"/>
                        <a:cs typeface="Times New Roman"/>
                      </a:endParaRPr>
                    </a:p>
                  </a:txBody>
                  <a:tcPr marL="0" marR="0" marT="40005" marB="0">
                    <a:lnL w="3175">
                      <a:solidFill>
                        <a:srgbClr val="7B7B7B"/>
                      </a:solidFill>
                      <a:prstDash val="solid"/>
                    </a:lnL>
                    <a:lnR w="3175">
                      <a:solidFill>
                        <a:srgbClr val="7B7B7B"/>
                      </a:solidFill>
                      <a:prstDash val="solid"/>
                    </a:lnR>
                    <a:lnB w="3175">
                      <a:solidFill>
                        <a:srgbClr val="7B7B7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2000">
                        <a:latin typeface="+mn-lt"/>
                        <a:cs typeface="Times New Roman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от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4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марта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2025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8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г.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№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170</a:t>
                      </a:r>
                      <a:endParaRPr sz="200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endParaRPr sz="2000">
                        <a:latin typeface="+mn-lt"/>
                        <a:cs typeface="Times New Roman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от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4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марта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2025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8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г.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№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171</a:t>
                      </a:r>
                      <a:endParaRPr sz="2000">
                        <a:latin typeface="+mn-lt"/>
                        <a:cs typeface="Times New Roman"/>
                      </a:endParaRPr>
                    </a:p>
                  </a:txBody>
                  <a:tcPr marL="0" marR="0" marT="49530" marB="0">
                    <a:lnR w="3175">
                      <a:solidFill>
                        <a:srgbClr val="7B7B7B"/>
                      </a:solidFill>
                      <a:prstDash val="solid"/>
                    </a:lnR>
                    <a:lnT w="3175">
                      <a:solidFill>
                        <a:srgbClr val="7B7B7B"/>
                      </a:solidFill>
                      <a:prstDash val="solid"/>
                    </a:lnT>
                    <a:lnB w="3175">
                      <a:solidFill>
                        <a:srgbClr val="7B7B7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30"/>
                        </a:spcBef>
                      </a:pPr>
                      <a:endParaRPr sz="2000" dirty="0">
                        <a:latin typeface="+mn-lt"/>
                        <a:cs typeface="Times New Roman"/>
                      </a:endParaRPr>
                    </a:p>
                    <a:p>
                      <a:pPr marL="92075" marR="1057275">
                        <a:lnSpc>
                          <a:spcPct val="100000"/>
                        </a:lnSpc>
                      </a:pP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актуализировать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Положения,</a:t>
                      </a:r>
                      <a:r>
                        <a:rPr sz="2000" spc="-3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касающиеся</a:t>
                      </a:r>
                      <a:r>
                        <a:rPr sz="2000" spc="-1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приема</a:t>
                      </a:r>
                      <a:r>
                        <a:rPr sz="2000" spc="-3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иностранных</a:t>
                      </a:r>
                      <a:r>
                        <a:rPr sz="2000" spc="-6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граждан,</a:t>
                      </a:r>
                      <a:r>
                        <a:rPr sz="2000" spc="-5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стартовой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и</a:t>
                      </a:r>
                      <a:r>
                        <a:rPr sz="2000" spc="-1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входной диагностике</a:t>
                      </a:r>
                      <a:endParaRPr sz="2000" dirty="0">
                        <a:latin typeface="+mn-lt"/>
                        <a:cs typeface="Times New Roman"/>
                      </a:endParaRPr>
                    </a:p>
                  </a:txBody>
                  <a:tcPr marL="0" marR="0" marT="156210" marB="0">
                    <a:lnL w="3175">
                      <a:solidFill>
                        <a:srgbClr val="7B7B7B"/>
                      </a:solidFill>
                      <a:prstDash val="solid"/>
                    </a:lnL>
                    <a:lnR w="3175">
                      <a:solidFill>
                        <a:srgbClr val="7B7B7B"/>
                      </a:solidFill>
                      <a:prstDash val="solid"/>
                    </a:lnR>
                    <a:lnT w="3175">
                      <a:solidFill>
                        <a:srgbClr val="7B7B7B"/>
                      </a:solidFill>
                      <a:prstDash val="solid"/>
                    </a:lnT>
                    <a:lnB w="3175">
                      <a:solidFill>
                        <a:srgbClr val="7B7B7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7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endParaRPr sz="2000">
                        <a:latin typeface="+mn-lt"/>
                        <a:cs typeface="Times New Roman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от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27</a:t>
                      </a:r>
                      <a:r>
                        <a:rPr sz="2000" spc="-1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марта</a:t>
                      </a:r>
                      <a:r>
                        <a:rPr sz="2000" spc="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2025</a:t>
                      </a:r>
                      <a:r>
                        <a:rPr sz="2000" spc="-3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8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г.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№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243</a:t>
                      </a:r>
                      <a:endParaRPr sz="2000">
                        <a:latin typeface="+mn-lt"/>
                        <a:cs typeface="Times New Roman"/>
                      </a:endParaRPr>
                    </a:p>
                  </a:txBody>
                  <a:tcPr marL="0" marR="0" marT="53340" marB="0">
                    <a:lnR w="3175">
                      <a:solidFill>
                        <a:srgbClr val="7B7B7B"/>
                      </a:solidFill>
                      <a:prstDash val="solid"/>
                    </a:lnR>
                    <a:lnT w="3175">
                      <a:solidFill>
                        <a:srgbClr val="7B7B7B"/>
                      </a:solidFill>
                      <a:prstDash val="solid"/>
                    </a:lnT>
                    <a:lnB w="3175">
                      <a:solidFill>
                        <a:srgbClr val="7B7B7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654685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актуализировать</a:t>
                      </a:r>
                      <a:r>
                        <a:rPr sz="2000" spc="-1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Положение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порядке</a:t>
                      </a:r>
                      <a:r>
                        <a:rPr sz="2000" spc="-5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применения</a:t>
                      </a:r>
                      <a:r>
                        <a:rPr sz="2000" spc="-5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к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обучающимся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мер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дисциплинарного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взыскания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и</a:t>
                      </a:r>
                      <a:r>
                        <a:rPr sz="2000" spc="-1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снятия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их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с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обучающихся</a:t>
                      </a:r>
                      <a:endParaRPr sz="2000" dirty="0">
                        <a:latin typeface="+mn-lt"/>
                        <a:cs typeface="Times New Roman"/>
                      </a:endParaRPr>
                    </a:p>
                  </a:txBody>
                  <a:tcPr marL="0" marR="0" marT="151130" marB="0">
                    <a:lnL w="3175">
                      <a:solidFill>
                        <a:srgbClr val="7B7B7B"/>
                      </a:solidFill>
                      <a:prstDash val="solid"/>
                    </a:lnL>
                    <a:lnR w="3175">
                      <a:solidFill>
                        <a:srgbClr val="7B7B7B"/>
                      </a:solidFill>
                      <a:prstDash val="solid"/>
                    </a:lnR>
                    <a:lnT w="3175">
                      <a:solidFill>
                        <a:srgbClr val="7B7B7B"/>
                      </a:solidFill>
                      <a:prstDash val="solid"/>
                    </a:lnT>
                    <a:lnB w="3175">
                      <a:solidFill>
                        <a:srgbClr val="7B7B7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787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от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6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апреля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2023</a:t>
                      </a:r>
                      <a:r>
                        <a:rPr sz="2000" spc="-4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8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г.</a:t>
                      </a:r>
                      <a:r>
                        <a:rPr sz="2000" spc="-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№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240</a:t>
                      </a:r>
                      <a:endParaRPr sz="2000">
                        <a:latin typeface="+mn-lt"/>
                        <a:cs typeface="Times New Roman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с внесенными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изменениями</a:t>
                      </a:r>
                      <a:endParaRPr sz="2000">
                        <a:latin typeface="+mn-lt"/>
                        <a:cs typeface="Times New Roman"/>
                      </a:endParaRPr>
                    </a:p>
                  </a:txBody>
                  <a:tcPr marL="0" marR="0" marT="151130" marB="0">
                    <a:lnR w="3175">
                      <a:solidFill>
                        <a:srgbClr val="7B7B7B"/>
                      </a:solidFill>
                      <a:prstDash val="solid"/>
                    </a:lnR>
                    <a:lnT w="3175">
                      <a:solidFill>
                        <a:srgbClr val="7B7B7B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endParaRPr sz="2000" dirty="0">
                        <a:latin typeface="+mn-lt"/>
                        <a:cs typeface="Times New Roman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актуализировать</a:t>
                      </a:r>
                      <a:r>
                        <a:rPr sz="2000" spc="-2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Положение</a:t>
                      </a:r>
                      <a:r>
                        <a:rPr sz="2000" spc="-2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</a:t>
                      </a:r>
                      <a:r>
                        <a:rPr sz="2000" spc="-1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порядке</a:t>
                      </a:r>
                      <a:r>
                        <a:rPr sz="2000" spc="-5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перевода,</a:t>
                      </a:r>
                      <a:r>
                        <a:rPr sz="2000" spc="-4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отчисления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и</a:t>
                      </a:r>
                      <a:r>
                        <a:rPr sz="2000" spc="-3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восстановления</a:t>
                      </a:r>
                      <a:r>
                        <a:rPr sz="2000" spc="-15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rgbClr val="171717"/>
                          </a:solidFill>
                          <a:latin typeface="+mn-lt"/>
                          <a:cs typeface="Times New Roman"/>
                        </a:rPr>
                        <a:t>обучающихся</a:t>
                      </a:r>
                      <a:endParaRPr sz="2000" dirty="0">
                        <a:latin typeface="+mn-lt"/>
                        <a:cs typeface="Times New Roman"/>
                      </a:endParaRPr>
                    </a:p>
                  </a:txBody>
                  <a:tcPr marL="0" marR="0" marT="53340" marB="0">
                    <a:lnL w="3175">
                      <a:solidFill>
                        <a:srgbClr val="7B7B7B"/>
                      </a:solidFill>
                      <a:prstDash val="solid"/>
                    </a:lnL>
                    <a:lnR w="3175">
                      <a:solidFill>
                        <a:srgbClr val="7B7B7B"/>
                      </a:solidFill>
                      <a:prstDash val="solid"/>
                    </a:lnR>
                    <a:lnT w="3175">
                      <a:solidFill>
                        <a:srgbClr val="7B7B7B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ECD876E-5D7D-477D-841F-A6F4668C40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3766" y="142494"/>
            <a:ext cx="1129367" cy="1181094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5788" y="247704"/>
            <a:ext cx="7542530" cy="7135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40"/>
              </a:lnSpc>
              <a:spcBef>
                <a:spcPts val="100"/>
              </a:spcBef>
            </a:pPr>
            <a:r>
              <a:rPr sz="2800" dirty="0">
                <a:solidFill>
                  <a:srgbClr val="0539E6"/>
                </a:solidFill>
                <a:latin typeface="+mn-lt"/>
                <a:cs typeface="Arial"/>
              </a:rPr>
              <a:t>ВВЕДЕНИЕ</a:t>
            </a:r>
            <a:r>
              <a:rPr sz="2800" spc="-70" dirty="0">
                <a:solidFill>
                  <a:srgbClr val="0539E6"/>
                </a:solidFill>
                <a:latin typeface="+mn-lt"/>
                <a:cs typeface="Arial"/>
              </a:rPr>
              <a:t> </a:t>
            </a:r>
            <a:r>
              <a:rPr sz="2800" dirty="0">
                <a:solidFill>
                  <a:srgbClr val="0539E6"/>
                </a:solidFill>
                <a:latin typeface="+mn-lt"/>
                <a:cs typeface="Arial"/>
              </a:rPr>
              <a:t>УЧЕБНОГО</a:t>
            </a:r>
            <a:r>
              <a:rPr sz="2800" spc="-90" dirty="0">
                <a:solidFill>
                  <a:srgbClr val="0539E6"/>
                </a:solidFill>
                <a:latin typeface="+mn-lt"/>
                <a:cs typeface="Arial"/>
              </a:rPr>
              <a:t> </a:t>
            </a:r>
            <a:r>
              <a:rPr sz="2800" spc="-10" dirty="0">
                <a:solidFill>
                  <a:srgbClr val="0539E6"/>
                </a:solidFill>
                <a:latin typeface="+mn-lt"/>
                <a:cs typeface="Arial"/>
              </a:rPr>
              <a:t>ПРЕДМЕТА</a:t>
            </a:r>
          </a:p>
          <a:p>
            <a:pPr marL="12700">
              <a:lnSpc>
                <a:spcPts val="2740"/>
              </a:lnSpc>
            </a:pPr>
            <a:r>
              <a:rPr sz="2800" spc="-20" dirty="0">
                <a:solidFill>
                  <a:srgbClr val="0539E6"/>
                </a:solidFill>
                <a:latin typeface="+mn-lt"/>
                <a:cs typeface="Arial"/>
              </a:rPr>
              <a:t>«ДУХОВНО-</a:t>
            </a:r>
            <a:r>
              <a:rPr sz="2800" spc="-35" dirty="0">
                <a:solidFill>
                  <a:srgbClr val="0539E6"/>
                </a:solidFill>
                <a:latin typeface="+mn-lt"/>
                <a:cs typeface="Arial"/>
              </a:rPr>
              <a:t>НРАВСТВЕННАЯ</a:t>
            </a:r>
            <a:r>
              <a:rPr sz="2800" spc="5" dirty="0">
                <a:solidFill>
                  <a:srgbClr val="0539E6"/>
                </a:solidFill>
                <a:latin typeface="+mn-lt"/>
                <a:cs typeface="Arial"/>
              </a:rPr>
              <a:t> </a:t>
            </a:r>
            <a:r>
              <a:rPr sz="2800" spc="-65" dirty="0">
                <a:solidFill>
                  <a:srgbClr val="0539E6"/>
                </a:solidFill>
                <a:latin typeface="+mn-lt"/>
                <a:cs typeface="Arial"/>
              </a:rPr>
              <a:t>КУЛЬТУРА</a:t>
            </a:r>
            <a:r>
              <a:rPr sz="2800" spc="-40" dirty="0">
                <a:solidFill>
                  <a:srgbClr val="0539E6"/>
                </a:solidFill>
                <a:latin typeface="+mn-lt"/>
                <a:cs typeface="Arial"/>
              </a:rPr>
              <a:t> </a:t>
            </a:r>
            <a:r>
              <a:rPr sz="2800" spc="-10" dirty="0">
                <a:solidFill>
                  <a:srgbClr val="0539E6"/>
                </a:solidFill>
                <a:latin typeface="+mn-lt"/>
                <a:cs typeface="Arial"/>
              </a:rPr>
              <a:t>РОССИИ»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6465" y="1172971"/>
            <a:ext cx="13030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002060"/>
                </a:solidFill>
                <a:latin typeface="Arial"/>
                <a:cs typeface="Arial"/>
              </a:rPr>
              <a:t>СДЕЛАНО</a:t>
            </a:r>
            <a:endParaRPr sz="20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322566" y="2032761"/>
            <a:ext cx="4544060" cy="1405890"/>
            <a:chOff x="7322566" y="2032761"/>
            <a:chExt cx="4544060" cy="1405890"/>
          </a:xfrm>
        </p:grpSpPr>
        <p:sp>
          <p:nvSpPr>
            <p:cNvPr id="6" name="object 6"/>
            <p:cNvSpPr/>
            <p:nvPr/>
          </p:nvSpPr>
          <p:spPr>
            <a:xfrm>
              <a:off x="7332726" y="2388107"/>
              <a:ext cx="4523740" cy="1040130"/>
            </a:xfrm>
            <a:custGeom>
              <a:avLst/>
              <a:gdLst/>
              <a:ahLst/>
              <a:cxnLst/>
              <a:rect l="l" t="t" r="r" b="b"/>
              <a:pathLst>
                <a:path w="4523740" h="1040129">
                  <a:moveTo>
                    <a:pt x="0" y="1040129"/>
                  </a:moveTo>
                  <a:lnTo>
                    <a:pt x="4523232" y="1040129"/>
                  </a:lnTo>
                  <a:lnTo>
                    <a:pt x="4523232" y="0"/>
                  </a:lnTo>
                  <a:lnTo>
                    <a:pt x="0" y="0"/>
                  </a:lnTo>
                  <a:lnTo>
                    <a:pt x="0" y="1040129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0055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332726" y="2042921"/>
              <a:ext cx="4523740" cy="1385570"/>
            </a:xfrm>
            <a:custGeom>
              <a:avLst/>
              <a:gdLst/>
              <a:ahLst/>
              <a:cxnLst/>
              <a:rect l="l" t="t" r="r" b="b"/>
              <a:pathLst>
                <a:path w="4523740" h="1385570">
                  <a:moveTo>
                    <a:pt x="0" y="1385315"/>
                  </a:moveTo>
                  <a:lnTo>
                    <a:pt x="4523232" y="1385315"/>
                  </a:lnTo>
                  <a:lnTo>
                    <a:pt x="4523232" y="0"/>
                  </a:lnTo>
                  <a:lnTo>
                    <a:pt x="0" y="0"/>
                  </a:lnTo>
                  <a:lnTo>
                    <a:pt x="0" y="1385315"/>
                  </a:lnTo>
                  <a:close/>
                </a:path>
              </a:pathLst>
            </a:custGeom>
            <a:ln w="19812">
              <a:solidFill>
                <a:srgbClr val="0055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7331964" y="1780032"/>
            <a:ext cx="4523740" cy="608330"/>
          </a:xfrm>
          <a:prstGeom prst="rect">
            <a:avLst/>
          </a:prstGeom>
          <a:solidFill>
            <a:srgbClr val="0055E8"/>
          </a:solidFill>
        </p:spPr>
        <p:txBody>
          <a:bodyPr vert="horz" wrap="square" lIns="0" tIns="0" rIns="0" bIns="0" rtlCol="0">
            <a:spAutoFit/>
          </a:bodyPr>
          <a:lstStyle/>
          <a:p>
            <a:pPr marL="1905" algn="ctr">
              <a:lnSpc>
                <a:spcPts val="1785"/>
              </a:lnSpc>
            </a:pP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Духовно-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нравственная</a:t>
            </a:r>
            <a:r>
              <a:rPr sz="1800" b="1" spc="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культура</a:t>
            </a:r>
            <a:endParaRPr sz="1800" dirty="0">
              <a:latin typeface="Arial"/>
              <a:cs typeface="Arial"/>
            </a:endParaRPr>
          </a:p>
          <a:p>
            <a:pPr marL="3810" algn="ctr">
              <a:lnSpc>
                <a:spcPts val="2055"/>
              </a:lnSpc>
            </a:pP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России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342631" y="2407158"/>
            <a:ext cx="450342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7345" marR="412115" algn="ctr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Воспитание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созидательных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ценностей </a:t>
            </a:r>
            <a:r>
              <a:rPr sz="1800" dirty="0">
                <a:latin typeface="Calibri"/>
                <a:cs typeface="Calibri"/>
              </a:rPr>
              <a:t>через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примеры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жизни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выдающихся </a:t>
            </a:r>
            <a:r>
              <a:rPr sz="1800" dirty="0">
                <a:latin typeface="Calibri"/>
                <a:cs typeface="Calibri"/>
              </a:rPr>
              <a:t>личностей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традиционных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конфессий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6465" y="1503806"/>
            <a:ext cx="6583804" cy="2287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914"/>
              </a:lnSpc>
              <a:spcBef>
                <a:spcPts val="95"/>
              </a:spcBef>
            </a:pPr>
            <a:r>
              <a:rPr spc="-10" dirty="0">
                <a:cs typeface="Microsoft Sans Serif"/>
              </a:rPr>
              <a:t>Утверждена</a:t>
            </a:r>
            <a:r>
              <a:rPr spc="-30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«дорожная</a:t>
            </a:r>
            <a:r>
              <a:rPr spc="-30" dirty="0">
                <a:cs typeface="Microsoft Sans Serif"/>
              </a:rPr>
              <a:t> </a:t>
            </a:r>
            <a:r>
              <a:rPr spc="-10" dirty="0">
                <a:cs typeface="Microsoft Sans Serif"/>
              </a:rPr>
              <a:t>карта»</a:t>
            </a:r>
            <a:r>
              <a:rPr spc="-35" dirty="0">
                <a:cs typeface="Microsoft Sans Serif"/>
              </a:rPr>
              <a:t> </a:t>
            </a:r>
            <a:r>
              <a:rPr dirty="0">
                <a:cs typeface="Calibri"/>
              </a:rPr>
              <a:t>на</a:t>
            </a:r>
            <a:r>
              <a:rPr spc="-55" dirty="0">
                <a:cs typeface="Calibri"/>
              </a:rPr>
              <a:t> </a:t>
            </a:r>
            <a:r>
              <a:rPr spc="-20" dirty="0">
                <a:cs typeface="Calibri"/>
              </a:rPr>
              <a:t>2025-</a:t>
            </a:r>
            <a:r>
              <a:rPr dirty="0">
                <a:cs typeface="Calibri"/>
              </a:rPr>
              <a:t>2026</a:t>
            </a:r>
            <a:r>
              <a:rPr spc="-5" dirty="0">
                <a:cs typeface="Calibri"/>
              </a:rPr>
              <a:t> </a:t>
            </a:r>
            <a:r>
              <a:rPr dirty="0">
                <a:cs typeface="Calibri"/>
              </a:rPr>
              <a:t>гг.</a:t>
            </a:r>
            <a:r>
              <a:rPr spc="-60" dirty="0">
                <a:cs typeface="Calibri"/>
              </a:rPr>
              <a:t> </a:t>
            </a:r>
            <a:r>
              <a:rPr dirty="0">
                <a:cs typeface="Calibri"/>
              </a:rPr>
              <a:t>по</a:t>
            </a:r>
            <a:r>
              <a:rPr spc="-35" dirty="0">
                <a:cs typeface="Calibri"/>
              </a:rPr>
              <a:t> </a:t>
            </a:r>
            <a:r>
              <a:rPr spc="-10" dirty="0">
                <a:cs typeface="Calibri"/>
              </a:rPr>
              <a:t>созданию</a:t>
            </a:r>
            <a:endParaRPr dirty="0">
              <a:cs typeface="Calibri"/>
            </a:endParaRPr>
          </a:p>
          <a:p>
            <a:pPr marL="12700">
              <a:lnSpc>
                <a:spcPts val="1914"/>
              </a:lnSpc>
            </a:pPr>
            <a:r>
              <a:rPr dirty="0">
                <a:cs typeface="Calibri"/>
              </a:rPr>
              <a:t>и</a:t>
            </a:r>
            <a:r>
              <a:rPr spc="-45" dirty="0">
                <a:cs typeface="Calibri"/>
              </a:rPr>
              <a:t> </a:t>
            </a:r>
            <a:r>
              <a:rPr dirty="0">
                <a:cs typeface="Calibri"/>
              </a:rPr>
              <a:t>обеспечению</a:t>
            </a:r>
            <a:r>
              <a:rPr spc="-5" dirty="0">
                <a:cs typeface="Calibri"/>
              </a:rPr>
              <a:t> </a:t>
            </a:r>
            <a:r>
              <a:rPr dirty="0">
                <a:cs typeface="Calibri"/>
              </a:rPr>
              <a:t>учебного</a:t>
            </a:r>
            <a:r>
              <a:rPr spc="-15" dirty="0">
                <a:cs typeface="Calibri"/>
              </a:rPr>
              <a:t> </a:t>
            </a:r>
            <a:r>
              <a:rPr spc="-10" dirty="0">
                <a:cs typeface="Calibri"/>
              </a:rPr>
              <a:t>предмета</a:t>
            </a:r>
            <a:r>
              <a:rPr spc="-20" dirty="0">
                <a:cs typeface="Calibri"/>
              </a:rPr>
              <a:t> «</a:t>
            </a:r>
            <a:r>
              <a:rPr spc="-20" dirty="0" err="1">
                <a:cs typeface="Calibri"/>
              </a:rPr>
              <a:t>Духовно-</a:t>
            </a:r>
            <a:r>
              <a:rPr dirty="0" err="1">
                <a:cs typeface="Calibri"/>
              </a:rPr>
              <a:t>нравственная</a:t>
            </a:r>
            <a:r>
              <a:rPr lang="ru-RU" dirty="0">
                <a:cs typeface="Calibri"/>
              </a:rPr>
              <a:t> </a:t>
            </a:r>
            <a:r>
              <a:rPr spc="-10" dirty="0" err="1">
                <a:cs typeface="Calibri"/>
              </a:rPr>
              <a:t>культура</a:t>
            </a:r>
            <a:r>
              <a:rPr lang="ru-RU" spc="-10" dirty="0">
                <a:cs typeface="Calibri"/>
              </a:rPr>
              <a:t> </a:t>
            </a:r>
            <a:r>
              <a:rPr dirty="0" err="1">
                <a:cs typeface="Calibri"/>
              </a:rPr>
              <a:t>России</a:t>
            </a:r>
            <a:r>
              <a:rPr dirty="0">
                <a:cs typeface="Calibri"/>
              </a:rPr>
              <a:t>»</a:t>
            </a:r>
            <a:r>
              <a:rPr spc="-75" dirty="0">
                <a:cs typeface="Calibri"/>
              </a:rPr>
              <a:t> </a:t>
            </a:r>
            <a:r>
              <a:rPr spc="-10" dirty="0">
                <a:cs typeface="Calibri"/>
              </a:rPr>
              <a:t>(ДНКР)</a:t>
            </a:r>
            <a:endParaRPr dirty="0"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pc="-20" dirty="0">
                <a:cs typeface="Microsoft Sans Serif"/>
              </a:rPr>
              <a:t>Разработан</a:t>
            </a:r>
            <a:r>
              <a:rPr spc="-5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проект</a:t>
            </a:r>
            <a:r>
              <a:rPr spc="-30" dirty="0">
                <a:cs typeface="Microsoft Sans Serif"/>
              </a:rPr>
              <a:t> </a:t>
            </a:r>
            <a:r>
              <a:rPr spc="-20" dirty="0">
                <a:cs typeface="Microsoft Sans Serif"/>
              </a:rPr>
              <a:t>приказа</a:t>
            </a:r>
            <a:r>
              <a:rPr spc="-3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о</a:t>
            </a:r>
            <a:r>
              <a:rPr spc="-4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внесении</a:t>
            </a:r>
            <a:r>
              <a:rPr spc="-10" dirty="0">
                <a:cs typeface="Microsoft Sans Serif"/>
              </a:rPr>
              <a:t> изменений</a:t>
            </a:r>
            <a:r>
              <a:rPr spc="-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во</a:t>
            </a:r>
            <a:r>
              <a:rPr spc="-50" dirty="0">
                <a:cs typeface="Microsoft Sans Serif"/>
              </a:rPr>
              <a:t> </a:t>
            </a:r>
            <a:r>
              <a:rPr spc="-65" dirty="0">
                <a:cs typeface="Microsoft Sans Serif"/>
              </a:rPr>
              <a:t>ФГОС</a:t>
            </a:r>
            <a:r>
              <a:rPr spc="-40" dirty="0">
                <a:cs typeface="Microsoft Sans Serif"/>
              </a:rPr>
              <a:t> </a:t>
            </a:r>
            <a:r>
              <a:rPr spc="-25" dirty="0">
                <a:cs typeface="Microsoft Sans Serif"/>
              </a:rPr>
              <a:t>ООО</a:t>
            </a:r>
            <a:endParaRPr dirty="0"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910"/>
              </a:spcBef>
            </a:pPr>
            <a:r>
              <a:rPr sz="2000" b="1" dirty="0">
                <a:solidFill>
                  <a:srgbClr val="002060"/>
                </a:solidFill>
                <a:latin typeface="Arial"/>
                <a:cs typeface="Arial"/>
              </a:rPr>
              <a:t>Объем</a:t>
            </a:r>
            <a:r>
              <a:rPr sz="2000" b="1" spc="-95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2060"/>
                </a:solidFill>
                <a:latin typeface="Arial"/>
                <a:cs typeface="Arial"/>
              </a:rPr>
              <a:t>часов</a:t>
            </a:r>
            <a:endParaRPr sz="2000" dirty="0">
              <a:solidFill>
                <a:srgbClr val="002060"/>
              </a:solidFill>
              <a:latin typeface="Arial"/>
              <a:cs typeface="Arial"/>
            </a:endParaRPr>
          </a:p>
          <a:p>
            <a:pPr marL="12700" marR="2622550">
              <a:lnSpc>
                <a:spcPct val="100000"/>
              </a:lnSpc>
              <a:spcBef>
                <a:spcPts val="15"/>
              </a:spcBef>
            </a:pPr>
            <a:r>
              <a:rPr spc="-60" dirty="0">
                <a:cs typeface="Microsoft Sans Serif"/>
              </a:rPr>
              <a:t>ДНКР</a:t>
            </a:r>
            <a:r>
              <a:rPr spc="-20" dirty="0">
                <a:cs typeface="Microsoft Sans Serif"/>
              </a:rPr>
              <a:t> </a:t>
            </a:r>
            <a:r>
              <a:rPr spc="-10" dirty="0">
                <a:cs typeface="Microsoft Sans Serif"/>
              </a:rPr>
              <a:t>будет</a:t>
            </a:r>
            <a:r>
              <a:rPr spc="-15" dirty="0">
                <a:cs typeface="Microsoft Sans Serif"/>
              </a:rPr>
              <a:t> </a:t>
            </a:r>
            <a:r>
              <a:rPr spc="-10" dirty="0">
                <a:cs typeface="Microsoft Sans Serif"/>
              </a:rPr>
              <a:t>изучаться</a:t>
            </a:r>
            <a:r>
              <a:rPr spc="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в</a:t>
            </a:r>
            <a:r>
              <a:rPr spc="-2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5</a:t>
            </a:r>
            <a:r>
              <a:rPr spc="-3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-</a:t>
            </a:r>
            <a:r>
              <a:rPr spc="-30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7</a:t>
            </a:r>
            <a:r>
              <a:rPr spc="-30" dirty="0">
                <a:cs typeface="Microsoft Sans Serif"/>
              </a:rPr>
              <a:t> </a:t>
            </a:r>
            <a:r>
              <a:rPr spc="-10" dirty="0">
                <a:cs typeface="Microsoft Sans Serif"/>
              </a:rPr>
              <a:t>классах: </a:t>
            </a:r>
            <a:r>
              <a:rPr dirty="0">
                <a:cs typeface="Microsoft Sans Serif"/>
              </a:rPr>
              <a:t>в</a:t>
            </a:r>
            <a:r>
              <a:rPr spc="-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5 классе</a:t>
            </a:r>
            <a:r>
              <a:rPr spc="5" dirty="0">
                <a:cs typeface="Microsoft Sans Serif"/>
              </a:rPr>
              <a:t> </a:t>
            </a:r>
            <a:r>
              <a:rPr spc="405" dirty="0">
                <a:cs typeface="Microsoft Sans Serif"/>
              </a:rPr>
              <a:t>–</a:t>
            </a:r>
            <a:r>
              <a:rPr spc="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17</a:t>
            </a:r>
            <a:r>
              <a:rPr spc="-10" dirty="0">
                <a:cs typeface="Microsoft Sans Serif"/>
              </a:rPr>
              <a:t> часов;</a:t>
            </a:r>
            <a:endParaRPr dirty="0"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dirty="0">
                <a:cs typeface="Microsoft Sans Serif"/>
              </a:rPr>
              <a:t>в</a:t>
            </a:r>
            <a:r>
              <a:rPr spc="-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6 и</a:t>
            </a:r>
            <a:r>
              <a:rPr spc="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7 классах</a:t>
            </a:r>
            <a:r>
              <a:rPr spc="15" dirty="0">
                <a:cs typeface="Microsoft Sans Serif"/>
              </a:rPr>
              <a:t> </a:t>
            </a:r>
            <a:r>
              <a:rPr spc="405" dirty="0">
                <a:cs typeface="Microsoft Sans Serif"/>
              </a:rPr>
              <a:t>–</a:t>
            </a:r>
            <a:r>
              <a:rPr spc="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по</a:t>
            </a:r>
            <a:r>
              <a:rPr spc="-5" dirty="0">
                <a:cs typeface="Microsoft Sans Serif"/>
              </a:rPr>
              <a:t> </a:t>
            </a:r>
            <a:r>
              <a:rPr dirty="0">
                <a:cs typeface="Microsoft Sans Serif"/>
              </a:rPr>
              <a:t>34</a:t>
            </a:r>
            <a:r>
              <a:rPr spc="-10" dirty="0">
                <a:cs typeface="Microsoft Sans Serif"/>
              </a:rPr>
              <a:t> </a:t>
            </a:r>
            <a:r>
              <a:rPr spc="-20" dirty="0">
                <a:cs typeface="Microsoft Sans Serif"/>
              </a:rPr>
              <a:t>часа.</a:t>
            </a:r>
            <a:endParaRPr dirty="0"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6465" y="4157598"/>
            <a:ext cx="6239030" cy="817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699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2060"/>
                </a:solidFill>
                <a:latin typeface="Microsoft Sans Serif"/>
                <a:cs typeface="Microsoft Sans Serif"/>
              </a:rPr>
              <a:t>2025</a:t>
            </a:r>
            <a:r>
              <a:rPr sz="1800" spc="-75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002060"/>
                </a:solidFill>
                <a:latin typeface="Microsoft Sans Serif"/>
                <a:cs typeface="Microsoft Sans Serif"/>
              </a:rPr>
              <a:t>год:</a:t>
            </a:r>
            <a:r>
              <a:rPr sz="1800" spc="-45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утверждение</a:t>
            </a:r>
            <a:r>
              <a:rPr sz="1600" spc="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программ</a:t>
            </a:r>
            <a:r>
              <a:rPr sz="1600" spc="-2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по</a:t>
            </a:r>
            <a:r>
              <a:rPr sz="1600" spc="-35" dirty="0">
                <a:latin typeface="Microsoft Sans Serif"/>
                <a:cs typeface="Microsoft Sans Serif"/>
              </a:rPr>
              <a:t> </a:t>
            </a:r>
            <a:r>
              <a:rPr sz="1600" spc="-125" dirty="0">
                <a:latin typeface="Microsoft Sans Serif"/>
                <a:cs typeface="Microsoft Sans Serif"/>
              </a:rPr>
              <a:t>ДНКР,</a:t>
            </a:r>
            <a:r>
              <a:rPr sz="1600" spc="1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подготовка </a:t>
            </a:r>
            <a:r>
              <a:rPr sz="1600" dirty="0">
                <a:latin typeface="Microsoft Sans Serif"/>
                <a:cs typeface="Microsoft Sans Serif"/>
              </a:rPr>
              <a:t>и</a:t>
            </a:r>
            <a:r>
              <a:rPr sz="1600" spc="-6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апробация</a:t>
            </a:r>
            <a:r>
              <a:rPr sz="1600" spc="-4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учебников </a:t>
            </a:r>
            <a:r>
              <a:rPr sz="1600" dirty="0">
                <a:latin typeface="Microsoft Sans Serif"/>
                <a:cs typeface="Microsoft Sans Serif"/>
              </a:rPr>
              <a:t>по</a:t>
            </a:r>
            <a:r>
              <a:rPr sz="1600" spc="-65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ДНКР</a:t>
            </a:r>
            <a:endParaRPr sz="16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002060"/>
                </a:solidFill>
                <a:latin typeface="Microsoft Sans Serif"/>
                <a:cs typeface="Microsoft Sans Serif"/>
              </a:rPr>
              <a:t>2026</a:t>
            </a:r>
            <a:r>
              <a:rPr sz="1800" spc="-60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002060"/>
                </a:solidFill>
                <a:latin typeface="Microsoft Sans Serif"/>
                <a:cs typeface="Microsoft Sans Serif"/>
              </a:rPr>
              <a:t>год</a:t>
            </a:r>
            <a:r>
              <a:rPr sz="1400" spc="-10" dirty="0">
                <a:solidFill>
                  <a:srgbClr val="002060"/>
                </a:solidFill>
                <a:latin typeface="Microsoft Sans Serif"/>
                <a:cs typeface="Microsoft Sans Serif"/>
              </a:rPr>
              <a:t>:</a:t>
            </a:r>
            <a:r>
              <a:rPr sz="1400" spc="-60" dirty="0">
                <a:solidFill>
                  <a:srgbClr val="002060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повышение</a:t>
            </a:r>
            <a:r>
              <a:rPr sz="1600" spc="-40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квалификации</a:t>
            </a:r>
            <a:r>
              <a:rPr sz="1600" spc="-1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учителей</a:t>
            </a:r>
            <a:r>
              <a:rPr sz="1600" spc="-10" dirty="0">
                <a:latin typeface="Microsoft Sans Serif"/>
                <a:cs typeface="Microsoft Sans Serif"/>
              </a:rPr>
              <a:t> истории</a:t>
            </a:r>
            <a:endParaRPr sz="1600" dirty="0">
              <a:latin typeface="Microsoft Sans Serif"/>
              <a:cs typeface="Microsoft Sans Serif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C27E216-4E2B-405F-AB5B-43086EB73A69}"/>
              </a:ext>
            </a:extLst>
          </p:cNvPr>
          <p:cNvSpPr/>
          <p:nvPr/>
        </p:nvSpPr>
        <p:spPr>
          <a:xfrm>
            <a:off x="0" y="5458265"/>
            <a:ext cx="12192000" cy="1009283"/>
          </a:xfrm>
          <a:prstGeom prst="roundRect">
            <a:avLst/>
          </a:prstGeom>
          <a:solidFill>
            <a:srgbClr val="005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id="{ED61DB39-8C81-43B6-80D9-114281D822AA}"/>
              </a:ext>
            </a:extLst>
          </p:cNvPr>
          <p:cNvSpPr txBox="1"/>
          <p:nvPr/>
        </p:nvSpPr>
        <p:spPr>
          <a:xfrm>
            <a:off x="730757" y="5630251"/>
            <a:ext cx="9946621" cy="665310"/>
          </a:xfrm>
          <a:prstGeom prst="rect">
            <a:avLst/>
          </a:prstGeom>
          <a:noFill/>
          <a:ln w="25907">
            <a:noFill/>
          </a:ln>
        </p:spPr>
        <p:txBody>
          <a:bodyPr vert="horz" wrap="square" lIns="0" tIns="2984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235"/>
              </a:spcBef>
            </a:pPr>
            <a:r>
              <a:rPr sz="2000" b="1" spc="-10" dirty="0">
                <a:solidFill>
                  <a:schemeClr val="bg1"/>
                </a:solidFill>
                <a:cs typeface="Arial"/>
              </a:rPr>
              <a:t>ЗАДАЧА</a:t>
            </a:r>
            <a:endParaRPr sz="2000" dirty="0">
              <a:solidFill>
                <a:schemeClr val="bg1"/>
              </a:solidFill>
              <a:cs typeface="Arial"/>
            </a:endParaRPr>
          </a:p>
          <a:p>
            <a:pPr marL="90805" marR="544195">
              <a:lnSpc>
                <a:spcPts val="1939"/>
              </a:lnSpc>
              <a:spcBef>
                <a:spcPts val="595"/>
              </a:spcBef>
            </a:pPr>
            <a:r>
              <a:rPr sz="2000" dirty="0">
                <a:solidFill>
                  <a:schemeClr val="bg1"/>
                </a:solidFill>
                <a:cs typeface="Calibri"/>
              </a:rPr>
              <a:t>Запланировать</a:t>
            </a:r>
            <a:r>
              <a:rPr sz="2000" spc="-65" dirty="0">
                <a:solidFill>
                  <a:schemeClr val="bg1"/>
                </a:solidFill>
                <a:cs typeface="Calibri"/>
              </a:rPr>
              <a:t> </a:t>
            </a:r>
            <a:r>
              <a:rPr sz="2000" dirty="0">
                <a:solidFill>
                  <a:schemeClr val="bg1"/>
                </a:solidFill>
                <a:cs typeface="Calibri"/>
              </a:rPr>
              <a:t>на</a:t>
            </a:r>
            <a:r>
              <a:rPr sz="2000" spc="-55" dirty="0">
                <a:solidFill>
                  <a:schemeClr val="bg1"/>
                </a:solidFill>
                <a:cs typeface="Calibri"/>
              </a:rPr>
              <a:t> </a:t>
            </a:r>
            <a:r>
              <a:rPr sz="2000" dirty="0">
                <a:solidFill>
                  <a:schemeClr val="bg1"/>
                </a:solidFill>
                <a:cs typeface="Calibri"/>
              </a:rPr>
              <a:t>2026</a:t>
            </a:r>
            <a:r>
              <a:rPr sz="2000" spc="-60" dirty="0">
                <a:solidFill>
                  <a:schemeClr val="bg1"/>
                </a:solidFill>
                <a:cs typeface="Calibri"/>
              </a:rPr>
              <a:t> </a:t>
            </a:r>
            <a:r>
              <a:rPr sz="2000" dirty="0">
                <a:solidFill>
                  <a:schemeClr val="bg1"/>
                </a:solidFill>
                <a:cs typeface="Calibri"/>
              </a:rPr>
              <a:t>г.</a:t>
            </a:r>
            <a:r>
              <a:rPr sz="2000" spc="-50" dirty="0">
                <a:solidFill>
                  <a:schemeClr val="bg1"/>
                </a:solidFill>
                <a:cs typeface="Calibri"/>
              </a:rPr>
              <a:t> </a:t>
            </a:r>
            <a:r>
              <a:rPr sz="2000" dirty="0">
                <a:solidFill>
                  <a:schemeClr val="bg1"/>
                </a:solidFill>
                <a:cs typeface="Microsoft Sans Serif"/>
              </a:rPr>
              <a:t>повышение</a:t>
            </a:r>
            <a:r>
              <a:rPr sz="2000" spc="-30" dirty="0">
                <a:solidFill>
                  <a:schemeClr val="bg1"/>
                </a:solidFill>
                <a:cs typeface="Microsoft Sans Serif"/>
              </a:rPr>
              <a:t> </a:t>
            </a:r>
            <a:r>
              <a:rPr sz="2000" spc="-10" dirty="0">
                <a:solidFill>
                  <a:schemeClr val="bg1"/>
                </a:solidFill>
                <a:cs typeface="Microsoft Sans Serif"/>
              </a:rPr>
              <a:t>квалификации учителей</a:t>
            </a:r>
            <a:r>
              <a:rPr sz="2000" spc="-65" dirty="0">
                <a:solidFill>
                  <a:schemeClr val="bg1"/>
                </a:solidFill>
                <a:cs typeface="Microsoft Sans Serif"/>
              </a:rPr>
              <a:t> </a:t>
            </a:r>
            <a:r>
              <a:rPr sz="2000" spc="-10" dirty="0">
                <a:solidFill>
                  <a:schemeClr val="bg1"/>
                </a:solidFill>
                <a:cs typeface="Microsoft Sans Serif"/>
              </a:rPr>
              <a:t>истории</a:t>
            </a:r>
            <a:endParaRPr sz="2000" dirty="0">
              <a:solidFill>
                <a:schemeClr val="bg1"/>
              </a:solidFill>
              <a:cs typeface="Microsoft Sans Serif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D6CF8E7-D055-4C0F-A7C9-65D684AD1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3014" y="4002709"/>
            <a:ext cx="1044961" cy="109282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/>
        </p:nvSpPr>
        <p:spPr>
          <a:xfrm>
            <a:off x="635" y="-6985"/>
            <a:ext cx="12192000" cy="1094105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3400" b="1" i="0" u="none" strike="noStrike" kern="1200" cap="none" spc="0" normalizeH="0" baseline="0" noProof="0" dirty="0">
                <a:ln w="0"/>
                <a:solidFill>
                  <a:srgbClr val="364482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Arial" panose="02080604020202020204" pitchFamily="34" charset="0"/>
              </a:rPr>
              <a:t>ПРОЕКТ «ЛОНГИТЮДНОЕ ИССЛЕДОВАНИЕ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3400" b="1" i="0" u="none" strike="noStrike" kern="1200" cap="none" spc="0" normalizeH="0" baseline="0" noProof="0" dirty="0">
                <a:ln w="0"/>
                <a:solidFill>
                  <a:srgbClr val="364482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Arial" panose="02080604020202020204" pitchFamily="34" charset="0"/>
              </a:rPr>
              <a:t>ПО ФУНКЦИОНАЛЬНОЙ ГРАМОТНОСТИ»</a:t>
            </a:r>
          </a:p>
        </p:txBody>
      </p:sp>
      <p:sp>
        <p:nvSpPr>
          <p:cNvPr id="2" name="Прямоугольник с одним вырезанным углом 1"/>
          <p:cNvSpPr/>
          <p:nvPr/>
        </p:nvSpPr>
        <p:spPr>
          <a:xfrm>
            <a:off x="7385050" y="1086485"/>
            <a:ext cx="4527550" cy="2155190"/>
          </a:xfrm>
          <a:prstGeom prst="snip1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990" tIns="46990" rIns="46990" bIns="46990" rtlCol="0" anchor="b" anchorCtr="0"/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ru-RU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Целевые группы: </a:t>
            </a:r>
            <a:endParaRPr kumimoji="0" lang="ru-RU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2025/2026 учебный год</a:t>
            </a:r>
            <a:r>
              <a:rPr kumimoji="0" lang="ru-RU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: </a:t>
            </a: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ru-RU" altLang="en-US" sz="1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обучающиеся 7 классов (параллель)</a:t>
            </a:r>
            <a:r>
              <a:rPr kumimoji="0" lang="ru-RU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; учителя; администрация; родители – осенью и весной после обучения учителей </a:t>
            </a: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2026/2027 учебный год</a:t>
            </a:r>
            <a:r>
              <a:rPr kumimoji="0" lang="ru-RU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: </a:t>
            </a: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16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обучающиеся 8 классов (параллель)</a:t>
            </a:r>
            <a:r>
              <a:rPr kumimoji="0" lang="ru-RU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; учителя; администрация; родители</a:t>
            </a:r>
          </a:p>
        </p:txBody>
      </p:sp>
      <p:sp>
        <p:nvSpPr>
          <p:cNvPr id="3" name="Прямоугольник с одним вырезанным углом 2"/>
          <p:cNvSpPr/>
          <p:nvPr/>
        </p:nvSpPr>
        <p:spPr>
          <a:xfrm>
            <a:off x="232812" y="6006465"/>
            <a:ext cx="11633835" cy="745490"/>
          </a:xfrm>
          <a:prstGeom prst="snip1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Лонгитюдное исследование</a:t>
            </a:r>
            <a:r>
              <a:rPr kumimoji="0" lang="ru-RU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 (4 замера: осень 2025, весна 2026, осень 2026, весна 2027)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по ключевым аспектам грамотности обучающихся и школьной среды</a:t>
            </a:r>
          </a:p>
        </p:txBody>
      </p:sp>
      <p:sp>
        <p:nvSpPr>
          <p:cNvPr id="6" name="Половина рамки 5"/>
          <p:cNvSpPr/>
          <p:nvPr/>
        </p:nvSpPr>
        <p:spPr>
          <a:xfrm>
            <a:off x="279400" y="1087120"/>
            <a:ext cx="1024255" cy="934720"/>
          </a:xfrm>
          <a:prstGeom prst="half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527685" y="1355725"/>
            <a:ext cx="6163310" cy="192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Цель</a:t>
            </a:r>
            <a:r>
              <a:rPr kumimoji="0" lang="ru-RU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: </a:t>
            </a:r>
            <a:endParaRPr kumimoji="0" lang="ru-RU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выявить особенности формирования ключевых навыков обучающихся школ </a:t>
            </a:r>
            <a:endParaRPr kumimoji="0" lang="ru-RU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предоставить аналитическую базу школам для планирования стратегии развития </a:t>
            </a:r>
            <a:endParaRPr kumimoji="0" lang="ru-RU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провести обучение педагогов по полученным данным </a:t>
            </a:r>
            <a:endParaRPr kumimoji="0" lang="ru-RU" altLang="en-US" sz="17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проанализировать прирост результатов</a:t>
            </a:r>
          </a:p>
        </p:txBody>
      </p:sp>
      <p:sp>
        <p:nvSpPr>
          <p:cNvPr id="10" name="Половина рамки 9"/>
          <p:cNvSpPr/>
          <p:nvPr/>
        </p:nvSpPr>
        <p:spPr>
          <a:xfrm rot="10800000">
            <a:off x="5915660" y="2343150"/>
            <a:ext cx="1024255" cy="934720"/>
          </a:xfrm>
          <a:prstGeom prst="half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660" y="3489325"/>
            <a:ext cx="3633470" cy="527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Обучающиеся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+mn-ea"/>
              </a:rPr>
              <a:t> </a:t>
            </a: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78300" y="3489325"/>
            <a:ext cx="2606040" cy="527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+mn-ea"/>
              </a:rPr>
              <a:t>Учителя (анкета)</a:t>
            </a: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32015" y="3489325"/>
            <a:ext cx="2328545" cy="527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Администрация (анкета)</a:t>
            </a: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59975" y="3489325"/>
            <a:ext cx="1949450" cy="527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Родители (анкета)</a:t>
            </a: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8119" y="4009390"/>
            <a:ext cx="3696333" cy="1849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77190" marR="0" lvl="1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+mn-ea"/>
                <a:cs typeface="Arial" panose="02080604020202020204" pitchFamily="34" charset="0"/>
                <a:sym typeface="+mn-ea"/>
              </a:rPr>
              <a:t>Диагностическая работа по ФГ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+mn-ea"/>
                <a:cs typeface="Arial" panose="02080604020202020204" pitchFamily="34" charset="0"/>
                <a:sym typeface="+mn-ea"/>
              </a:rPr>
              <a:t>(</a:t>
            </a: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+mn-ea"/>
                <a:cs typeface="Arial" panose="02080604020202020204" pitchFamily="34" charset="0"/>
                <a:sym typeface="+mn-ea"/>
              </a:rPr>
              <a:t>читательская грамотность; математическая грамотность; </a:t>
            </a:r>
            <a:r>
              <a:rPr kumimoji="0" lang="ru-RU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+mn-ea"/>
                <a:cs typeface="Arial" panose="02080604020202020204" pitchFamily="34" charset="0"/>
                <a:sym typeface="+mn-ea"/>
              </a:rPr>
              <a:t>метакогнитивные</a:t>
            </a: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+mn-ea"/>
                <a:cs typeface="Arial" panose="02080604020202020204" pitchFamily="34" charset="0"/>
                <a:sym typeface="+mn-ea"/>
              </a:rPr>
              <a:t> умения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+mn-ea"/>
                <a:cs typeface="Arial" panose="02080604020202020204" pitchFamily="34" charset="0"/>
                <a:sym typeface="+mn-ea"/>
              </a:rPr>
              <a:t>)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ea typeface="+mn-ea"/>
              <a:cs typeface="Arial" panose="02080604020202020204" pitchFamily="34" charset="0"/>
            </a:endParaRPr>
          </a:p>
          <a:p>
            <a:pPr marL="377190" marR="0" lvl="1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+mn-ea"/>
                <a:cs typeface="Arial" panose="02080604020202020204" pitchFamily="34" charset="0"/>
                <a:sym typeface="+mn-ea"/>
              </a:rPr>
              <a:t>Анкета </a:t>
            </a: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+mn-ea"/>
                <a:cs typeface="Arial" panose="02080604020202020204" pitchFamily="34" charset="0"/>
                <a:sym typeface="+mn-ea"/>
              </a:rPr>
              <a:t>(базовые конструкты: учебная самостоятельность, поведенческие нормы и школьный климат, установка на развитие и преодоление трудностей)</a:t>
            </a:r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Arial" panose="0208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2650" y="4009390"/>
            <a:ext cx="2327910" cy="1849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37719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Факторы школьной среды</a:t>
            </a:r>
          </a:p>
          <a:p>
            <a:pPr marL="37719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Установки администрации, связанные с профессиональным развитием педагогов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9959340" y="4016375"/>
            <a:ext cx="1951355" cy="1849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37719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Роль школы</a:t>
            </a:r>
          </a:p>
          <a:p>
            <a:pPr marL="37719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Роль родителей в образовании детей</a:t>
            </a:r>
          </a:p>
          <a:p>
            <a:pPr marL="37719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Родительская тревожность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230369" y="3489325"/>
            <a:ext cx="2718433" cy="527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Учителя (анкета)</a:t>
            </a: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187189" y="4009390"/>
            <a:ext cx="2752725" cy="1849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37719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Практики</a:t>
            </a: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, формирующие требуемые результаты у обучающихся</a:t>
            </a:r>
          </a:p>
          <a:p>
            <a:pPr marL="37719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Профессиональная </a:t>
            </a:r>
            <a:r>
              <a:rPr kumimoji="0" lang="ru-RU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подготовка </a:t>
            </a: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и </a:t>
            </a:r>
            <a:r>
              <a:rPr kumimoji="0" lang="ru-RU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сопровождение </a:t>
            </a: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  <a:sym typeface="+mn-ea"/>
              </a:rPr>
              <a:t>профессионального роста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/>
        </p:nvSpPr>
        <p:spPr>
          <a:xfrm>
            <a:off x="0" y="20955"/>
            <a:ext cx="12192000" cy="985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3400" b="1" i="0" u="none" strike="noStrike" kern="1200" cap="none" spc="0" normalizeH="0" baseline="0" noProof="0" dirty="0">
                <a:ln w="0"/>
                <a:solidFill>
                  <a:srgbClr val="364482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Arial" panose="02080604020202020204" pitchFamily="34" charset="0"/>
              </a:rPr>
              <a:t>ОО-УЧАСТНИКИ ПРОЕКТА ПО ФГ</a:t>
            </a:r>
          </a:p>
        </p:txBody>
      </p:sp>
      <p:graphicFrame>
        <p:nvGraphicFramePr>
          <p:cNvPr id="2" name="Таблица 1"/>
          <p:cNvGraphicFramePr/>
          <p:nvPr>
            <p:extLst>
              <p:ext uri="{D42A27DB-BD31-4B8C-83A1-F6EECF244321}">
                <p14:modId xmlns:p14="http://schemas.microsoft.com/office/powerpoint/2010/main" val="189735036"/>
              </p:ext>
            </p:extLst>
          </p:nvPr>
        </p:nvGraphicFramePr>
        <p:xfrm>
          <a:off x="599440" y="1220470"/>
          <a:ext cx="10993120" cy="4758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4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8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96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340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1" noProof="0">
                          <a:solidFill>
                            <a:schemeClr val="bg1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№</a:t>
                      </a:r>
                      <a:endParaRPr lang="ru-RU" altLang="en-US" sz="2000" b="1" noProof="0">
                        <a:solidFill>
                          <a:schemeClr val="bg1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1" noProof="0">
                          <a:solidFill>
                            <a:schemeClr val="bg1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МОУО</a:t>
                      </a:r>
                      <a:endParaRPr lang="ru-RU" altLang="en-US" sz="2000" b="1" noProof="0">
                        <a:solidFill>
                          <a:schemeClr val="bg1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1" noProof="0" dirty="0">
                          <a:solidFill>
                            <a:schemeClr val="bg1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Наименование ОО</a:t>
                      </a:r>
                      <a:endParaRPr lang="ru-RU" altLang="en-US" sz="2000" b="1" noProof="0" dirty="0">
                        <a:solidFill>
                          <a:schemeClr val="bg1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1" noProof="0" dirty="0">
                          <a:solidFill>
                            <a:schemeClr val="bg1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Количество обучающихся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2000" b="1" noProof="0" dirty="0">
                          <a:solidFill>
                            <a:schemeClr val="bg1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7 классов </a:t>
                      </a:r>
                      <a:endParaRPr lang="ru-RU" altLang="en-US" sz="2000" b="1" noProof="0" dirty="0">
                        <a:solidFill>
                          <a:schemeClr val="bg1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1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Кемеровский ГО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"Гимназия № 21"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74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2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Кемеровский МО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"Арсентьевская СОШ"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9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3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Кемеровский МО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"Звездненская СОШ"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25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4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Киселевский ГО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"СОШ № 11"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126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5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Ленинск-Кузнецкий МО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"Гимназия № 12"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90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6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Междуреченский МО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"СОШ № 19 с УИОП"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121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7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Новокузнецкий ГО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"СОШ № 52"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102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8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Новокузнецкий ГО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"СОШ № 8"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126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9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Прокопьевский ГО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"Гимназия № 72"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110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10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Таштагольский МР</a:t>
                      </a:r>
                      <a:endParaRPr lang="ru-RU" altLang="en-US" sz="20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"Гимназия № 2"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50</a:t>
                      </a:r>
                      <a:endParaRPr lang="ru-RU" altLang="en-US" sz="20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/>
        </p:nvSpPr>
        <p:spPr>
          <a:xfrm>
            <a:off x="635" y="-6985"/>
            <a:ext cx="12192000" cy="1094105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3100" b="1" i="0" u="none" strike="noStrike" kern="1200" cap="none" spc="0" normalizeH="0" baseline="0" noProof="0" dirty="0">
                <a:ln w="0"/>
                <a:solidFill>
                  <a:srgbClr val="364482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Arial" panose="02080604020202020204" pitchFamily="34" charset="0"/>
              </a:rPr>
              <a:t>АДРЕСНАЯ ПОДДЕРЖКА РАЗВИТИЯ ПЕДАГОГИЧЕСКОГО ПОТЕНЦИАЛА ОБРАЗОВАТЕЛЬНЫХ ОРГАНИЗАЦИЙ (ПРОЕКТ)</a:t>
            </a: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78765" y="1087120"/>
            <a:ext cx="11634470" cy="775970"/>
          </a:xfrm>
          <a:prstGeom prst="round2Diag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Цель проекта</a:t>
            </a:r>
            <a:r>
              <a:rPr kumimoji="0" lang="ru-RU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 – сформировать условия для обеспечения стабильной положительной динамики образовательных результатов через развитие управленческих компетенций директоров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79400" y="5783580"/>
            <a:ext cx="11633835" cy="97536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Проект направлен на </a:t>
            </a: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формирование навыков</a:t>
            </a:r>
            <a:r>
              <a:rPr kumimoji="0" lang="ru-RU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 современного педагогического лидерства </a:t>
            </a: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директора школы</a:t>
            </a:r>
            <a:r>
              <a:rPr kumimoji="0" lang="ru-RU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 для повышения его готовности к реализации функций, способствующих качественным изменениям школьной управленческой культуры и организационной среды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06070" y="2090422"/>
          <a:ext cx="4277995" cy="225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832350" y="2521585"/>
          <a:ext cx="7080885" cy="3261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877222" y="1934468"/>
            <a:ext cx="2991139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2000" b="1" i="0" u="none" strike="noStrike" kern="1200" cap="none" spc="0" normalizeH="0" baseline="0" noProof="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Ожидаемые эффекты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49432" y="4517113"/>
            <a:ext cx="3391270" cy="109846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en-US" sz="2000" b="1" i="0" u="none" strike="noStrike" kern="1200" cap="none" spc="0" normalizeH="0" baseline="0" noProof="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Участники проекта: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en-US" sz="1600" b="1" i="0" u="none" strike="noStrike" kern="1200" cap="none" spc="0" normalizeH="0" baseline="0" noProof="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участники проекта 500+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kumimoji="0" lang="ru-RU" altLang="en-US" sz="1600" b="1" i="0" u="none" strike="noStrike" kern="1200" cap="none" spc="0" normalizeH="0" baseline="0" noProof="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новые директора слабых школ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/>
        </p:nvSpPr>
        <p:spPr>
          <a:xfrm>
            <a:off x="0" y="0"/>
            <a:ext cx="12192000" cy="15011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3200" b="1" i="0" u="none" strike="noStrike" kern="1200" cap="none" spc="0" normalizeH="0" baseline="0" noProof="0" dirty="0">
                <a:ln w="0"/>
                <a:solidFill>
                  <a:srgbClr val="364482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Arial" panose="02080604020202020204" pitchFamily="34" charset="0"/>
              </a:rPr>
              <a:t>ОО-УЧАСТНИКИ* ПРОЕКТА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3200" b="1" i="0" u="none" strike="noStrike" kern="1200" cap="none" spc="0" normalizeH="0" baseline="0" noProof="0" dirty="0">
                <a:ln w="0"/>
                <a:solidFill>
                  <a:srgbClr val="364482"/>
                </a:solidFill>
                <a:effectLst/>
                <a:uLnTx/>
                <a:uFillTx/>
                <a:latin typeface="Franklin Gothic Medium" panose="020B0603020102020204" pitchFamily="34" charset="0"/>
                <a:ea typeface="+mn-ea"/>
                <a:cs typeface="Arial" panose="02080604020202020204" pitchFamily="34" charset="0"/>
              </a:rPr>
              <a:t>«АДРЕСНАЯ ПОДДЕРЖКА РАЗВИТИЯ ПЕДАГОГИЧЕСКОГО ПОТЕНЦИАЛА ОБРАЗОВАТЕЛЬНЫХ ОРГАНИЗАЦИЙ»</a:t>
            </a:r>
          </a:p>
        </p:txBody>
      </p:sp>
      <p:graphicFrame>
        <p:nvGraphicFramePr>
          <p:cNvPr id="2" name="Таблица 1"/>
          <p:cNvGraphicFramePr/>
          <p:nvPr>
            <p:extLst>
              <p:ext uri="{D42A27DB-BD31-4B8C-83A1-F6EECF244321}">
                <p14:modId xmlns:p14="http://schemas.microsoft.com/office/powerpoint/2010/main" val="279670369"/>
              </p:ext>
            </p:extLst>
          </p:nvPr>
        </p:nvGraphicFramePr>
        <p:xfrm>
          <a:off x="151901" y="1577367"/>
          <a:ext cx="5944099" cy="4717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1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6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6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2063">
                <a:tc>
                  <a:txBody>
                    <a:bodyPr/>
                    <a:lstStyle/>
                    <a:p>
                      <a:pPr marL="18415" indent="0" algn="ctr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1" noProof="0" dirty="0">
                          <a:solidFill>
                            <a:schemeClr val="bg1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Муниципалитет</a:t>
                      </a:r>
                      <a:endParaRPr lang="ru-RU" altLang="en-US" sz="1400" b="1" noProof="0" dirty="0">
                        <a:solidFill>
                          <a:schemeClr val="bg1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2500"/>
                        </a:lnSpc>
                        <a:buNone/>
                      </a:pPr>
                      <a:r>
                        <a:rPr lang="ru-RU" sz="1400" b="1" noProof="0" dirty="0">
                          <a:solidFill>
                            <a:schemeClr val="bg1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Наименование ОО</a:t>
                      </a:r>
                      <a:endParaRPr lang="ru-RU" altLang="en-US" sz="1400" b="1" noProof="0" dirty="0">
                        <a:solidFill>
                          <a:schemeClr val="bg1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2500"/>
                        </a:lnSpc>
                        <a:buNone/>
                      </a:pPr>
                      <a:r>
                        <a:rPr lang="ru-RU" sz="1400" b="1" noProof="0" dirty="0">
                          <a:solidFill>
                            <a:schemeClr val="bg1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Группа риска</a:t>
                      </a:r>
                      <a:endParaRPr lang="ru-RU" altLang="en-US" sz="1400" b="1" noProof="0" dirty="0">
                        <a:solidFill>
                          <a:schemeClr val="bg1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25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Л-Кузнецкий МО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ООШ № 33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3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Хронические ШНОР</a:t>
                      </a:r>
                      <a:endParaRPr lang="ru-RU" altLang="en-US" sz="13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Л-Кузнецкий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ООШ № 38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Л-Кузнецкий МО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</a:t>
                      </a: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Ариничевская</a:t>
                      </a: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 СОШ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Л-Кузнецкий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</a:t>
                      </a: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Ленинуглевская</a:t>
                      </a: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 СОШ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Л-Кузнецкий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</a:t>
                      </a: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Шабановская</a:t>
                      </a: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 СО(К)Ш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Междуреченский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ООШ № 7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Новокузнецкий ГО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ООШ № 16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Мерцающие 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Новокузнецкий ГО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ООШ № 24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Мерцающие 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Новокузнецкий ГО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ООШ № 23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Новокузнецкий ГО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СОШ № 2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Новокузнецкий ГО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СОШ № 97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Остальные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Новокузнецкий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Сосновская СОШ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2063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Осинниковский ГО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ООШ № 33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500"/>
                        </a:lnSpc>
                        <a:buNone/>
                      </a:pP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/>
          <p:nvPr/>
        </p:nvGraphicFramePr>
        <p:xfrm>
          <a:off x="6228163" y="1577367"/>
          <a:ext cx="5861243" cy="4769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8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1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1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9792">
                <a:tc>
                  <a:txBody>
                    <a:bodyPr/>
                    <a:lstStyle/>
                    <a:p>
                      <a:pPr marL="18415" indent="0" algn="ctr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1" noProof="0" dirty="0">
                          <a:solidFill>
                            <a:schemeClr val="bg1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Муниципалитет</a:t>
                      </a:r>
                      <a:endParaRPr lang="ru-RU" altLang="en-US" sz="1400" b="1" noProof="0" dirty="0">
                        <a:solidFill>
                          <a:schemeClr val="bg1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2300"/>
                        </a:lnSpc>
                        <a:buNone/>
                      </a:pPr>
                      <a:r>
                        <a:rPr lang="ru-RU" sz="1400" b="1" noProof="0" dirty="0">
                          <a:solidFill>
                            <a:schemeClr val="bg1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Наименование ОО</a:t>
                      </a:r>
                      <a:endParaRPr lang="ru-RU" altLang="en-US" sz="1400" b="1" noProof="0" dirty="0">
                        <a:solidFill>
                          <a:schemeClr val="bg1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2300"/>
                        </a:lnSpc>
                        <a:buNone/>
                      </a:pPr>
                      <a:r>
                        <a:rPr lang="ru-RU" sz="1400" b="1" noProof="0" dirty="0">
                          <a:solidFill>
                            <a:schemeClr val="bg1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Группа риска</a:t>
                      </a:r>
                      <a:endParaRPr lang="ru-RU" altLang="en-US" sz="1400" b="1" noProof="0" dirty="0">
                        <a:solidFill>
                          <a:schemeClr val="bg1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Промышленновский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</a:t>
                      </a: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Падунская</a:t>
                      </a: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 СОШ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Стабильные 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Тайгинский ГО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СОШ № 33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Таштагольский МР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МКОУ ООШ № 37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Таштагольский МР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СОШ № 24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Остальные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Тисульский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МКОУ </a:t>
                      </a: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Макаракская</a:t>
                      </a: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 ООШ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Топкинский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ООШ № 4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Хронические 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Топкинский МО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</a:t>
                      </a: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Рассветская</a:t>
                      </a: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 СОШ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Топкинский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Топкинская ООШ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Тяжинский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Тяжинская СОШ № 1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Юргинский ГО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ОК № 9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Впервые в ШНОР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Юргинский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</a:t>
                      </a: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Арлюкская</a:t>
                      </a: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 СОШ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Хронические ШНОР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Юргинский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МКОУ Белянинская ООШ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Стабильные ШНОР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Яйский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Анжерская СОШ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9792">
                <a:tc>
                  <a:txBody>
                    <a:bodyPr/>
                    <a:lstStyle/>
                    <a:p>
                      <a:pPr marL="18415" indent="0" algn="l" eaLnBrk="1" fontAlgn="auto" latinLnBrk="0" hangingPunct="1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Яшкинский МО</a:t>
                      </a:r>
                      <a:endParaRPr lang="ru-RU" altLang="en-US" sz="1400" b="0" noProof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МБОУ </a:t>
                      </a: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Литвиновская</a:t>
                      </a:r>
                      <a:r>
                        <a:rPr lang="ru-RU" sz="1400" b="0" noProof="0" dirty="0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 СОШ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2300"/>
                        </a:lnSpc>
                        <a:buNone/>
                      </a:pPr>
                      <a:r>
                        <a:rPr lang="ru-RU" sz="1400" b="0" noProof="0" dirty="0" err="1">
                          <a:solidFill>
                            <a:srgbClr val="002060"/>
                          </a:solidFill>
                          <a:latin typeface="Arial" panose="02080604020202020204" pitchFamily="34" charset="0"/>
                          <a:cs typeface="Arial" panose="02080604020202020204" pitchFamily="34" charset="0"/>
                        </a:rPr>
                        <a:t>ПредШНОР</a:t>
                      </a:r>
                      <a:endParaRPr lang="ru-RU" altLang="en-US" sz="1400" b="0" noProof="0" dirty="0">
                        <a:solidFill>
                          <a:srgbClr val="002060"/>
                        </a:solidFill>
                        <a:latin typeface="Arial" panose="02080604020202020204" pitchFamily="34" charset="0"/>
                        <a:cs typeface="Arial" panose="02080604020202020204" pitchFamily="34" charset="0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1202" y="6371524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*требует согласования с ОО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TextBox 1"/>
          <p:cNvSpPr/>
          <p:nvPr/>
        </p:nvSpPr>
        <p:spPr>
          <a:xfrm>
            <a:off x="2490408" y="2730456"/>
            <a:ext cx="72414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600" b="1" u="none" strike="noStrike" dirty="0">
                <a:solidFill>
                  <a:srgbClr val="364482"/>
                </a:solidFill>
                <a:uFillTx/>
                <a:latin typeface="Franklin Gothic Medium"/>
                <a:ea typeface="DejaVu Sans" panose="020B0606030804020204"/>
              </a:rPr>
              <a:t>АИС «ЭЛЕКТРОННАЯ ШКОЛА 2.0»</a:t>
            </a:r>
            <a:endParaRPr lang="ru-RU" sz="36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40647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" name="Прямоугольник 4"/>
          <p:cNvSpPr/>
          <p:nvPr/>
        </p:nvSpPr>
        <p:spPr>
          <a:xfrm>
            <a:off x="294640" y="38100"/>
            <a:ext cx="11545570" cy="611505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 u="none" strike="noStrike">
                <a:solidFill>
                  <a:srgbClr val="364482"/>
                </a:solidFill>
                <a:uFillTx/>
                <a:latin typeface="Franklin Gothic Medium"/>
                <a:ea typeface="DejaVu Sans" panose="020B0606030804020204"/>
              </a:rPr>
              <a:t>АИС «ЭЛЕКТРОННАЯ ШКОЛА 2.0». ГИА 2025</a:t>
            </a:r>
            <a:endParaRPr lang="ru-RU" sz="3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4020" y="755015"/>
            <a:ext cx="3766820" cy="5907405"/>
          </a:xfrm>
          <a:prstGeom prst="rect">
            <a:avLst/>
          </a:prstGeom>
          <a:noFill/>
          <a:ln w="38100">
            <a:solidFill>
              <a:srgbClr val="36448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474" name="TextBox 8"/>
          <p:cNvSpPr/>
          <p:nvPr/>
        </p:nvSpPr>
        <p:spPr>
          <a:xfrm>
            <a:off x="627695" y="1259225"/>
            <a:ext cx="3383280" cy="827405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Подача заявления на участие </a:t>
            </a:r>
            <a:b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</a:b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в ГИА (ОГЭ, ЕГЭ) в личном кабинете</a:t>
            </a:r>
            <a:endParaRPr lang="ru-RU" sz="16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TextBox 8"/>
          <p:cNvSpPr/>
          <p:nvPr/>
        </p:nvSpPr>
        <p:spPr>
          <a:xfrm>
            <a:off x="627695" y="3267730"/>
            <a:ext cx="3383280" cy="827405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Автоматическое формирование отчета «Выверка участников ГИА»</a:t>
            </a:r>
            <a:endParaRPr lang="ru-RU" sz="16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" name="TextBox 8"/>
          <p:cNvSpPr/>
          <p:nvPr/>
        </p:nvSpPr>
        <p:spPr>
          <a:xfrm>
            <a:off x="627695" y="4331355"/>
            <a:ext cx="3383280" cy="827405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Автоматическое формирование отчета «Работники ППЭ»</a:t>
            </a:r>
            <a:endParaRPr lang="ru-RU" sz="16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" name="TextBox 8"/>
          <p:cNvSpPr/>
          <p:nvPr/>
        </p:nvSpPr>
        <p:spPr>
          <a:xfrm>
            <a:off x="627695" y="5394980"/>
            <a:ext cx="3383280" cy="1073785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Автоматическое формирование отчета «Статистические данные</a:t>
            </a: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 по СПО»</a:t>
            </a:r>
            <a:endParaRPr lang="ru-RU" sz="16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" name="TextBox 8"/>
          <p:cNvSpPr/>
          <p:nvPr/>
        </p:nvSpPr>
        <p:spPr>
          <a:xfrm>
            <a:off x="627695" y="2218075"/>
            <a:ext cx="3383280" cy="827405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Автоматическое формирование отчета </a:t>
            </a:r>
            <a:b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</a:b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по поданным заявлениям ГИА</a:t>
            </a:r>
            <a:endParaRPr lang="ru-RU" sz="16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627380" y="836930"/>
            <a:ext cx="27368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b="1">
                <a:solidFill>
                  <a:srgbClr val="2E3E84"/>
                </a:solidFill>
                <a:uFillTx/>
                <a:latin typeface="Giga Sans"/>
                <a:ea typeface="DejaVu Sans" panose="020B0606030804020204"/>
                <a:sym typeface="+mn-ea"/>
              </a:rPr>
              <a:t>Реализовано в 2025г:</a:t>
            </a:r>
            <a:endParaRPr lang="ru-RU" altLang="en-US"/>
          </a:p>
        </p:txBody>
      </p:sp>
      <p:pic>
        <p:nvPicPr>
          <p:cNvPr id="9" name="Изображение 8" descr="Screenshot_20250807_1703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830" y="755015"/>
            <a:ext cx="2307820" cy="2743200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8070" y="1986280"/>
            <a:ext cx="2435732" cy="274320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4"/>
          <a:srcRect l="4018" r="3014"/>
          <a:stretch>
            <a:fillRect/>
          </a:stretch>
        </p:blipFill>
        <p:spPr>
          <a:xfrm>
            <a:off x="4898390" y="3827145"/>
            <a:ext cx="2259965" cy="757555"/>
          </a:xfrm>
          <a:prstGeom prst="rect">
            <a:avLst/>
          </a:prstGeom>
        </p:spPr>
      </p:pic>
      <p:pic>
        <p:nvPicPr>
          <p:cNvPr id="13" name="Изображение 12" descr="Screenshot_20250808_0936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7525" y="755015"/>
            <a:ext cx="3877310" cy="127571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4" name="Изображение 13" descr="Screenshot_20250808_0946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4670" y="2687320"/>
            <a:ext cx="3840480" cy="204285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8" name="Стрелка вправо 17"/>
          <p:cNvSpPr/>
          <p:nvPr/>
        </p:nvSpPr>
        <p:spPr>
          <a:xfrm>
            <a:off x="7422515" y="2183130"/>
            <a:ext cx="732155" cy="283845"/>
          </a:xfrm>
          <a:prstGeom prst="rightArrow">
            <a:avLst/>
          </a:prstGeom>
          <a:solidFill>
            <a:srgbClr val="2E3E84"/>
          </a:solidFill>
          <a:ln>
            <a:solidFill>
              <a:srgbClr val="2E3E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9" name="TextBox 8"/>
          <p:cNvSpPr/>
          <p:nvPr/>
        </p:nvSpPr>
        <p:spPr>
          <a:xfrm>
            <a:off x="4815840" y="5725160"/>
            <a:ext cx="6767830" cy="919480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b="1" u="none" strike="noStrike">
              <a:solidFill>
                <a:srgbClr val="FFFFFF"/>
              </a:solidFill>
              <a:uFillTx/>
              <a:latin typeface="Giga Sans"/>
              <a:ea typeface="DejaVu Sans" panose="020B0606030804020204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Предзаполнение РИС</a:t>
            </a: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b="1" u="none" strike="noStrike">
              <a:solidFill>
                <a:srgbClr val="FFFFFF"/>
              </a:solidFill>
              <a:uFillTx/>
              <a:latin typeface="Giga Sans"/>
              <a:ea typeface="DejaVu Sans" panose="020B0606030804020204"/>
            </a:endParaRPr>
          </a:p>
        </p:txBody>
      </p:sp>
      <p:cxnSp>
        <p:nvCxnSpPr>
          <p:cNvPr id="20" name="Прямое соединение 19"/>
          <p:cNvCxnSpPr/>
          <p:nvPr/>
        </p:nvCxnSpPr>
        <p:spPr>
          <a:xfrm>
            <a:off x="4526915" y="5133975"/>
            <a:ext cx="7480300" cy="8890"/>
          </a:xfrm>
          <a:prstGeom prst="line">
            <a:avLst/>
          </a:prstGeom>
          <a:ln w="38100">
            <a:solidFill>
              <a:srgbClr val="2E3E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Штриховая стрелка вправо 20"/>
          <p:cNvSpPr/>
          <p:nvPr/>
        </p:nvSpPr>
        <p:spPr>
          <a:xfrm rot="5400000">
            <a:off x="7748905" y="5024755"/>
            <a:ext cx="388620" cy="879475"/>
          </a:xfrm>
          <a:prstGeom prst="stripedRightArrow">
            <a:avLst/>
          </a:prstGeom>
          <a:solidFill>
            <a:srgbClr val="2E3E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TextBox 6"/>
          <p:cNvSpPr/>
          <p:nvPr/>
        </p:nvSpPr>
        <p:spPr>
          <a:xfrm>
            <a:off x="556990" y="1420360"/>
            <a:ext cx="3383280" cy="1319530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16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Новая вкладка </a:t>
            </a:r>
            <a:endParaRPr lang="ru-RU" sz="16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«Классы углубленного изучения»</a:t>
            </a:r>
            <a:endParaRPr lang="ru-RU" sz="16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16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73" name="TextBox 7"/>
          <p:cNvSpPr/>
          <p:nvPr/>
        </p:nvSpPr>
        <p:spPr>
          <a:xfrm>
            <a:off x="557210" y="3214280"/>
            <a:ext cx="3383280" cy="827405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457200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2 блока:</a:t>
            </a:r>
            <a:endParaRPr lang="ru-RU" sz="1600" b="0" u="none" strike="noStrike" dirty="0">
              <a:solidFill>
                <a:srgbClr val="FFFFFF"/>
              </a:solidFill>
              <a:uFillTx/>
              <a:latin typeface="Arial"/>
            </a:endParaRPr>
          </a:p>
          <a:p>
            <a:pPr lvl="1" defTabSz="914400">
              <a:lnSpc>
                <a:spcPct val="100000"/>
              </a:lnSpc>
              <a:buClr>
                <a:srgbClr val="FFFFFF"/>
              </a:buClr>
              <a:tabLst>
                <a:tab pos="0" algn="l"/>
              </a:tabLst>
            </a:pP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- 1 - 4 классы</a:t>
            </a:r>
            <a:endParaRPr lang="ru-RU" sz="1600" b="0" u="none" strike="noStrike" dirty="0">
              <a:solidFill>
                <a:srgbClr val="FFFFFF"/>
              </a:solidFill>
              <a:uFillTx/>
              <a:latin typeface="Arial"/>
            </a:endParaRPr>
          </a:p>
          <a:p>
            <a:pPr lvl="1" defTabSz="914400">
              <a:lnSpc>
                <a:spcPct val="100000"/>
              </a:lnSpc>
              <a:buClr>
                <a:srgbClr val="FFFFFF"/>
              </a:buClr>
              <a:tabLst>
                <a:tab pos="0" algn="l"/>
              </a:tabLst>
            </a:pP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- 5 - 9 классы</a:t>
            </a:r>
            <a:endParaRPr lang="ru-RU" sz="16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74" name="TextBox 8"/>
          <p:cNvSpPr/>
          <p:nvPr/>
        </p:nvSpPr>
        <p:spPr>
          <a:xfrm>
            <a:off x="557210" y="4430415"/>
            <a:ext cx="3383280" cy="1565910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Информация о  предметах, изучаемых на углубленном уровне, количестве часов, отведенных на их изучение, количестве детей, </a:t>
            </a:r>
            <a:b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</a:b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их изучающих</a:t>
            </a:r>
            <a:endParaRPr lang="ru-RU" sz="16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77" name="Прямоугольник 11"/>
          <p:cNvSpPr/>
          <p:nvPr/>
        </p:nvSpPr>
        <p:spPr>
          <a:xfrm>
            <a:off x="353060" y="33020"/>
            <a:ext cx="11407140" cy="611505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 u="none" strike="noStrike">
                <a:solidFill>
                  <a:srgbClr val="364482"/>
                </a:solidFill>
                <a:uFillTx/>
                <a:latin typeface="Franklin Gothic Medium"/>
                <a:ea typeface="DejaVu Sans" panose="020B0606030804020204"/>
              </a:rPr>
              <a:t>АИС «ЭЛЕКТРОННАЯ ШКОЛА 2.0». НОВОЕ </a:t>
            </a:r>
            <a:endParaRPr lang="ru-RU" sz="3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4020" y="1056640"/>
            <a:ext cx="3704590" cy="5356860"/>
          </a:xfrm>
          <a:prstGeom prst="rect">
            <a:avLst/>
          </a:prstGeom>
          <a:noFill/>
          <a:ln w="38100">
            <a:solidFill>
              <a:srgbClr val="36448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6940" y="1056640"/>
            <a:ext cx="6716803" cy="429768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8" name="TextBox 8"/>
          <p:cNvSpPr/>
          <p:nvPr/>
        </p:nvSpPr>
        <p:spPr>
          <a:xfrm>
            <a:off x="4726940" y="5494020"/>
            <a:ext cx="6767830" cy="919480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Отчет обязательный для сдачи, при отсутствии классов нажимается кнопка </a:t>
            </a:r>
            <a:br>
              <a:rPr lang="ru-RU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</a:br>
            <a:r>
              <a:rPr lang="ru-RU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«Нет классов углубленного изучения»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B9DAF2-16C2-4987-AEEE-C8FD0A33E1A7}"/>
              </a:ext>
            </a:extLst>
          </p:cNvPr>
          <p:cNvSpPr txBox="1"/>
          <p:nvPr/>
        </p:nvSpPr>
        <p:spPr>
          <a:xfrm>
            <a:off x="463621" y="285295"/>
            <a:ext cx="10357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Franklin Gothic Demi" panose="020B0703020102020204" pitchFamily="34" charset="0"/>
                <a:ea typeface="Moniqa Black" pitchFamily="2" charset="0"/>
              </a:rPr>
              <a:t>ЛИГА ОТЛИЧНИКОВ КУЗБАССА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C1C667-BD69-4279-B203-06A3240B64CF}"/>
              </a:ext>
            </a:extLst>
          </p:cNvPr>
          <p:cNvSpPr txBox="1"/>
          <p:nvPr/>
        </p:nvSpPr>
        <p:spPr>
          <a:xfrm>
            <a:off x="260222" y="1791047"/>
            <a:ext cx="6696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Franklin Gothic Demi" panose="020B0703020102020204" pitchFamily="34" charset="0"/>
              </a:rPr>
              <a:t>Отличаться» - чтобы улучшать мир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13AB1D1F-6622-4526-960F-682CD7087965}"/>
              </a:ext>
            </a:extLst>
          </p:cNvPr>
          <p:cNvGrpSpPr/>
          <p:nvPr/>
        </p:nvGrpSpPr>
        <p:grpSpPr>
          <a:xfrm>
            <a:off x="668179" y="2891598"/>
            <a:ext cx="4593140" cy="3408571"/>
            <a:chOff x="3446585" y="2909133"/>
            <a:chExt cx="4191636" cy="3408571"/>
          </a:xfrm>
        </p:grpSpPr>
        <p:sp>
          <p:nvSpPr>
            <p:cNvPr id="36" name="Прямоугольник: скругленные углы 35">
              <a:extLst>
                <a:ext uri="{FF2B5EF4-FFF2-40B4-BE49-F238E27FC236}">
                  <a16:creationId xmlns:a16="http://schemas.microsoft.com/office/drawing/2014/main" id="{1F2F4300-3309-4375-BED4-9768B3238DC0}"/>
                </a:ext>
              </a:extLst>
            </p:cNvPr>
            <p:cNvSpPr/>
            <p:nvPr/>
          </p:nvSpPr>
          <p:spPr>
            <a:xfrm>
              <a:off x="3446585" y="2909133"/>
              <a:ext cx="4191636" cy="76026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800" dirty="0">
                  <a:latin typeface="Franklin Gothic Demi" panose="020B0703020102020204" pitchFamily="34" charset="0"/>
                </a:rPr>
                <a:t>НАСТАВНИК ОТЛИЧНИКОВ</a:t>
              </a:r>
            </a:p>
            <a:p>
              <a:r>
                <a:rPr lang="ru-RU" sz="1400" dirty="0">
                  <a:latin typeface="Franklin Gothic Demi" panose="020B0703020102020204" pitchFamily="34" charset="0"/>
                </a:rPr>
                <a:t>«Делись знанием –вдохновляй!»</a:t>
              </a:r>
            </a:p>
          </p:txBody>
        </p:sp>
        <p:sp>
          <p:nvSpPr>
            <p:cNvPr id="37" name="Прямоугольник: скругленные углы 36">
              <a:extLst>
                <a:ext uri="{FF2B5EF4-FFF2-40B4-BE49-F238E27FC236}">
                  <a16:creationId xmlns:a16="http://schemas.microsoft.com/office/drawing/2014/main" id="{CA16F4F4-DF2C-46E1-9A73-E1EDFEEDB4C1}"/>
                </a:ext>
              </a:extLst>
            </p:cNvPr>
            <p:cNvSpPr/>
            <p:nvPr/>
          </p:nvSpPr>
          <p:spPr>
            <a:xfrm>
              <a:off x="3446585" y="3819798"/>
              <a:ext cx="4191636" cy="76026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800" dirty="0">
                  <a:latin typeface="Franklin Gothic Demi" panose="020B0703020102020204" pitchFamily="34" charset="0"/>
                </a:rPr>
                <a:t>ВЫСШАЯ ЛИГА (ВУЗы, молодые ученые)</a:t>
              </a:r>
            </a:p>
            <a:p>
              <a:r>
                <a:rPr lang="ru-RU" sz="1400" dirty="0">
                  <a:latin typeface="Franklin Gothic Demi" panose="020B0703020102020204" pitchFamily="34" charset="0"/>
                </a:rPr>
                <a:t>«Дерзай открывать новое!»</a:t>
              </a:r>
            </a:p>
          </p:txBody>
        </p:sp>
        <p:sp>
          <p:nvSpPr>
            <p:cNvPr id="41" name="Прямоугольник: скругленные углы 40">
              <a:extLst>
                <a:ext uri="{FF2B5EF4-FFF2-40B4-BE49-F238E27FC236}">
                  <a16:creationId xmlns:a16="http://schemas.microsoft.com/office/drawing/2014/main" id="{F20E9BD1-C709-46DA-9CA3-E66B7AABE8A0}"/>
                </a:ext>
              </a:extLst>
            </p:cNvPr>
            <p:cNvSpPr/>
            <p:nvPr/>
          </p:nvSpPr>
          <p:spPr>
            <a:xfrm>
              <a:off x="3446585" y="4710395"/>
              <a:ext cx="4191636" cy="76026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800" dirty="0">
                  <a:latin typeface="Franklin Gothic Demi" panose="020B0703020102020204" pitchFamily="34" charset="0"/>
                </a:rPr>
                <a:t>ПРОФЛИГА (колледжи, техникумы)</a:t>
              </a:r>
            </a:p>
            <a:p>
              <a:r>
                <a:rPr lang="ru-RU" sz="1400" dirty="0">
                  <a:latin typeface="Franklin Gothic Demi" panose="020B0703020102020204" pitchFamily="34" charset="0"/>
                </a:rPr>
                <a:t>«Освой профессию будущего!»</a:t>
              </a:r>
            </a:p>
          </p:txBody>
        </p:sp>
        <p:sp>
          <p:nvSpPr>
            <p:cNvPr id="46" name="Прямоугольник: скругленные углы 45">
              <a:extLst>
                <a:ext uri="{FF2B5EF4-FFF2-40B4-BE49-F238E27FC236}">
                  <a16:creationId xmlns:a16="http://schemas.microsoft.com/office/drawing/2014/main" id="{A0455FC6-EFEA-4EF1-A698-52F90DE0A2B6}"/>
                </a:ext>
              </a:extLst>
            </p:cNvPr>
            <p:cNvSpPr/>
            <p:nvPr/>
          </p:nvSpPr>
          <p:spPr>
            <a:xfrm>
              <a:off x="3446585" y="5557435"/>
              <a:ext cx="4191636" cy="76026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800" dirty="0">
                  <a:latin typeface="Franklin Gothic Demi" panose="020B0703020102020204" pitchFamily="34" charset="0"/>
                </a:rPr>
                <a:t>ШКОЛЬНАЯ ЛИГА (2-11 класс)</a:t>
              </a:r>
            </a:p>
            <a:p>
              <a:r>
                <a:rPr lang="ru-RU" sz="1400" dirty="0">
                  <a:latin typeface="Franklin Gothic Demi" panose="020B0703020102020204" pitchFamily="34" charset="0"/>
                </a:rPr>
                <a:t>«Учись, расти , развивайся!»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F52F044-85CF-4051-B72D-8A133910774C}"/>
              </a:ext>
            </a:extLst>
          </p:cNvPr>
          <p:cNvSpPr txBox="1"/>
          <p:nvPr/>
        </p:nvSpPr>
        <p:spPr>
          <a:xfrm>
            <a:off x="2964749" y="2439344"/>
            <a:ext cx="2176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СТУПЕНИ РОСТА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5A9A18D-4C2B-46AB-8E8C-B9DA7A4F54A6}"/>
              </a:ext>
            </a:extLst>
          </p:cNvPr>
          <p:cNvSpPr/>
          <p:nvPr/>
        </p:nvSpPr>
        <p:spPr>
          <a:xfrm>
            <a:off x="254269" y="5558708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5A0EB1A-C1FA-4D84-82A4-A4C9F9D96083}"/>
              </a:ext>
            </a:extLst>
          </p:cNvPr>
          <p:cNvSpPr/>
          <p:nvPr/>
        </p:nvSpPr>
        <p:spPr>
          <a:xfrm>
            <a:off x="254269" y="4712928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220909BB-0914-4F0F-8003-66A5B72DAFC0}"/>
              </a:ext>
            </a:extLst>
          </p:cNvPr>
          <p:cNvSpPr/>
          <p:nvPr/>
        </p:nvSpPr>
        <p:spPr>
          <a:xfrm>
            <a:off x="254269" y="3859231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97E4E63B-5FD2-496F-83DE-EFF8847BBD12}"/>
              </a:ext>
            </a:extLst>
          </p:cNvPr>
          <p:cNvSpPr/>
          <p:nvPr/>
        </p:nvSpPr>
        <p:spPr>
          <a:xfrm>
            <a:off x="254269" y="2934380"/>
            <a:ext cx="418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8C8C5D-4FA2-44F8-BC84-73EA7B696C78}"/>
              </a:ext>
            </a:extLst>
          </p:cNvPr>
          <p:cNvSpPr txBox="1"/>
          <p:nvPr/>
        </p:nvSpPr>
        <p:spPr>
          <a:xfrm>
            <a:off x="497714" y="842954"/>
            <a:ext cx="3986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3008 отличников в г. Новокузнецке</a:t>
            </a:r>
          </a:p>
          <a:p>
            <a:endParaRPr lang="ru-RU" dirty="0"/>
          </a:p>
          <a:p>
            <a:r>
              <a:rPr lang="ru-RU" b="1" dirty="0"/>
              <a:t>1.09.2025 карта отличника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6A3E3A-972F-4C42-88F6-9CE493A51E78}"/>
              </a:ext>
            </a:extLst>
          </p:cNvPr>
          <p:cNvSpPr txBox="1"/>
          <p:nvPr/>
        </p:nvSpPr>
        <p:spPr>
          <a:xfrm>
            <a:off x="6096000" y="415623"/>
            <a:ext cx="5841731" cy="2308324"/>
          </a:xfrm>
          <a:prstGeom prst="rect">
            <a:avLst/>
          </a:prstGeom>
          <a:noFill/>
          <a:ln>
            <a:solidFill>
              <a:srgbClr val="0055E8"/>
            </a:solidFill>
          </a:ln>
        </p:spPr>
        <p:txBody>
          <a:bodyPr wrap="square" rtlCol="0">
            <a:spAutoFit/>
          </a:bodyPr>
          <a:lstStyle/>
          <a:p>
            <a:pPr marL="900113" indent="-365125"/>
            <a:r>
              <a:rPr lang="ru-RU" b="1" dirty="0">
                <a:solidFill>
                  <a:srgbClr val="002060"/>
                </a:solidFill>
              </a:rPr>
              <a:t>МЕРЫ ПОДДЕРЖКИ</a:t>
            </a:r>
          </a:p>
          <a:p>
            <a:pPr marL="900113" indent="-365125">
              <a:buFont typeface="Wingdings" panose="05000000000000000000" pitchFamily="2" charset="2"/>
              <a:buChar char="ü"/>
            </a:pPr>
            <a:r>
              <a:rPr lang="ru-RU" dirty="0"/>
              <a:t>Бесплатный проезд в транспорте</a:t>
            </a:r>
          </a:p>
          <a:p>
            <a:pPr marL="900113" indent="-365125">
              <a:buFont typeface="Wingdings" panose="05000000000000000000" pitchFamily="2" charset="2"/>
              <a:buChar char="ü"/>
            </a:pPr>
            <a:r>
              <a:rPr lang="ru-RU" dirty="0" err="1"/>
              <a:t>Губераторские</a:t>
            </a:r>
            <a:r>
              <a:rPr lang="ru-RU" dirty="0"/>
              <a:t> именные стипендии</a:t>
            </a:r>
          </a:p>
          <a:p>
            <a:pPr marL="900113" indent="-365125">
              <a:buFont typeface="Wingdings" panose="05000000000000000000" pitchFamily="2" charset="2"/>
              <a:buChar char="ü"/>
            </a:pPr>
            <a:r>
              <a:rPr lang="ru-RU" dirty="0"/>
              <a:t>Региональные премии</a:t>
            </a:r>
          </a:p>
          <a:p>
            <a:pPr marL="900113" indent="-365125">
              <a:buFont typeface="Wingdings" panose="05000000000000000000" pitchFamily="2" charset="2"/>
              <a:buChar char="ü"/>
            </a:pPr>
            <a:r>
              <a:rPr lang="ru-RU" dirty="0"/>
              <a:t>Областные знаки «Отличник Кузбасса»</a:t>
            </a:r>
          </a:p>
          <a:p>
            <a:pPr marL="900113" indent="-365125">
              <a:buFont typeface="Wingdings" panose="05000000000000000000" pitchFamily="2" charset="2"/>
              <a:buChar char="ü"/>
            </a:pPr>
            <a:r>
              <a:rPr lang="ru-RU" dirty="0"/>
              <a:t>Конкурсное движение</a:t>
            </a:r>
          </a:p>
          <a:p>
            <a:pPr marL="900113" indent="-365125">
              <a:buFont typeface="Wingdings" panose="05000000000000000000" pitchFamily="2" charset="2"/>
              <a:buChar char="ü"/>
            </a:pPr>
            <a:r>
              <a:rPr lang="ru-RU" dirty="0"/>
              <a:t>Возмещение затрат на обучение в колледжах и вузах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09CC47B-9558-431D-887B-6B881D6CE572}"/>
              </a:ext>
            </a:extLst>
          </p:cNvPr>
          <p:cNvSpPr/>
          <p:nvPr/>
        </p:nvSpPr>
        <p:spPr>
          <a:xfrm>
            <a:off x="6096000" y="4055828"/>
            <a:ext cx="5841731" cy="22443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ЦЕННОСТИ СООБЩЕСТВА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Ответственность, дисциплина , целеустремленность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Быть примером для окружающих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Усердие и воля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Гордится школой , Кузбассом и Россией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Дружить и мечтать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1148F7CF-3C34-418A-AAD5-E02EBC06A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728" y="2920452"/>
            <a:ext cx="1135376" cy="113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17CC3DB3-8355-4730-AE36-D272F2D50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194" y="2692532"/>
            <a:ext cx="1441522" cy="144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6831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TextBox 6"/>
          <p:cNvSpPr/>
          <p:nvPr/>
        </p:nvSpPr>
        <p:spPr>
          <a:xfrm>
            <a:off x="556990" y="1420360"/>
            <a:ext cx="3383280" cy="1319530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16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Новая вкладка </a:t>
            </a:r>
            <a:endParaRPr lang="ru-RU" sz="16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«Предпрофессиональные профильные классы»</a:t>
            </a:r>
            <a:endParaRPr lang="ru-RU" sz="16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sz="16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74" name="TextBox 8"/>
          <p:cNvSpPr/>
          <p:nvPr/>
        </p:nvSpPr>
        <p:spPr>
          <a:xfrm>
            <a:off x="557210" y="3133745"/>
            <a:ext cx="3383280" cy="827405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Ведение учета обучающихся </a:t>
            </a:r>
            <a:b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</a:b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в предпрофессиональных профильных классах</a:t>
            </a:r>
            <a:endParaRPr lang="ru-RU" sz="16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77" name="Прямоугольник 11"/>
          <p:cNvSpPr/>
          <p:nvPr/>
        </p:nvSpPr>
        <p:spPr>
          <a:xfrm>
            <a:off x="353060" y="33020"/>
            <a:ext cx="11407140" cy="611505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 u="none" strike="noStrike">
                <a:solidFill>
                  <a:srgbClr val="364482"/>
                </a:solidFill>
                <a:uFillTx/>
                <a:latin typeface="Franklin Gothic Medium"/>
                <a:ea typeface="DejaVu Sans" panose="020B0606030804020204"/>
              </a:rPr>
              <a:t>АИС «ЭЛЕКТРОННАЯ ШКОЛА 2.0». НОВОЕ </a:t>
            </a:r>
            <a:endParaRPr lang="ru-RU" sz="3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4020" y="1056640"/>
            <a:ext cx="3704590" cy="5356860"/>
          </a:xfrm>
          <a:prstGeom prst="rect">
            <a:avLst/>
          </a:prstGeom>
          <a:noFill/>
          <a:ln w="38100">
            <a:solidFill>
              <a:srgbClr val="36448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8" name="TextBox 8"/>
          <p:cNvSpPr/>
          <p:nvPr/>
        </p:nvSpPr>
        <p:spPr>
          <a:xfrm>
            <a:off x="4726940" y="5217160"/>
            <a:ext cx="6767830" cy="1196340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b="1" u="none" strike="noStrike">
              <a:solidFill>
                <a:srgbClr val="FFFFFF"/>
              </a:solidFill>
              <a:uFillTx/>
              <a:latin typeface="Giga Sans"/>
              <a:ea typeface="DejaVu Sans" panose="020B0606030804020204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Информация вносится только при наличии предпрофессиональных профильных классов</a:t>
            </a: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ru-RU" b="1" u="none" strike="noStrike">
              <a:solidFill>
                <a:srgbClr val="FFFFFF"/>
              </a:solidFill>
              <a:uFillTx/>
              <a:latin typeface="Giga Sans"/>
              <a:ea typeface="DejaVu Sans" panose="020B0606030804020204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955" y="1165225"/>
            <a:ext cx="7543800" cy="237236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1115" y="2666365"/>
            <a:ext cx="1401445" cy="176276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4750" y="2341880"/>
            <a:ext cx="3712210" cy="278638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6" name="TextBox 8"/>
          <p:cNvSpPr/>
          <p:nvPr/>
        </p:nvSpPr>
        <p:spPr>
          <a:xfrm>
            <a:off x="557210" y="4531380"/>
            <a:ext cx="3383280" cy="1565910"/>
          </a:xfrm>
          <a:prstGeom prst="rect">
            <a:avLst/>
          </a:prstGeom>
          <a:solidFill>
            <a:srgbClr val="36448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Информация об обучении </a:t>
            </a:r>
            <a:b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</a:br>
            <a:r>
              <a:rPr lang="ru-RU" sz="1600" b="1" u="none" strike="noStrike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в предпрофессиональных профильных классах будет отражаться в Портфолио обучающегося (раздел «Профориентация»</a:t>
            </a:r>
            <a:endParaRPr lang="ru-RU" sz="16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" name="Прямоугольник: скругленные углы 1"/>
          <p:cNvSpPr/>
          <p:nvPr/>
        </p:nvSpPr>
        <p:spPr>
          <a:xfrm>
            <a:off x="254000" y="4593590"/>
            <a:ext cx="4377690" cy="715010"/>
          </a:xfrm>
          <a:prstGeom prst="roundRect">
            <a:avLst>
              <a:gd name="adj" fmla="val 16667"/>
            </a:avLst>
          </a:prstGeom>
          <a:solidFill>
            <a:srgbClr val="36448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Межведомственный проект </a:t>
            </a: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b="1" u="none" strike="noStrike">
                <a:solidFill>
                  <a:srgbClr val="FFFFFF"/>
                </a:solidFill>
                <a:uFillTx/>
                <a:latin typeface="Giga Sans"/>
                <a:ea typeface="DejaVu Sans" panose="020B0606030804020204"/>
              </a:rPr>
              <a:t>«Цифровое портфолио»</a:t>
            </a:r>
          </a:p>
        </p:txBody>
      </p:sp>
      <p:sp>
        <p:nvSpPr>
          <p:cNvPr id="1468" name="PlaceHolder 1"/>
          <p:cNvSpPr>
            <a:spLocks noGrp="1"/>
          </p:cNvSpPr>
          <p:nvPr>
            <p:ph/>
          </p:nvPr>
        </p:nvSpPr>
        <p:spPr>
          <a:xfrm>
            <a:off x="5214620" y="1322705"/>
            <a:ext cx="6096635" cy="4858385"/>
          </a:xfrm>
          <a:prstGeom prst="rect">
            <a:avLst/>
          </a:prstGeom>
          <a:solidFill>
            <a:srgbClr val="2E3E84"/>
          </a:solidFill>
          <a:ln w="25560">
            <a:noFill/>
          </a:ln>
        </p:spPr>
        <p:txBody>
          <a:bodyPr lIns="0" tIns="0" rIns="0" bIns="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0"/>
              </a:spcBef>
              <a:buNone/>
              <a:tabLst>
                <a:tab pos="0" algn="l"/>
              </a:tabLst>
            </a:pPr>
            <a:endParaRPr lang="ru-RU" sz="1100" b="0" u="none" strike="noStrike" dirty="0">
              <a:solidFill>
                <a:schemeClr val="dk1"/>
              </a:solidFill>
              <a:uFillTx/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ru-RU" b="1" u="sng" strike="noStrike" dirty="0">
                <a:solidFill>
                  <a:schemeClr val="lt1"/>
                </a:solidFill>
                <a:uFillTx/>
                <a:latin typeface="Giga Sans"/>
                <a:ea typeface="DejaVu Sans" panose="020B0606030804020204"/>
              </a:rPr>
              <a:t>Портфолио обучающегося</a:t>
            </a:r>
            <a:endParaRPr lang="ru-RU" b="0" u="none" strike="noStrike" dirty="0">
              <a:solidFill>
                <a:schemeClr val="dk1"/>
              </a:solidFill>
              <a:uFillTx/>
              <a:latin typeface="Arial"/>
            </a:endParaRPr>
          </a:p>
          <a:p>
            <a:pPr indent="0" defTabSz="914400">
              <a:lnSpc>
                <a:spcPct val="90000"/>
              </a:lnSpc>
              <a:spcBef>
                <a:spcPts val="1000"/>
              </a:spcBef>
              <a:buNone/>
              <a:tabLst>
                <a:tab pos="0" algn="l"/>
              </a:tabLst>
            </a:pPr>
            <a:endParaRPr lang="ru-RU" b="0" u="none" strike="noStrike" dirty="0">
              <a:solidFill>
                <a:schemeClr val="dk1"/>
              </a:solidFill>
              <a:uFillTx/>
              <a:latin typeface="Arial"/>
            </a:endParaRPr>
          </a:p>
          <a:p>
            <a:pPr defTabSz="914400">
              <a:lnSpc>
                <a:spcPct val="90000"/>
              </a:lnSpc>
              <a:buClrTx/>
              <a:buSzTx/>
              <a:buNone/>
              <a:tabLst>
                <a:tab pos="0" algn="l"/>
              </a:tabLst>
            </a:pPr>
            <a:r>
              <a:rPr lang="ru-RU" sz="2000" b="1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  <a:sym typeface="+mn-ea"/>
              </a:rPr>
              <a:t>	    Завершен процесс интеграции </a:t>
            </a:r>
            <a:br>
              <a:rPr lang="ru-RU" sz="2000" b="1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  <a:sym typeface="+mn-ea"/>
              </a:rPr>
            </a:br>
            <a:r>
              <a:rPr lang="ru-RU" sz="2000" b="1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  <a:sym typeface="+mn-ea"/>
              </a:rPr>
              <a:t>с ГИС «Кузбасс. Спорт. Цифра» Министерства физической культуры и спорта Кузбасса</a:t>
            </a:r>
            <a:br>
              <a:rPr lang="ru-RU" sz="2000" b="1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  <a:sym typeface="+mn-ea"/>
              </a:rPr>
            </a:br>
            <a:r>
              <a:rPr lang="ru-RU" sz="2000" b="1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  <a:sym typeface="+mn-ea"/>
              </a:rPr>
              <a:t>о наличии спортивных разрядов по видам спорта.</a:t>
            </a:r>
          </a:p>
          <a:p>
            <a:pPr algn="l" defTabSz="914400">
              <a:lnSpc>
                <a:spcPct val="90000"/>
              </a:lnSpc>
              <a:buClrTx/>
              <a:buSzTx/>
              <a:buNone/>
              <a:tabLst>
                <a:tab pos="0" algn="l"/>
              </a:tabLst>
            </a:pPr>
            <a:r>
              <a:rPr lang="ru-RU" sz="2000" b="1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  <a:sym typeface="+mn-ea"/>
              </a:rPr>
              <a:t>    </a:t>
            </a:r>
          </a:p>
          <a:p>
            <a:pPr defTabSz="914400">
              <a:lnSpc>
                <a:spcPct val="90000"/>
              </a:lnSpc>
              <a:buClrTx/>
              <a:buSzTx/>
              <a:buNone/>
              <a:tabLst>
                <a:tab pos="0" algn="l"/>
              </a:tabLst>
            </a:pPr>
            <a:r>
              <a:rPr lang="ru-RU" sz="2000" b="1" dirty="0">
                <a:solidFill>
                  <a:srgbClr val="FFFFFF"/>
                </a:solidFill>
                <a:uFillTx/>
                <a:latin typeface="Giga Sans"/>
                <a:ea typeface="DejaVu Sans" panose="020B0606030804020204"/>
                <a:sym typeface="+mn-ea"/>
              </a:rPr>
              <a:t>    Реализована передача данных с платформы «Движение первых» о факте подтверждающем статус «Участник движения»</a:t>
            </a:r>
            <a:endParaRPr lang="ru-RU" sz="2000" b="1" strike="noStrike" dirty="0">
              <a:solidFill>
                <a:srgbClr val="FFFFFF"/>
              </a:solidFill>
              <a:uFillTx/>
              <a:latin typeface="Giga Sans"/>
              <a:ea typeface="DejaVu Sans" panose="020B0606030804020204"/>
            </a:endParaRPr>
          </a:p>
          <a:p>
            <a:pPr algn="ctr" defTabSz="914400">
              <a:lnSpc>
                <a:spcPct val="100000"/>
              </a:lnSpc>
            </a:pPr>
            <a:endParaRPr lang="ru-RU" sz="2000" b="0" strike="noStrike" spc="-1" dirty="0">
              <a:solidFill>
                <a:srgbClr val="FFFFFF"/>
              </a:solidFill>
              <a:latin typeface="Arial"/>
            </a:endParaRPr>
          </a:p>
          <a:p>
            <a:pPr indent="0" defTabSz="914400">
              <a:lnSpc>
                <a:spcPct val="90000"/>
              </a:lnSpc>
              <a:spcBef>
                <a:spcPts val="1000"/>
              </a:spcBef>
              <a:buNone/>
              <a:tabLst>
                <a:tab pos="0" algn="l"/>
              </a:tabLst>
            </a:pPr>
            <a:endParaRPr lang="ru-RU" sz="2000" b="0" u="none" strike="noStrike" dirty="0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470" name="Прямоугольник 7"/>
          <p:cNvSpPr/>
          <p:nvPr/>
        </p:nvSpPr>
        <p:spPr>
          <a:xfrm>
            <a:off x="254635" y="33020"/>
            <a:ext cx="11715115" cy="1134745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 u="none" strike="noStrike">
                <a:solidFill>
                  <a:srgbClr val="364482"/>
                </a:solidFill>
                <a:uFillTx/>
                <a:latin typeface="Franklin Gothic Medium"/>
                <a:ea typeface="DejaVu Sans" panose="020B0606030804020204"/>
              </a:rPr>
              <a:t>АИС «ЭЛЕКТРОННАЯ ШКОЛА 2.0». ПОРТФОЛИО</a:t>
            </a:r>
            <a:endParaRPr lang="ru-RU" sz="3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35" y="1322705"/>
            <a:ext cx="4271010" cy="305371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835" y="31750"/>
            <a:ext cx="11636375" cy="113728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 dirty="0">
                <a:solidFill>
                  <a:srgbClr val="364482"/>
                </a:solidFill>
                <a:uFillTx/>
                <a:latin typeface="Franklin Gothic Medium"/>
                <a:ea typeface="DejaVu Sans" panose="020B0606030804020204"/>
                <a:sym typeface="+mn-ea"/>
              </a:rPr>
              <a:t>АИС «ЭЛЕКТРОННАЯ ШКОЛА 2.0». </a:t>
            </a: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 dirty="0">
                <a:solidFill>
                  <a:srgbClr val="364482"/>
                </a:solidFill>
                <a:uFillTx/>
                <a:latin typeface="Franklin Gothic Medium"/>
                <a:ea typeface="DejaVu Sans" panose="020B0606030804020204"/>
                <a:sym typeface="+mn-ea"/>
              </a:rPr>
              <a:t>ЗАПОЛНЕНИЕ</a:t>
            </a: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rgbClr val="364481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0171" y="1518702"/>
            <a:ext cx="2560320" cy="2369880"/>
          </a:xfrm>
          <a:prstGeom prst="rect">
            <a:avLst/>
          </a:prstGeom>
          <a:solidFill>
            <a:srgbClr val="3644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ga Sans"/>
              <a:ea typeface="+mn-ea"/>
              <a:cs typeface="Arial" panose="0208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Раздел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«Профильное обучение»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Срок заполнения: </a:t>
            </a:r>
            <a:b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</a:b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до 10.09 текущего года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ga Sans"/>
              <a:ea typeface="+mn-ea"/>
              <a:cs typeface="Arial" panose="0208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ga Sans"/>
              <a:ea typeface="+mn-ea"/>
              <a:cs typeface="Arial" panose="0208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0186" y="4310657"/>
            <a:ext cx="2560320" cy="2308324"/>
          </a:xfrm>
          <a:prstGeom prst="rect">
            <a:avLst/>
          </a:prstGeom>
          <a:solidFill>
            <a:srgbClr val="456FB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Актуализация  паспортных данных и СНИЛС выпускников 9-х и 11-х классов</a:t>
            </a:r>
          </a:p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11430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Срок заполнения: ежегодно до 01.12 текущего года</a:t>
            </a:r>
          </a:p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ga Sans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46399" y="4310524"/>
            <a:ext cx="2560320" cy="2308324"/>
          </a:xfrm>
          <a:prstGeom prst="rect">
            <a:avLst/>
          </a:prstGeom>
          <a:solidFill>
            <a:srgbClr val="3644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Актуализация данных в настройках класса о количестве учебных дней в неделе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1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Срок заполнения: ежегодно до 10.09 текущего года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27352" y="4310524"/>
            <a:ext cx="2560320" cy="2292935"/>
          </a:xfrm>
          <a:prstGeom prst="rect">
            <a:avLst/>
          </a:prstGeom>
          <a:solidFill>
            <a:srgbClr val="3644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Раздел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«Классы углубленного изучения»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2600" b="1" u="none" strike="noStrike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Срок заполнения: </a:t>
            </a:r>
            <a:b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</a:br>
            <a: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до 10.09 текущего года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ga Sans"/>
              <a:ea typeface="+mn-ea"/>
              <a:cs typeface="Arial" panose="0208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ga Sans"/>
              <a:ea typeface="+mn-ea"/>
              <a:cs typeface="Arial" panose="0208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94813" y="1518702"/>
            <a:ext cx="2560320" cy="2400657"/>
          </a:xfrm>
          <a:prstGeom prst="rect">
            <a:avLst/>
          </a:prstGeom>
          <a:solidFill>
            <a:srgbClr val="3644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ga Sans"/>
              <a:ea typeface="+mn-ea"/>
              <a:cs typeface="Arial" panose="0208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Отчет «Дети участников СВО. Выпускники»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Срок сдачи: </a:t>
            </a:r>
            <a:b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</a:b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2 раза в год (март-апрель, 20 октября текущего года)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86596" y="4310273"/>
            <a:ext cx="2560320" cy="2308324"/>
          </a:xfrm>
          <a:prstGeom prst="rect">
            <a:avLst/>
          </a:prstGeom>
          <a:solidFill>
            <a:srgbClr val="456FB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Раздел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«Предпрофессиональные профильные классы»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Срок заполнения: </a:t>
            </a:r>
            <a:b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</a:br>
            <a:r>
              <a:rPr lang="ru-RU" sz="1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до 10.09 текущего года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ga Sans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27769" y="1518701"/>
            <a:ext cx="2560320" cy="2377440"/>
          </a:xfrm>
          <a:prstGeom prst="rect">
            <a:avLst/>
          </a:prstGeom>
          <a:solidFill>
            <a:srgbClr val="456FB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Отчет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«Выпускники»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Срок сдачи: 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80604020202020204" pitchFamily="34" charset="0"/>
                <a:cs typeface="Arial" panose="02080604020202020204" pitchFamily="34" charset="0"/>
              </a:rPr>
              <a:t>д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о 01 октября текущего года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62492" y="1518701"/>
            <a:ext cx="2560320" cy="2377440"/>
          </a:xfrm>
          <a:prstGeom prst="rect">
            <a:avLst/>
          </a:prstGeom>
          <a:solidFill>
            <a:srgbClr val="456FB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Отчет «Дети участников СВО»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Срок сдачи: 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до 25 числа текущего месяца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835" y="31750"/>
            <a:ext cx="11636375" cy="113728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>
                <a:solidFill>
                  <a:srgbClr val="364482"/>
                </a:solidFill>
                <a:uFillTx/>
                <a:latin typeface="Franklin Gothic Medium"/>
                <a:ea typeface="DejaVu Sans" panose="020B0606030804020204"/>
                <a:sym typeface="+mn-ea"/>
              </a:rPr>
              <a:t>АИС «ЭЛЕКТРОННАЯ ШКОЛА 2.0». </a:t>
            </a: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>
                <a:solidFill>
                  <a:srgbClr val="364482"/>
                </a:solidFill>
                <a:uFillTx/>
                <a:latin typeface="Franklin Gothic Medium"/>
                <a:ea typeface="DejaVu Sans" panose="020B0606030804020204"/>
                <a:sym typeface="+mn-ea"/>
              </a:rPr>
              <a:t>ЗАПОЛНЕНИЕ. ВАЖНОЕ</a:t>
            </a: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rgbClr val="364481"/>
              </a:solidFill>
              <a:effectLst/>
              <a:uLnTx/>
              <a:uFillTx/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7985" y="1169035"/>
            <a:ext cx="11521440" cy="1645920"/>
          </a:xfrm>
          <a:prstGeom prst="rect">
            <a:avLst/>
          </a:prstGeom>
          <a:solidFill>
            <a:srgbClr val="3644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ga Sans"/>
              <a:ea typeface="+mn-ea"/>
              <a:cs typeface="Arial" panose="0208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В целях снижения бюрократической нагрузки и исключения «лишних» запросов в образовательные организации, необходимо поддерживать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всю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внесенную информацию  в актуальном состоянии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387985" y="3147695"/>
            <a:ext cx="11521440" cy="1506855"/>
          </a:xfrm>
          <a:prstGeom prst="rect">
            <a:avLst/>
          </a:prstGeom>
          <a:solidFill>
            <a:schemeClr val="bg1"/>
          </a:solidFill>
          <a:ln w="57150">
            <a:solidFill>
              <a:srgbClr val="2E3E8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ga Sans"/>
              <a:ea typeface="+mn-ea"/>
              <a:cs typeface="Arial" panose="0208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   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2E3E84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 С 01.09.2025 закрывается доступ к редактированию отметок в журналах за предыдущие годы обучения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2E3E84"/>
              </a:solidFill>
              <a:effectLst/>
              <a:uLnTx/>
              <a:uFillTx/>
              <a:latin typeface="Arial" panose="02080604020202020204" pitchFamily="34" charset="0"/>
              <a:ea typeface="+mn-ea"/>
              <a:cs typeface="Arial" panose="02080604020202020204" pitchFamily="34" charset="0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387985" y="4987290"/>
            <a:ext cx="11521440" cy="1554480"/>
          </a:xfrm>
          <a:prstGeom prst="rect">
            <a:avLst/>
          </a:prstGeom>
          <a:solidFill>
            <a:srgbClr val="3644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ga Sans"/>
              <a:ea typeface="+mn-ea"/>
              <a:cs typeface="Arial" panose="0208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По вопросам заполнения и ведения АИС «Электронная школа 2.0»: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8-(3842)-58-70-25, Кузбасский центр мониторинга качества образования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80604020202020204" pitchFamily="34" charset="0"/>
                <a:ea typeface="+mn-ea"/>
                <a:cs typeface="Arial" panose="02080604020202020204" pitchFamily="34" charset="0"/>
              </a:rPr>
              <a:t> 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3391535"/>
            <a:ext cx="897890" cy="89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9627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" name="Прямоугольник: скругленные углы 1"/>
          <p:cNvSpPr/>
          <p:nvPr/>
        </p:nvSpPr>
        <p:spPr>
          <a:xfrm>
            <a:off x="361950" y="1203868"/>
            <a:ext cx="11459210" cy="3192256"/>
          </a:xfrm>
          <a:prstGeom prst="roundRect">
            <a:avLst>
              <a:gd name="adj" fmla="val 8836"/>
            </a:avLst>
          </a:prstGeom>
          <a:solidFill>
            <a:schemeClr val="bg1"/>
          </a:solidFill>
          <a:ln w="25400">
            <a:solidFill>
              <a:srgbClr val="36448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457200" indent="-457200" algn="just" defTabSz="914400">
              <a:lnSpc>
                <a:spcPct val="100000"/>
              </a:lnSpc>
              <a:spcAft>
                <a:spcPts val="600"/>
              </a:spcAft>
              <a:buClr>
                <a:srgbClr val="364482"/>
              </a:buClr>
              <a:buFont typeface="Wingdings" panose="05000000000000000000" pitchFamily="2" charset="2"/>
              <a:buAutoNum type="arabicPeriod"/>
            </a:pPr>
            <a:r>
              <a:rPr lang="ru-RU" sz="1800" b="1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Национальный мессенджер:</a:t>
            </a:r>
          </a:p>
          <a:p>
            <a:pPr marL="285750" indent="-285750" algn="just" defTabSz="914400">
              <a:lnSpc>
                <a:spcPct val="100000"/>
              </a:lnSpc>
              <a:spcAft>
                <a:spcPts val="600"/>
              </a:spcAft>
              <a:buClr>
                <a:srgbClr val="364482"/>
              </a:buClr>
              <a:buFont typeface="Arial" panose="02080604020202020204" pitchFamily="34" charset="0"/>
              <a:buChar char="•"/>
            </a:pPr>
            <a:r>
              <a:rPr lang="ru-RU" sz="1800" b="0" u="sng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Федеральный закон от 24 июня 2025 г. № 156</a:t>
            </a:r>
            <a:r>
              <a:rPr lang="ru-RU" sz="1800" b="0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 «О создании многофункционального сервиса обмена информацией и о внесении </a:t>
            </a:r>
            <a:r>
              <a:rPr lang="ru-RU" sz="1800" b="0" u="none" strike="noStrike" spc="11" dirty="0" err="1">
                <a:solidFill>
                  <a:srgbClr val="364482"/>
                </a:solidFill>
                <a:uFillTx/>
                <a:latin typeface="Arial"/>
                <a:ea typeface="Times New Roman"/>
              </a:rPr>
              <a:t>имзенений</a:t>
            </a:r>
            <a:r>
              <a:rPr lang="ru-RU" sz="1800" b="0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 в отдельные законодательные акты Российской Федерации» (закон </a:t>
            </a:r>
            <a:r>
              <a:rPr lang="ru-RU" sz="1800" b="1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о Национальном мессенджере</a:t>
            </a:r>
            <a:r>
              <a:rPr lang="ru-RU" sz="1800" b="0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)</a:t>
            </a:r>
          </a:p>
          <a:p>
            <a:pPr marL="285750" indent="-285750" algn="just" defTabSz="914400">
              <a:lnSpc>
                <a:spcPct val="100000"/>
              </a:lnSpc>
              <a:spcAft>
                <a:spcPts val="600"/>
              </a:spcAft>
              <a:buClr>
                <a:srgbClr val="364482"/>
              </a:buClr>
              <a:buFont typeface="Arial" panose="02080604020202020204" pitchFamily="34" charset="0"/>
              <a:buChar char="•"/>
            </a:pPr>
            <a:r>
              <a:rPr lang="ru-RU" sz="1800" b="0" u="sng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Распоряжение Правительства РФ от 12 июля 2025 г. № 1880-р</a:t>
            </a:r>
            <a:r>
              <a:rPr lang="ru-RU" sz="1800" b="0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 «Об определении организации, обеспечивающей работу и развитие национального сервиса» (выбрана </a:t>
            </a:r>
            <a:r>
              <a:rPr lang="ru-RU" sz="1800" b="1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платформа </a:t>
            </a:r>
            <a:r>
              <a:rPr lang="en-US" sz="1800" b="1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MAX</a:t>
            </a:r>
            <a:r>
              <a:rPr lang="ru-RU" sz="1800" b="1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 </a:t>
            </a:r>
            <a:r>
              <a:rPr lang="ru-RU" sz="1800" b="0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в компании ВК)</a:t>
            </a:r>
          </a:p>
          <a:p>
            <a:pPr marL="342900" indent="-342900" algn="just" defTabSz="914400">
              <a:lnSpc>
                <a:spcPct val="100000"/>
              </a:lnSpc>
              <a:spcAft>
                <a:spcPts val="600"/>
              </a:spcAft>
              <a:buClr>
                <a:srgbClr val="364482"/>
              </a:buClr>
              <a:buFont typeface="+mj-lt"/>
              <a:buAutoNum type="arabicPeriod" startAt="2"/>
            </a:pPr>
            <a:r>
              <a:rPr lang="ru-RU" sz="1800" b="1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ИКОП «</a:t>
            </a:r>
            <a:r>
              <a:rPr lang="ru-RU" sz="1800" b="1" u="none" strike="noStrike" spc="11" dirty="0" err="1">
                <a:solidFill>
                  <a:srgbClr val="364482"/>
                </a:solidFill>
                <a:uFillTx/>
                <a:latin typeface="Arial"/>
                <a:ea typeface="Times New Roman"/>
              </a:rPr>
              <a:t>Сферум</a:t>
            </a:r>
            <a:r>
              <a:rPr lang="ru-RU" sz="1800" b="1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»</a:t>
            </a:r>
          </a:p>
          <a:p>
            <a:pPr marL="285750" indent="-285750" algn="just" defTabSz="914400">
              <a:lnSpc>
                <a:spcPct val="100000"/>
              </a:lnSpc>
              <a:spcAft>
                <a:spcPts val="600"/>
              </a:spcAft>
              <a:buClr>
                <a:srgbClr val="364482"/>
              </a:buClr>
              <a:buFont typeface="Arial" panose="02080604020202020204" pitchFamily="34" charset="0"/>
              <a:buChar char="•"/>
            </a:pPr>
            <a:r>
              <a:rPr lang="ru-RU" sz="1800" b="0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В соответствии с </a:t>
            </a:r>
            <a:r>
              <a:rPr lang="ru-RU" sz="1800" b="0" u="sng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Постановлением Правительства РФ № 1241</a:t>
            </a:r>
            <a:r>
              <a:rPr lang="ru-RU" sz="1800" b="0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 ИКОП «</a:t>
            </a:r>
            <a:r>
              <a:rPr lang="ru-RU" sz="1800" b="0" u="none" strike="noStrike" spc="11" dirty="0" err="1">
                <a:solidFill>
                  <a:srgbClr val="364482"/>
                </a:solidFill>
                <a:uFillTx/>
                <a:latin typeface="Arial"/>
                <a:ea typeface="Times New Roman"/>
              </a:rPr>
              <a:t>Сферум</a:t>
            </a:r>
            <a:r>
              <a:rPr lang="ru-RU" sz="1800" b="0" u="none" strike="noStrike" spc="11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» - часть цифровой образовательной среды и коммуникационный сервис ФГИС «Моя школа»</a:t>
            </a:r>
            <a:endParaRPr lang="ru-RU" sz="18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94" name="TextBox 4"/>
          <p:cNvSpPr/>
          <p:nvPr/>
        </p:nvSpPr>
        <p:spPr>
          <a:xfrm>
            <a:off x="361950" y="34925"/>
            <a:ext cx="11425555" cy="11347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 u="none" strike="noStrike">
                <a:solidFill>
                  <a:srgbClr val="364482"/>
                </a:solidFill>
                <a:uFillTx/>
                <a:latin typeface="Franklin Gothic Medium"/>
                <a:ea typeface="Verdana"/>
              </a:rPr>
              <a:t>МИГРАЦИЯ ИКОП «СФЕРУМ»</a:t>
            </a: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 u="none" strike="noStrike">
                <a:solidFill>
                  <a:srgbClr val="364482"/>
                </a:solidFill>
                <a:uFillTx/>
                <a:latin typeface="Franklin Gothic Medium"/>
                <a:ea typeface="Verdana"/>
              </a:rPr>
              <a:t>В НАЦИОНАЛЬНЫЙ МЕССЕНДЖЕР</a:t>
            </a:r>
            <a:endParaRPr lang="ru-RU" sz="3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" name="Изображение 1" descr="70cfec23d6a58bb2e53c8929609d4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7725" y="5128260"/>
            <a:ext cx="2254250" cy="1487805"/>
          </a:xfrm>
          <a:prstGeom prst="rect">
            <a:avLst/>
          </a:prstGeom>
          <a:ln>
            <a:solidFill>
              <a:srgbClr val="570DE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Изображение 3" descr="14043_26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905" y="5128260"/>
            <a:ext cx="2236470" cy="1492250"/>
          </a:xfrm>
          <a:prstGeom prst="rect">
            <a:avLst/>
          </a:prstGeom>
          <a:ln>
            <a:solidFill>
              <a:srgbClr val="3309C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Стрелка вправо 5"/>
          <p:cNvSpPr/>
          <p:nvPr/>
        </p:nvSpPr>
        <p:spPr>
          <a:xfrm>
            <a:off x="4993005" y="5628640"/>
            <a:ext cx="1780540" cy="330835"/>
          </a:xfrm>
          <a:prstGeom prst="rightArrow">
            <a:avLst/>
          </a:prstGeom>
          <a:solidFill>
            <a:srgbClr val="3644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501" name="Прямоугольник: скругленные углы 1"/>
          <p:cNvSpPr/>
          <p:nvPr/>
        </p:nvSpPr>
        <p:spPr>
          <a:xfrm>
            <a:off x="205105" y="4464694"/>
            <a:ext cx="11624945" cy="594995"/>
          </a:xfrm>
          <a:prstGeom prst="roundRect">
            <a:avLst>
              <a:gd name="adj" fmla="val 16667"/>
            </a:avLst>
          </a:prstGeom>
          <a:solidFill>
            <a:srgbClr val="36448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300" b="1" u="none" strike="noStrike" dirty="0">
                <a:solidFill>
                  <a:srgbClr val="FFFFFF"/>
                </a:solidFill>
                <a:uFillTx/>
                <a:latin typeface="Arial"/>
                <a:ea typeface="DejaVu Sans" panose="020B0606030804020204"/>
              </a:rPr>
              <a:t>Детский сад - Дополнительное образование - Школа - ПОО - вуз</a:t>
            </a:r>
            <a:endParaRPr lang="ru-RU" sz="23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Прямоугольник: скругленные углы 1"/>
          <p:cNvSpPr/>
          <p:nvPr/>
        </p:nvSpPr>
        <p:spPr>
          <a:xfrm>
            <a:off x="4621009" y="1540276"/>
            <a:ext cx="4771566" cy="804450"/>
          </a:xfrm>
          <a:prstGeom prst="roundRect">
            <a:avLst>
              <a:gd name="adj" fmla="val 16667"/>
            </a:avLst>
          </a:prstGeom>
          <a:solidFill>
            <a:srgbClr val="36448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400" b="1" u="none" strike="noStrike" dirty="0">
                <a:solidFill>
                  <a:srgbClr val="FFFFFF"/>
                </a:solidFill>
                <a:uFillTx/>
                <a:latin typeface="Arial"/>
                <a:ea typeface="DejaVu Sans" panose="020B0606030804020204"/>
              </a:rPr>
              <a:t> В Кузбассе утверждена</a:t>
            </a:r>
            <a:endParaRPr lang="ru-RU" sz="24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502" name="TextBox 4"/>
          <p:cNvSpPr/>
          <p:nvPr/>
        </p:nvSpPr>
        <p:spPr>
          <a:xfrm>
            <a:off x="4554427" y="2764633"/>
            <a:ext cx="4904731" cy="2553091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000" b="1" u="none" strike="noStrike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Дорожная карта</a:t>
            </a:r>
            <a:endParaRPr lang="ru-RU" sz="2000" b="0" u="none" strike="noStrike" dirty="0">
              <a:solidFill>
                <a:srgbClr val="364482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000" b="1" u="none" strike="noStrike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по переводу коммуникаций в информационно-коммуникационной образовательной платформе «</a:t>
            </a:r>
            <a:r>
              <a:rPr lang="ru-RU" sz="2000" b="1" u="none" strike="noStrike" dirty="0" err="1">
                <a:solidFill>
                  <a:srgbClr val="364482"/>
                </a:solidFill>
                <a:uFillTx/>
                <a:latin typeface="Arial"/>
                <a:ea typeface="Times New Roman"/>
              </a:rPr>
              <a:t>Сферум</a:t>
            </a:r>
            <a:r>
              <a:rPr lang="ru-RU" sz="2000" b="1" u="none" strike="noStrike" dirty="0">
                <a:solidFill>
                  <a:srgbClr val="364482"/>
                </a:solidFill>
                <a:uFillTx/>
                <a:latin typeface="Arial"/>
                <a:ea typeface="Times New Roman"/>
              </a:rPr>
              <a:t>» на российский многофункциональный сервис обмена информацией в Кемеровской области - Кузбассе</a:t>
            </a:r>
            <a:endParaRPr lang="ru-RU" sz="2000" b="0" u="none" strike="noStrike" dirty="0">
              <a:solidFill>
                <a:srgbClr val="364482"/>
              </a:solidFill>
              <a:uFillTx/>
              <a:latin typeface="Arial"/>
            </a:endParaRPr>
          </a:p>
        </p:txBody>
      </p:sp>
      <p:sp>
        <p:nvSpPr>
          <p:cNvPr id="1503" name="TextBox 6"/>
          <p:cNvSpPr/>
          <p:nvPr/>
        </p:nvSpPr>
        <p:spPr>
          <a:xfrm>
            <a:off x="100330" y="0"/>
            <a:ext cx="12002770" cy="16579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 u="none" strike="noStrike">
                <a:solidFill>
                  <a:srgbClr val="364482"/>
                </a:solidFill>
                <a:uFillTx/>
                <a:latin typeface="Franklin Gothic Medium"/>
                <a:ea typeface="Verdana"/>
              </a:rPr>
              <a:t>ДОРОЖНАЯ КАРТА ПО ПЕРЕВОДУ</a:t>
            </a: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 u="none" strike="noStrike">
                <a:solidFill>
                  <a:srgbClr val="364482"/>
                </a:solidFill>
                <a:uFillTx/>
                <a:latin typeface="Franklin Gothic Medium"/>
                <a:ea typeface="Verdana"/>
              </a:rPr>
              <a:t>ИКОП «СФЕРУМ» В НАЦИОНАЛЬНЫЙ МЕССЕНДЖЕР</a:t>
            </a:r>
            <a:endParaRPr lang="ru-RU" sz="3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" name="TextBox 2"/>
          <p:cNvSpPr/>
          <p:nvPr/>
        </p:nvSpPr>
        <p:spPr>
          <a:xfrm>
            <a:off x="390616" y="5960918"/>
            <a:ext cx="11336785" cy="7064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C00000"/>
                </a:solidFill>
                <a:latin typeface="Arial"/>
              </a:rPr>
              <a:t>Внести в локальные нормативные акты изменения об использовании национального мессенджера MAX</a:t>
            </a:r>
            <a:endParaRPr lang="ru-RU" sz="2000" b="1" strike="noStrike" spc="-1" dirty="0">
              <a:solidFill>
                <a:srgbClr val="364482"/>
              </a:solidFill>
              <a:latin typeface="Arial"/>
            </a:endParaRPr>
          </a:p>
        </p:txBody>
      </p:sp>
      <p:pic>
        <p:nvPicPr>
          <p:cNvPr id="6" name="Google Shape;135;g3745c7b4823_1_0" title="Сферум в MAX_3D.png">
            <a:extLst>
              <a:ext uri="{FF2B5EF4-FFF2-40B4-BE49-F238E27FC236}">
                <a16:creationId xmlns:a16="http://schemas.microsoft.com/office/drawing/2014/main" id="{4E9077C2-4E4F-4E9D-B55F-E33734C2072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67020" y="1910574"/>
            <a:ext cx="2436080" cy="340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5B3646-2A5A-44A2-BBAA-82C778F39C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91" y="1385340"/>
            <a:ext cx="4104957" cy="406683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" name="TextBox 4"/>
          <p:cNvSpPr/>
          <p:nvPr/>
        </p:nvSpPr>
        <p:spPr>
          <a:xfrm>
            <a:off x="359410" y="54231"/>
            <a:ext cx="11471275" cy="61409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3400" b="1" u="none" strike="noStrike" dirty="0">
                <a:solidFill>
                  <a:srgbClr val="364482"/>
                </a:solidFill>
                <a:uFillTx/>
                <a:latin typeface="Franklin Gothic Medium"/>
                <a:ea typeface="Verdana"/>
              </a:rPr>
              <a:t>ПОКАЗАТЕЛИ ИСПОЛЬЗОВАНИЯ ИКОП«СФЕРУМ»</a:t>
            </a:r>
            <a:endParaRPr lang="ru-RU" sz="34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graphicFrame>
        <p:nvGraphicFramePr>
          <p:cNvPr id="91" name="Таблица 2"/>
          <p:cNvGraphicFramePr/>
          <p:nvPr/>
        </p:nvGraphicFramePr>
        <p:xfrm>
          <a:off x="359410" y="1652945"/>
          <a:ext cx="11276330" cy="3931920"/>
        </p:xfrm>
        <a:graphic>
          <a:graphicData uri="http://schemas.openxmlformats.org/drawingml/2006/table">
            <a:tbl>
              <a:tblPr/>
              <a:tblGrid>
                <a:gridCol w="5861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7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7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19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1" spc="-1" dirty="0">
                          <a:solidFill>
                            <a:srgbClr val="364482"/>
                          </a:solidFill>
                          <a:latin typeface="Arial"/>
                          <a:sym typeface="+mn-ea"/>
                        </a:rPr>
                        <a:t> Показатель</a:t>
                      </a:r>
                      <a:endParaRPr lang="ru-RU" altLang="en-US" sz="2000" b="1" strike="noStrike" spc="-1" dirty="0">
                        <a:solidFill>
                          <a:srgbClr val="364482"/>
                        </a:solidFill>
                        <a:latin typeface="Arial"/>
                        <a:sym typeface="+mn-ea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93ADDD"/>
                      </a:solidFill>
                      <a:prstDash val="solid"/>
                    </a:lnT>
                    <a:lnB w="12240">
                      <a:solidFill>
                        <a:srgbClr val="93ADDD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ru-RU" sz="2000" b="1" strike="noStrike" spc="-1">
                          <a:solidFill>
                            <a:srgbClr val="364482"/>
                          </a:solidFill>
                          <a:latin typeface="Arial"/>
                        </a:rPr>
                        <a:t>Цель</a:t>
                      </a:r>
                    </a:p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ru-RU" sz="2000" b="1" strike="noStrike" spc="-1">
                          <a:solidFill>
                            <a:srgbClr val="364482"/>
                          </a:solidFill>
                          <a:latin typeface="Arial"/>
                        </a:rPr>
                        <a:t>на</a:t>
                      </a:r>
                      <a:r>
                        <a:rPr lang="ru-RU" sz="2000" b="1" strike="noStrike" spc="-1">
                          <a:solidFill>
                            <a:srgbClr val="C00000"/>
                          </a:solidFill>
                          <a:latin typeface="Arial"/>
                        </a:rPr>
                        <a:t> 01.10.2025</a:t>
                      </a: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93ADDD"/>
                      </a:solidFill>
                      <a:prstDash val="solid"/>
                    </a:lnT>
                    <a:lnB w="12240">
                      <a:solidFill>
                        <a:srgbClr val="93ADDD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ru-RU" sz="2000" b="1" strike="noStrike" spc="-1">
                          <a:solidFill>
                            <a:srgbClr val="364482"/>
                          </a:solidFill>
                          <a:latin typeface="Arial"/>
                        </a:rPr>
                        <a:t>Цель</a:t>
                      </a:r>
                    </a:p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ru-RU" sz="2000" b="1" strike="noStrike" spc="-1">
                          <a:solidFill>
                            <a:srgbClr val="364482"/>
                          </a:solidFill>
                          <a:latin typeface="Arial"/>
                        </a:rPr>
                        <a:t>на</a:t>
                      </a:r>
                      <a:r>
                        <a:rPr lang="ru-RU" sz="2000" b="1" strike="noStrike" spc="-1">
                          <a:solidFill>
                            <a:srgbClr val="C00000"/>
                          </a:solidFill>
                          <a:latin typeface="Arial"/>
                        </a:rPr>
                        <a:t> 01.12.2025</a:t>
                      </a: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93ADDD"/>
                      </a:solidFill>
                      <a:prstDash val="solid"/>
                    </a:lnT>
                    <a:lnB w="12240">
                      <a:solidFill>
                        <a:srgbClr val="93ADDD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474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ru-RU" sz="2000" b="1" strike="noStrike" spc="-1" dirty="0">
                          <a:solidFill>
                            <a:srgbClr val="00B050"/>
                          </a:solidFill>
                          <a:latin typeface="Arial"/>
                        </a:rPr>
                        <a:t>Активные педагоги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364482"/>
                          </a:solidFill>
                          <a:latin typeface="Arial"/>
                        </a:rPr>
                        <a:t>пишут 10 и более сообщений в неделю </a:t>
                      </a:r>
                      <a:endParaRPr lang="ru-RU" sz="2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2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93ADDD"/>
                      </a:solidFill>
                      <a:prstDash val="solid"/>
                    </a:lnT>
                    <a:lnB w="12240">
                      <a:solidFill>
                        <a:srgbClr val="93ADDD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ru-RU" sz="2000" b="1" strike="noStrike" spc="-1">
                          <a:solidFill>
                            <a:srgbClr val="00B050"/>
                          </a:solidFill>
                          <a:latin typeface="Arial"/>
                        </a:rPr>
                        <a:t>не менее 50%</a:t>
                      </a: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93ADDD"/>
                      </a:solidFill>
                      <a:prstDash val="solid"/>
                    </a:lnT>
                    <a:lnB w="12240">
                      <a:solidFill>
                        <a:srgbClr val="93ADDD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ru-RU" sz="2000" b="1" strike="noStrike" spc="-1" dirty="0">
                          <a:solidFill>
                            <a:srgbClr val="00B050"/>
                          </a:solidFill>
                          <a:latin typeface="Arial"/>
                        </a:rPr>
                        <a:t>не менее 75%</a:t>
                      </a: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93ADDD"/>
                      </a:solidFill>
                      <a:prstDash val="solid"/>
                    </a:lnT>
                    <a:lnB w="12240">
                      <a:solidFill>
                        <a:srgbClr val="93ADDD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217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ru-RU" sz="2000" b="1" strike="noStrike" spc="-1" dirty="0">
                          <a:solidFill>
                            <a:srgbClr val="00B050"/>
                          </a:solidFill>
                          <a:latin typeface="Arial"/>
                        </a:rPr>
                        <a:t>Активные обучающиеся и родители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364482"/>
                          </a:solidFill>
                          <a:latin typeface="Arial"/>
                        </a:rPr>
                        <a:t>активность хотя бы раз в неделю: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364482"/>
                          </a:solidFill>
                          <a:latin typeface="Arial"/>
                        </a:rPr>
                        <a:t>1 сообщение,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364482"/>
                          </a:solidFill>
                          <a:latin typeface="Arial"/>
                        </a:rPr>
                        <a:t>участие в опросе,</a:t>
                      </a:r>
                      <a:endParaRPr lang="ru-RU" sz="2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364482"/>
                          </a:solidFill>
                          <a:latin typeface="Arial"/>
                        </a:rPr>
                        <a:t>проставление реакций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364482"/>
                          </a:solidFill>
                          <a:latin typeface="Arial"/>
                        </a:rPr>
                        <a:t>и другие действия</a:t>
                      </a:r>
                      <a:endParaRPr lang="ru-RU" sz="2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2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93ADDD"/>
                      </a:solidFill>
                      <a:prstDash val="solid"/>
                    </a:lnT>
                    <a:lnB w="12240">
                      <a:solidFill>
                        <a:srgbClr val="93ADDD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ru-RU" sz="2000" b="1" strike="noStrike" spc="-1">
                          <a:solidFill>
                            <a:srgbClr val="00B050"/>
                          </a:solidFill>
                          <a:latin typeface="Arial"/>
                        </a:rPr>
                        <a:t>не менее 50%</a:t>
                      </a: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93ADDD"/>
                      </a:solidFill>
                      <a:prstDash val="solid"/>
                    </a:lnT>
                    <a:lnB w="12240">
                      <a:solidFill>
                        <a:srgbClr val="93ADDD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None/>
                      </a:pPr>
                      <a:r>
                        <a:rPr lang="ru-RU" sz="2000" b="1" strike="noStrike" spc="-1" dirty="0">
                          <a:solidFill>
                            <a:srgbClr val="00B050"/>
                          </a:solidFill>
                          <a:latin typeface="Arial"/>
                        </a:rPr>
                        <a:t>не менее 75%</a:t>
                      </a: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93ADDD"/>
                      </a:solidFill>
                      <a:prstDash val="solid"/>
                    </a:lnT>
                    <a:lnB w="12240">
                      <a:solidFill>
                        <a:srgbClr val="93ADDD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Прямоугольник: скругленные углы 1">
            <a:extLst>
              <a:ext uri="{FF2B5EF4-FFF2-40B4-BE49-F238E27FC236}">
                <a16:creationId xmlns:a16="http://schemas.microsoft.com/office/drawing/2014/main" id="{2E032816-85CC-4723-8BB1-1B22D516232E}"/>
              </a:ext>
            </a:extLst>
          </p:cNvPr>
          <p:cNvSpPr/>
          <p:nvPr/>
        </p:nvSpPr>
        <p:spPr>
          <a:xfrm>
            <a:off x="359410" y="781408"/>
            <a:ext cx="11459210" cy="614099"/>
          </a:xfrm>
          <a:prstGeom prst="roundRect">
            <a:avLst>
              <a:gd name="adj" fmla="val 8836"/>
            </a:avLst>
          </a:prstGeom>
          <a:solidFill>
            <a:schemeClr val="bg1"/>
          </a:solidFill>
          <a:ln w="25400">
            <a:solidFill>
              <a:srgbClr val="36448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spcAft>
                <a:spcPts val="600"/>
              </a:spcAft>
              <a:buClr>
                <a:srgbClr val="364482"/>
              </a:buClr>
            </a:pPr>
            <a:r>
              <a:rPr lang="ru-RU" sz="2000" b="1" spc="11" dirty="0">
                <a:solidFill>
                  <a:srgbClr val="364482"/>
                </a:solidFill>
                <a:latin typeface="Arial"/>
              </a:rPr>
              <a:t>ЗАДАЧА: перевести все коммуникации в </a:t>
            </a:r>
            <a:r>
              <a:rPr lang="ru-RU" sz="2000" b="1" spc="11" dirty="0" err="1">
                <a:solidFill>
                  <a:srgbClr val="364482"/>
                </a:solidFill>
                <a:latin typeface="Arial"/>
              </a:rPr>
              <a:t>Сферум</a:t>
            </a:r>
            <a:r>
              <a:rPr lang="ru-RU" sz="2000" b="1" spc="11" dirty="0">
                <a:solidFill>
                  <a:srgbClr val="364482"/>
                </a:solidFill>
                <a:latin typeface="Arial"/>
              </a:rPr>
              <a:t> в </a:t>
            </a:r>
            <a:r>
              <a:rPr lang="en-US" sz="2000" b="1" spc="11" dirty="0">
                <a:solidFill>
                  <a:srgbClr val="364482"/>
                </a:solidFill>
                <a:latin typeface="Arial"/>
              </a:rPr>
              <a:t>MAX</a:t>
            </a:r>
            <a:r>
              <a:rPr lang="ru-RU" sz="2000" b="1" spc="11" dirty="0">
                <a:solidFill>
                  <a:srgbClr val="364482"/>
                </a:solidFill>
                <a:latin typeface="Arial"/>
              </a:rPr>
              <a:t> до</a:t>
            </a:r>
            <a:r>
              <a:rPr lang="ru-RU" sz="2000" b="1" spc="11" dirty="0">
                <a:solidFill>
                  <a:srgbClr val="C00000"/>
                </a:solidFill>
                <a:latin typeface="Arial"/>
              </a:rPr>
              <a:t> 01.11.2025</a:t>
            </a:r>
            <a:endParaRPr lang="ru-RU" sz="2000" b="0" u="none" strike="noStrike" dirty="0">
              <a:solidFill>
                <a:srgbClr val="C00000"/>
              </a:solidFill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3753" y="160483"/>
            <a:ext cx="9042400" cy="786754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 marR="5080"/>
            <a:r>
              <a:rPr sz="2400" b="1" dirty="0">
                <a:solidFill>
                  <a:srgbClr val="002060"/>
                </a:solidFill>
                <a:cs typeface="Times New Roman"/>
              </a:rPr>
              <a:t>ПРОФЕССИОНАЛЬНОЕ</a:t>
            </a:r>
            <a:r>
              <a:rPr sz="2400" b="1" spc="-65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spc="-40" dirty="0">
                <a:solidFill>
                  <a:srgbClr val="002060"/>
                </a:solidFill>
                <a:cs typeface="Times New Roman"/>
              </a:rPr>
              <a:t>РАЗВИТИЕ</a:t>
            </a:r>
            <a:r>
              <a:rPr sz="2400" b="1" spc="-70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spc="-10" dirty="0">
                <a:solidFill>
                  <a:srgbClr val="002060"/>
                </a:solidFill>
                <a:cs typeface="Times New Roman"/>
              </a:rPr>
              <a:t>ПЕДАГОГОВ</a:t>
            </a:r>
            <a:r>
              <a:rPr sz="2400" b="1" spc="-80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dirty="0">
                <a:solidFill>
                  <a:srgbClr val="002060"/>
                </a:solidFill>
                <a:cs typeface="Times New Roman"/>
              </a:rPr>
              <a:t>ПО</a:t>
            </a:r>
            <a:r>
              <a:rPr sz="2400" b="1" spc="-60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spc="-40" dirty="0">
                <a:solidFill>
                  <a:srgbClr val="002060"/>
                </a:solidFill>
                <a:cs typeface="Times New Roman"/>
              </a:rPr>
              <a:t>РАБОТЕ</a:t>
            </a:r>
            <a:r>
              <a:rPr sz="2400" b="1" spc="-50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dirty="0">
                <a:solidFill>
                  <a:srgbClr val="002060"/>
                </a:solidFill>
                <a:cs typeface="Times New Roman"/>
              </a:rPr>
              <a:t>С</a:t>
            </a:r>
            <a:r>
              <a:rPr sz="2400" b="1" spc="-35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spc="-10" dirty="0">
                <a:solidFill>
                  <a:srgbClr val="002060"/>
                </a:solidFill>
                <a:cs typeface="Times New Roman"/>
              </a:rPr>
              <a:t>ДЕТЬМИ </a:t>
            </a:r>
            <a:r>
              <a:rPr sz="2400" b="1" spc="-30" dirty="0">
                <a:solidFill>
                  <a:srgbClr val="002060"/>
                </a:solidFill>
                <a:cs typeface="Times New Roman"/>
              </a:rPr>
              <a:t>ИНОСТРАННЫХ</a:t>
            </a:r>
            <a:r>
              <a:rPr sz="2400" b="1" spc="-55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spc="-35" dirty="0">
                <a:solidFill>
                  <a:srgbClr val="002060"/>
                </a:solidFill>
                <a:cs typeface="Times New Roman"/>
              </a:rPr>
              <a:t>ГРАЖДАН</a:t>
            </a:r>
            <a:r>
              <a:rPr sz="2400" b="1" spc="-60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dirty="0">
                <a:solidFill>
                  <a:srgbClr val="002060"/>
                </a:solidFill>
                <a:cs typeface="Times New Roman"/>
              </a:rPr>
              <a:t>И</a:t>
            </a:r>
            <a:r>
              <a:rPr sz="2400" b="1" spc="-35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dirty="0">
                <a:solidFill>
                  <a:srgbClr val="002060"/>
                </a:solidFill>
                <a:cs typeface="Times New Roman"/>
              </a:rPr>
              <a:t>ДЕТЬМИ</a:t>
            </a:r>
            <a:r>
              <a:rPr sz="2400" b="1" spc="-25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dirty="0">
                <a:solidFill>
                  <a:srgbClr val="002060"/>
                </a:solidFill>
                <a:cs typeface="Times New Roman"/>
              </a:rPr>
              <a:t>С</a:t>
            </a:r>
            <a:r>
              <a:rPr sz="2400" b="1" spc="-25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spc="-30" dirty="0">
                <a:solidFill>
                  <a:srgbClr val="002060"/>
                </a:solidFill>
                <a:cs typeface="Times New Roman"/>
              </a:rPr>
              <a:t>МИГРАЦИОННОЙ</a:t>
            </a:r>
            <a:r>
              <a:rPr sz="2400" b="1" spc="-70" dirty="0">
                <a:solidFill>
                  <a:srgbClr val="002060"/>
                </a:solidFill>
                <a:cs typeface="Times New Roman"/>
              </a:rPr>
              <a:t> </a:t>
            </a:r>
            <a:r>
              <a:rPr sz="2400" b="1" spc="-10" dirty="0">
                <a:solidFill>
                  <a:srgbClr val="002060"/>
                </a:solidFill>
                <a:cs typeface="Times New Roman"/>
              </a:rPr>
              <a:t>ИСТОРИЕЙ</a:t>
            </a:r>
            <a:endParaRPr sz="2400" dirty="0">
              <a:solidFill>
                <a:srgbClr val="002060"/>
              </a:solidFill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7584" y="975257"/>
            <a:ext cx="12547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00AF50"/>
                </a:solidFill>
              </a:rPr>
              <a:t>31</a:t>
            </a:r>
            <a:r>
              <a:rPr sz="3600" spc="-135" dirty="0">
                <a:solidFill>
                  <a:srgbClr val="00AF50"/>
                </a:solidFill>
              </a:rPr>
              <a:t> </a:t>
            </a:r>
            <a:r>
              <a:rPr sz="3600" spc="-25" dirty="0">
                <a:solidFill>
                  <a:srgbClr val="00AF50"/>
                </a:solidFill>
              </a:rPr>
              <a:t>861</a:t>
            </a:r>
            <a:endParaRPr sz="3600" dirty="0"/>
          </a:p>
        </p:txBody>
      </p:sp>
      <p:sp>
        <p:nvSpPr>
          <p:cNvPr id="4" name="object 4"/>
          <p:cNvSpPr txBox="1"/>
          <p:nvPr/>
        </p:nvSpPr>
        <p:spPr>
          <a:xfrm>
            <a:off x="263753" y="1553843"/>
            <a:ext cx="476978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pc="-55" dirty="0">
                <a:solidFill>
                  <a:srgbClr val="001F5F"/>
                </a:solidFill>
                <a:cs typeface="Times New Roman"/>
              </a:rPr>
              <a:t>педагогический</a:t>
            </a:r>
            <a:r>
              <a:rPr spc="-65" dirty="0">
                <a:solidFill>
                  <a:srgbClr val="001F5F"/>
                </a:solidFill>
                <a:cs typeface="Times New Roman"/>
              </a:rPr>
              <a:t> </a:t>
            </a:r>
            <a:r>
              <a:rPr spc="-50" dirty="0">
                <a:solidFill>
                  <a:srgbClr val="001F5F"/>
                </a:solidFill>
                <a:cs typeface="Times New Roman"/>
              </a:rPr>
              <a:t>работник</a:t>
            </a:r>
            <a:r>
              <a:rPr spc="-75" dirty="0">
                <a:solidFill>
                  <a:srgbClr val="001F5F"/>
                </a:solidFill>
                <a:cs typeface="Times New Roman"/>
              </a:rPr>
              <a:t> </a:t>
            </a:r>
            <a:r>
              <a:rPr spc="-55" dirty="0">
                <a:solidFill>
                  <a:srgbClr val="001F5F"/>
                </a:solidFill>
                <a:cs typeface="Times New Roman"/>
              </a:rPr>
              <a:t>нуждается</a:t>
            </a:r>
            <a:r>
              <a:rPr spc="-10" dirty="0">
                <a:solidFill>
                  <a:srgbClr val="001F5F"/>
                </a:solidFill>
                <a:cs typeface="Times New Roman"/>
              </a:rPr>
              <a:t> </a:t>
            </a:r>
            <a:r>
              <a:rPr dirty="0">
                <a:solidFill>
                  <a:srgbClr val="001F5F"/>
                </a:solidFill>
                <a:cs typeface="Times New Roman"/>
              </a:rPr>
              <a:t>в</a:t>
            </a:r>
            <a:r>
              <a:rPr spc="-70" dirty="0">
                <a:solidFill>
                  <a:srgbClr val="001F5F"/>
                </a:solidFill>
                <a:cs typeface="Times New Roman"/>
              </a:rPr>
              <a:t> </a:t>
            </a:r>
            <a:r>
              <a:rPr spc="-35" dirty="0">
                <a:solidFill>
                  <a:srgbClr val="001F5F"/>
                </a:solidFill>
                <a:cs typeface="Times New Roman"/>
              </a:rPr>
              <a:t>ПК</a:t>
            </a:r>
            <a:r>
              <a:rPr spc="-40" dirty="0">
                <a:solidFill>
                  <a:srgbClr val="001F5F"/>
                </a:solidFill>
                <a:cs typeface="Times New Roman"/>
              </a:rPr>
              <a:t> </a:t>
            </a:r>
            <a:r>
              <a:rPr spc="-30" dirty="0">
                <a:solidFill>
                  <a:srgbClr val="001F5F"/>
                </a:solidFill>
                <a:cs typeface="Times New Roman"/>
              </a:rPr>
              <a:t>по</a:t>
            </a:r>
            <a:r>
              <a:rPr spc="-60" dirty="0">
                <a:solidFill>
                  <a:srgbClr val="001F5F"/>
                </a:solidFill>
                <a:cs typeface="Times New Roman"/>
              </a:rPr>
              <a:t> </a:t>
            </a:r>
            <a:r>
              <a:rPr spc="-55" dirty="0">
                <a:solidFill>
                  <a:srgbClr val="001F5F"/>
                </a:solidFill>
                <a:cs typeface="Times New Roman"/>
              </a:rPr>
              <a:t>работе</a:t>
            </a:r>
            <a:r>
              <a:rPr spc="-65" dirty="0">
                <a:solidFill>
                  <a:srgbClr val="001F5F"/>
                </a:solidFill>
                <a:cs typeface="Times New Roman"/>
              </a:rPr>
              <a:t> </a:t>
            </a:r>
            <a:r>
              <a:rPr spc="-10" dirty="0">
                <a:solidFill>
                  <a:srgbClr val="001F5F"/>
                </a:solidFill>
                <a:cs typeface="Times New Roman"/>
              </a:rPr>
              <a:t>с</a:t>
            </a:r>
            <a:r>
              <a:rPr spc="-55" dirty="0">
                <a:solidFill>
                  <a:srgbClr val="001F5F"/>
                </a:solidFill>
                <a:cs typeface="Times New Roman"/>
              </a:rPr>
              <a:t> </a:t>
            </a:r>
            <a:r>
              <a:rPr spc="-10" dirty="0">
                <a:solidFill>
                  <a:srgbClr val="001F5F"/>
                </a:solidFill>
                <a:cs typeface="Times New Roman"/>
              </a:rPr>
              <a:t>детьми </a:t>
            </a:r>
            <a:r>
              <a:rPr spc="-45" dirty="0">
                <a:solidFill>
                  <a:srgbClr val="001F5F"/>
                </a:solidFill>
                <a:cs typeface="Times New Roman"/>
              </a:rPr>
              <a:t>иностранных </a:t>
            </a:r>
            <a:r>
              <a:rPr spc="-10" dirty="0">
                <a:solidFill>
                  <a:srgbClr val="001F5F"/>
                </a:solidFill>
                <a:cs typeface="Times New Roman"/>
              </a:rPr>
              <a:t>граждан</a:t>
            </a:r>
            <a:endParaRPr dirty="0"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89931" y="935747"/>
            <a:ext cx="1773734" cy="156704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046214" y="1028192"/>
            <a:ext cx="4934470" cy="10894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20" dirty="0">
                <a:solidFill>
                  <a:srgbClr val="538235"/>
                </a:solidFill>
                <a:cs typeface="Times New Roman"/>
              </a:rPr>
              <a:t>УТВЕРЖДЕН</a:t>
            </a:r>
            <a:r>
              <a:rPr sz="1400" b="1" spc="-60" dirty="0">
                <a:solidFill>
                  <a:srgbClr val="538235"/>
                </a:solidFill>
                <a:cs typeface="Times New Roman"/>
              </a:rPr>
              <a:t> </a:t>
            </a:r>
            <a:r>
              <a:rPr sz="1400" b="1" spc="-10" dirty="0">
                <a:solidFill>
                  <a:srgbClr val="538235"/>
                </a:solidFill>
                <a:cs typeface="Times New Roman"/>
              </a:rPr>
              <a:t>комплексный</a:t>
            </a:r>
            <a:r>
              <a:rPr sz="1400" b="1" dirty="0">
                <a:solidFill>
                  <a:srgbClr val="538235"/>
                </a:solidFill>
                <a:cs typeface="Times New Roman"/>
              </a:rPr>
              <a:t> </a:t>
            </a:r>
            <a:r>
              <a:rPr sz="1400" b="1" spc="-20" dirty="0">
                <a:solidFill>
                  <a:srgbClr val="538235"/>
                </a:solidFill>
                <a:cs typeface="Times New Roman"/>
              </a:rPr>
              <a:t>план</a:t>
            </a:r>
            <a:endParaRPr sz="1400" dirty="0"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400" spc="-25" dirty="0">
                <a:solidFill>
                  <a:srgbClr val="171717"/>
                </a:solidFill>
                <a:cs typeface="Times New Roman"/>
              </a:rPr>
              <a:t>научно-</a:t>
            </a:r>
            <a:r>
              <a:rPr sz="1400" spc="-10" dirty="0">
                <a:solidFill>
                  <a:srgbClr val="171717"/>
                </a:solidFill>
                <a:cs typeface="Times New Roman"/>
              </a:rPr>
              <a:t>методического</a:t>
            </a:r>
            <a:r>
              <a:rPr sz="1400" dirty="0">
                <a:solidFill>
                  <a:srgbClr val="171717"/>
                </a:solidFill>
                <a:cs typeface="Times New Roman"/>
              </a:rPr>
              <a:t> сопровождения</a:t>
            </a:r>
            <a:r>
              <a:rPr sz="1400" spc="-4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dirty="0" err="1">
                <a:solidFill>
                  <a:srgbClr val="171717"/>
                </a:solidFill>
                <a:cs typeface="Times New Roman"/>
              </a:rPr>
              <a:t>деятельности</a:t>
            </a:r>
            <a:r>
              <a:rPr sz="1400" spc="-2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spc="-10" dirty="0" err="1">
                <a:solidFill>
                  <a:srgbClr val="171717"/>
                </a:solidFill>
                <a:cs typeface="Times New Roman"/>
              </a:rPr>
              <a:t>образовательных</a:t>
            </a:r>
            <a:r>
              <a:rPr lang="ru-RU" sz="1400" spc="-1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spc="-10" dirty="0" err="1">
                <a:solidFill>
                  <a:srgbClr val="171717"/>
                </a:solidFill>
                <a:cs typeface="Times New Roman"/>
              </a:rPr>
              <a:t>организаций</a:t>
            </a:r>
            <a:r>
              <a:rPr sz="1400" spc="-3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dirty="0">
                <a:solidFill>
                  <a:srgbClr val="171717"/>
                </a:solidFill>
                <a:cs typeface="Times New Roman"/>
              </a:rPr>
              <a:t>и</a:t>
            </a:r>
            <a:r>
              <a:rPr sz="1400" spc="2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spc="-10" dirty="0">
                <a:solidFill>
                  <a:srgbClr val="171717"/>
                </a:solidFill>
                <a:cs typeface="Times New Roman"/>
              </a:rPr>
              <a:t>педагогов,</a:t>
            </a:r>
            <a:r>
              <a:rPr sz="1400" spc="-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spc="-10" dirty="0">
                <a:solidFill>
                  <a:srgbClr val="171717"/>
                </a:solidFill>
                <a:cs typeface="Times New Roman"/>
              </a:rPr>
              <a:t>работающих</a:t>
            </a:r>
            <a:endParaRPr sz="1400" dirty="0">
              <a:cs typeface="Times New Roman"/>
            </a:endParaRPr>
          </a:p>
          <a:p>
            <a:pPr marL="12700" marR="1903730">
              <a:lnSpc>
                <a:spcPct val="100000"/>
              </a:lnSpc>
            </a:pPr>
            <a:r>
              <a:rPr sz="1400" dirty="0">
                <a:solidFill>
                  <a:srgbClr val="171717"/>
                </a:solidFill>
                <a:cs typeface="Times New Roman"/>
              </a:rPr>
              <a:t>с</a:t>
            </a:r>
            <a:r>
              <a:rPr sz="1400" spc="-2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dirty="0">
                <a:solidFill>
                  <a:srgbClr val="171717"/>
                </a:solidFill>
                <a:cs typeface="Times New Roman"/>
              </a:rPr>
              <a:t>детьми</a:t>
            </a:r>
            <a:r>
              <a:rPr sz="1400" spc="-2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dirty="0">
                <a:solidFill>
                  <a:srgbClr val="171717"/>
                </a:solidFill>
                <a:cs typeface="Times New Roman"/>
              </a:rPr>
              <a:t>иностранных</a:t>
            </a:r>
            <a:r>
              <a:rPr sz="1400" spc="-4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dirty="0">
                <a:solidFill>
                  <a:srgbClr val="171717"/>
                </a:solidFill>
                <a:cs typeface="Times New Roman"/>
              </a:rPr>
              <a:t>граждан</a:t>
            </a:r>
            <a:r>
              <a:rPr sz="1400" spc="-2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dirty="0">
                <a:solidFill>
                  <a:srgbClr val="171717"/>
                </a:solidFill>
                <a:cs typeface="Times New Roman"/>
              </a:rPr>
              <a:t>и</a:t>
            </a:r>
            <a:r>
              <a:rPr sz="1400" spc="-3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spc="-10" dirty="0">
                <a:solidFill>
                  <a:srgbClr val="171717"/>
                </a:solidFill>
                <a:cs typeface="Times New Roman"/>
              </a:rPr>
              <a:t>детьми </a:t>
            </a:r>
            <a:r>
              <a:rPr sz="1400" dirty="0">
                <a:solidFill>
                  <a:srgbClr val="171717"/>
                </a:solidFill>
                <a:cs typeface="Times New Roman"/>
              </a:rPr>
              <a:t>с</a:t>
            </a:r>
            <a:r>
              <a:rPr sz="1400" spc="3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spc="-10" dirty="0">
                <a:solidFill>
                  <a:srgbClr val="171717"/>
                </a:solidFill>
                <a:cs typeface="Times New Roman"/>
              </a:rPr>
              <a:t>миграционной</a:t>
            </a:r>
            <a:r>
              <a:rPr sz="1400" spc="-1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400" spc="-10" dirty="0">
                <a:solidFill>
                  <a:srgbClr val="171717"/>
                </a:solidFill>
                <a:cs typeface="Times New Roman"/>
              </a:rPr>
              <a:t>историей</a:t>
            </a:r>
            <a:endParaRPr sz="1400" dirty="0"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3786" y="2502788"/>
            <a:ext cx="386334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001F5F"/>
                </a:solidFill>
                <a:latin typeface="Times New Roman"/>
                <a:cs typeface="Times New Roman"/>
              </a:rPr>
              <a:t>Потребность</a:t>
            </a:r>
            <a:r>
              <a:rPr sz="1400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001F5F"/>
                </a:solidFill>
                <a:latin typeface="Times New Roman"/>
                <a:cs typeface="Times New Roman"/>
              </a:rPr>
              <a:t>педагогических</a:t>
            </a:r>
            <a:r>
              <a:rPr sz="1400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imes New Roman"/>
                <a:cs typeface="Times New Roman"/>
              </a:rPr>
              <a:t>работников</a:t>
            </a:r>
            <a:endParaRPr sz="1400" dirty="0">
              <a:latin typeface="Times New Roman"/>
              <a:cs typeface="Times New Roman"/>
            </a:endParaRPr>
          </a:p>
          <a:p>
            <a:pPr marL="12700" algn="ctr">
              <a:lnSpc>
                <a:spcPct val="100000"/>
              </a:lnSpc>
            </a:pPr>
            <a:r>
              <a:rPr sz="1400" dirty="0">
                <a:solidFill>
                  <a:srgbClr val="001F5F"/>
                </a:solidFill>
                <a:latin typeface="Times New Roman"/>
                <a:cs typeface="Times New Roman"/>
              </a:rPr>
              <a:t>в повышении</a:t>
            </a:r>
            <a:r>
              <a:rPr sz="1400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imes New Roman"/>
                <a:cs typeface="Times New Roman"/>
              </a:rPr>
              <a:t>квалификации</a:t>
            </a:r>
            <a:r>
              <a:rPr sz="14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4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001F5F"/>
                </a:solidFill>
                <a:latin typeface="Times New Roman"/>
                <a:cs typeface="Times New Roman"/>
              </a:rPr>
              <a:t>разрезе</a:t>
            </a:r>
            <a:r>
              <a:rPr sz="14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imes New Roman"/>
                <a:cs typeface="Times New Roman"/>
              </a:rPr>
              <a:t>должностей</a:t>
            </a:r>
            <a:endParaRPr sz="1400" dirty="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839724" y="3192779"/>
            <a:ext cx="3696716" cy="3463038"/>
            <a:chOff x="839724" y="3192779"/>
            <a:chExt cx="3458210" cy="319278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71700" y="3192779"/>
              <a:ext cx="1736725" cy="157670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26436" y="3971543"/>
              <a:ext cx="1299210" cy="184023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68780" y="4911890"/>
              <a:ext cx="2128266" cy="147307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4692" y="4817325"/>
              <a:ext cx="1476121" cy="147129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9724" y="4213847"/>
              <a:ext cx="1242682" cy="140423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74776" y="3293363"/>
              <a:ext cx="1561211" cy="159473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70304" y="3197313"/>
              <a:ext cx="1015631" cy="122914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440305" y="3459860"/>
              <a:ext cx="1216660" cy="1059180"/>
            </a:xfrm>
            <a:custGeom>
              <a:avLst/>
              <a:gdLst/>
              <a:ahLst/>
              <a:cxnLst/>
              <a:rect l="l" t="t" r="r" b="b"/>
              <a:pathLst>
                <a:path w="1216660" h="1059179">
                  <a:moveTo>
                    <a:pt x="0" y="0"/>
                  </a:moveTo>
                  <a:lnTo>
                    <a:pt x="0" y="668908"/>
                  </a:lnTo>
                  <a:lnTo>
                    <a:pt x="48724" y="670679"/>
                  </a:lnTo>
                  <a:lnTo>
                    <a:pt x="96736" y="675927"/>
                  </a:lnTo>
                  <a:lnTo>
                    <a:pt x="143880" y="684552"/>
                  </a:lnTo>
                  <a:lnTo>
                    <a:pt x="190005" y="696456"/>
                  </a:lnTo>
                  <a:lnTo>
                    <a:pt x="234957" y="711540"/>
                  </a:lnTo>
                  <a:lnTo>
                    <a:pt x="278581" y="729706"/>
                  </a:lnTo>
                  <a:lnTo>
                    <a:pt x="320725" y="750856"/>
                  </a:lnTo>
                  <a:lnTo>
                    <a:pt x="361235" y="774890"/>
                  </a:lnTo>
                  <a:lnTo>
                    <a:pt x="399958" y="801710"/>
                  </a:lnTo>
                  <a:lnTo>
                    <a:pt x="436739" y="831218"/>
                  </a:lnTo>
                  <a:lnTo>
                    <a:pt x="471427" y="863315"/>
                  </a:lnTo>
                  <a:lnTo>
                    <a:pt x="503866" y="897901"/>
                  </a:lnTo>
                  <a:lnTo>
                    <a:pt x="533904" y="934880"/>
                  </a:lnTo>
                  <a:lnTo>
                    <a:pt x="561387" y="974152"/>
                  </a:lnTo>
                  <a:lnTo>
                    <a:pt x="586162" y="1015618"/>
                  </a:lnTo>
                  <a:lnTo>
                    <a:pt x="608076" y="1059180"/>
                  </a:lnTo>
                  <a:lnTo>
                    <a:pt x="1216152" y="780414"/>
                  </a:lnTo>
                  <a:lnTo>
                    <a:pt x="1194973" y="736341"/>
                  </a:lnTo>
                  <a:lnTo>
                    <a:pt x="1172327" y="693292"/>
                  </a:lnTo>
                  <a:lnTo>
                    <a:pt x="1148249" y="651291"/>
                  </a:lnTo>
                  <a:lnTo>
                    <a:pt x="1122780" y="610364"/>
                  </a:lnTo>
                  <a:lnTo>
                    <a:pt x="1095958" y="570534"/>
                  </a:lnTo>
                  <a:lnTo>
                    <a:pt x="1067820" y="531827"/>
                  </a:lnTo>
                  <a:lnTo>
                    <a:pt x="1038404" y="494267"/>
                  </a:lnTo>
                  <a:lnTo>
                    <a:pt x="1007750" y="457878"/>
                  </a:lnTo>
                  <a:lnTo>
                    <a:pt x="975896" y="422686"/>
                  </a:lnTo>
                  <a:lnTo>
                    <a:pt x="942879" y="388714"/>
                  </a:lnTo>
                  <a:lnTo>
                    <a:pt x="908739" y="355988"/>
                  </a:lnTo>
                  <a:lnTo>
                    <a:pt x="873513" y="324532"/>
                  </a:lnTo>
                  <a:lnTo>
                    <a:pt x="837239" y="294370"/>
                  </a:lnTo>
                  <a:lnTo>
                    <a:pt x="799957" y="265528"/>
                  </a:lnTo>
                  <a:lnTo>
                    <a:pt x="761704" y="238029"/>
                  </a:lnTo>
                  <a:lnTo>
                    <a:pt x="722518" y="211899"/>
                  </a:lnTo>
                  <a:lnTo>
                    <a:pt x="682439" y="187162"/>
                  </a:lnTo>
                  <a:lnTo>
                    <a:pt x="641504" y="163842"/>
                  </a:lnTo>
                  <a:lnTo>
                    <a:pt x="599751" y="141965"/>
                  </a:lnTo>
                  <a:lnTo>
                    <a:pt x="557219" y="121555"/>
                  </a:lnTo>
                  <a:lnTo>
                    <a:pt x="513946" y="102636"/>
                  </a:lnTo>
                  <a:lnTo>
                    <a:pt x="469970" y="85233"/>
                  </a:lnTo>
                  <a:lnTo>
                    <a:pt x="425331" y="69371"/>
                  </a:lnTo>
                  <a:lnTo>
                    <a:pt x="380065" y="55074"/>
                  </a:lnTo>
                  <a:lnTo>
                    <a:pt x="334211" y="42367"/>
                  </a:lnTo>
                  <a:lnTo>
                    <a:pt x="287809" y="31274"/>
                  </a:lnTo>
                  <a:lnTo>
                    <a:pt x="240895" y="21820"/>
                  </a:lnTo>
                  <a:lnTo>
                    <a:pt x="193508" y="14031"/>
                  </a:lnTo>
                  <a:lnTo>
                    <a:pt x="145687" y="7929"/>
                  </a:lnTo>
                  <a:lnTo>
                    <a:pt x="97470" y="3540"/>
                  </a:lnTo>
                  <a:lnTo>
                    <a:pt x="48894" y="8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990596" y="4240275"/>
              <a:ext cx="788035" cy="1318260"/>
            </a:xfrm>
            <a:custGeom>
              <a:avLst/>
              <a:gdLst/>
              <a:ahLst/>
              <a:cxnLst/>
              <a:rect l="l" t="t" r="r" b="b"/>
              <a:pathLst>
                <a:path w="788035" h="1318260">
                  <a:moveTo>
                    <a:pt x="665861" y="0"/>
                  </a:moveTo>
                  <a:lnTo>
                    <a:pt x="57785" y="278765"/>
                  </a:lnTo>
                  <a:lnTo>
                    <a:pt x="77010" y="325244"/>
                  </a:lnTo>
                  <a:lnTo>
                    <a:pt x="92573" y="372619"/>
                  </a:lnTo>
                  <a:lnTo>
                    <a:pt x="104488" y="420687"/>
                  </a:lnTo>
                  <a:lnTo>
                    <a:pt x="112776" y="469247"/>
                  </a:lnTo>
                  <a:lnTo>
                    <a:pt x="117453" y="518099"/>
                  </a:lnTo>
                  <a:lnTo>
                    <a:pt x="118537" y="567040"/>
                  </a:lnTo>
                  <a:lnTo>
                    <a:pt x="116046" y="615870"/>
                  </a:lnTo>
                  <a:lnTo>
                    <a:pt x="109997" y="664387"/>
                  </a:lnTo>
                  <a:lnTo>
                    <a:pt x="100410" y="712389"/>
                  </a:lnTo>
                  <a:lnTo>
                    <a:pt x="87300" y="759676"/>
                  </a:lnTo>
                  <a:lnTo>
                    <a:pt x="70686" y="806046"/>
                  </a:lnTo>
                  <a:lnTo>
                    <a:pt x="50587" y="851298"/>
                  </a:lnTo>
                  <a:lnTo>
                    <a:pt x="27018" y="895229"/>
                  </a:lnTo>
                  <a:lnTo>
                    <a:pt x="0" y="937641"/>
                  </a:lnTo>
                  <a:lnTo>
                    <a:pt x="550418" y="1317879"/>
                  </a:lnTo>
                  <a:lnTo>
                    <a:pt x="578296" y="1275872"/>
                  </a:lnTo>
                  <a:lnTo>
                    <a:pt x="604453" y="1233055"/>
                  </a:lnTo>
                  <a:lnTo>
                    <a:pt x="628884" y="1189476"/>
                  </a:lnTo>
                  <a:lnTo>
                    <a:pt x="651585" y="1145186"/>
                  </a:lnTo>
                  <a:lnTo>
                    <a:pt x="672550" y="1100235"/>
                  </a:lnTo>
                  <a:lnTo>
                    <a:pt x="691776" y="1054674"/>
                  </a:lnTo>
                  <a:lnTo>
                    <a:pt x="709259" y="1008554"/>
                  </a:lnTo>
                  <a:lnTo>
                    <a:pt x="724993" y="961925"/>
                  </a:lnTo>
                  <a:lnTo>
                    <a:pt x="738975" y="914836"/>
                  </a:lnTo>
                  <a:lnTo>
                    <a:pt x="751201" y="867339"/>
                  </a:lnTo>
                  <a:lnTo>
                    <a:pt x="761665" y="819484"/>
                  </a:lnTo>
                  <a:lnTo>
                    <a:pt x="770363" y="771321"/>
                  </a:lnTo>
                  <a:lnTo>
                    <a:pt x="777292" y="722901"/>
                  </a:lnTo>
                  <a:lnTo>
                    <a:pt x="782446" y="674274"/>
                  </a:lnTo>
                  <a:lnTo>
                    <a:pt x="785822" y="625491"/>
                  </a:lnTo>
                  <a:lnTo>
                    <a:pt x="787415" y="576601"/>
                  </a:lnTo>
                  <a:lnTo>
                    <a:pt x="787220" y="527656"/>
                  </a:lnTo>
                  <a:lnTo>
                    <a:pt x="785234" y="478706"/>
                  </a:lnTo>
                  <a:lnTo>
                    <a:pt x="781451" y="429800"/>
                  </a:lnTo>
                  <a:lnTo>
                    <a:pt x="775868" y="380991"/>
                  </a:lnTo>
                  <a:lnTo>
                    <a:pt x="768480" y="332327"/>
                  </a:lnTo>
                  <a:lnTo>
                    <a:pt x="759283" y="283859"/>
                  </a:lnTo>
                  <a:lnTo>
                    <a:pt x="748272" y="235638"/>
                  </a:lnTo>
                  <a:lnTo>
                    <a:pt x="735444" y="187715"/>
                  </a:lnTo>
                  <a:lnTo>
                    <a:pt x="720792" y="140139"/>
                  </a:lnTo>
                  <a:lnTo>
                    <a:pt x="704314" y="92960"/>
                  </a:lnTo>
                  <a:lnTo>
                    <a:pt x="686005" y="46231"/>
                  </a:lnTo>
                  <a:lnTo>
                    <a:pt x="665861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941449" y="5177916"/>
              <a:ext cx="1599565" cy="958215"/>
            </a:xfrm>
            <a:custGeom>
              <a:avLst/>
              <a:gdLst/>
              <a:ahLst/>
              <a:cxnLst/>
              <a:rect l="l" t="t" r="r" b="b"/>
              <a:pathLst>
                <a:path w="1599564" h="958214">
                  <a:moveTo>
                    <a:pt x="1049146" y="0"/>
                  </a:moveTo>
                  <a:lnTo>
                    <a:pt x="1019857" y="39290"/>
                  </a:lnTo>
                  <a:lnTo>
                    <a:pt x="988171" y="75913"/>
                  </a:lnTo>
                  <a:lnTo>
                    <a:pt x="954260" y="109818"/>
                  </a:lnTo>
                  <a:lnTo>
                    <a:pt x="918296" y="140954"/>
                  </a:lnTo>
                  <a:lnTo>
                    <a:pt x="880451" y="169267"/>
                  </a:lnTo>
                  <a:lnTo>
                    <a:pt x="840897" y="194708"/>
                  </a:lnTo>
                  <a:lnTo>
                    <a:pt x="799806" y="217224"/>
                  </a:lnTo>
                  <a:lnTo>
                    <a:pt x="757350" y="236764"/>
                  </a:lnTo>
                  <a:lnTo>
                    <a:pt x="713701" y="253277"/>
                  </a:lnTo>
                  <a:lnTo>
                    <a:pt x="669031" y="266710"/>
                  </a:lnTo>
                  <a:lnTo>
                    <a:pt x="623512" y="277012"/>
                  </a:lnTo>
                  <a:lnTo>
                    <a:pt x="577315" y="284132"/>
                  </a:lnTo>
                  <a:lnTo>
                    <a:pt x="530614" y="288018"/>
                  </a:lnTo>
                  <a:lnTo>
                    <a:pt x="483579" y="288619"/>
                  </a:lnTo>
                  <a:lnTo>
                    <a:pt x="436383" y="285883"/>
                  </a:lnTo>
                  <a:lnTo>
                    <a:pt x="389198" y="279758"/>
                  </a:lnTo>
                  <a:lnTo>
                    <a:pt x="342196" y="270193"/>
                  </a:lnTo>
                  <a:lnTo>
                    <a:pt x="295548" y="257137"/>
                  </a:lnTo>
                  <a:lnTo>
                    <a:pt x="249427" y="240537"/>
                  </a:lnTo>
                  <a:lnTo>
                    <a:pt x="0" y="861199"/>
                  </a:lnTo>
                  <a:lnTo>
                    <a:pt x="45967" y="878704"/>
                  </a:lnTo>
                  <a:lnTo>
                    <a:pt x="92240" y="894423"/>
                  </a:lnTo>
                  <a:lnTo>
                    <a:pt x="138777" y="908369"/>
                  </a:lnTo>
                  <a:lnTo>
                    <a:pt x="185533" y="920557"/>
                  </a:lnTo>
                  <a:lnTo>
                    <a:pt x="232466" y="930997"/>
                  </a:lnTo>
                  <a:lnTo>
                    <a:pt x="279534" y="939704"/>
                  </a:lnTo>
                  <a:lnTo>
                    <a:pt x="326692" y="946691"/>
                  </a:lnTo>
                  <a:lnTo>
                    <a:pt x="373899" y="951969"/>
                  </a:lnTo>
                  <a:lnTo>
                    <a:pt x="421111" y="955553"/>
                  </a:lnTo>
                  <a:lnTo>
                    <a:pt x="468286" y="957455"/>
                  </a:lnTo>
                  <a:lnTo>
                    <a:pt x="515380" y="957687"/>
                  </a:lnTo>
                  <a:lnTo>
                    <a:pt x="562350" y="956264"/>
                  </a:lnTo>
                  <a:lnTo>
                    <a:pt x="609154" y="953197"/>
                  </a:lnTo>
                  <a:lnTo>
                    <a:pt x="655749" y="948500"/>
                  </a:lnTo>
                  <a:lnTo>
                    <a:pt x="702091" y="942185"/>
                  </a:lnTo>
                  <a:lnTo>
                    <a:pt x="748138" y="934266"/>
                  </a:lnTo>
                  <a:lnTo>
                    <a:pt x="793847" y="924755"/>
                  </a:lnTo>
                  <a:lnTo>
                    <a:pt x="839175" y="913666"/>
                  </a:lnTo>
                  <a:lnTo>
                    <a:pt x="884078" y="901011"/>
                  </a:lnTo>
                  <a:lnTo>
                    <a:pt x="928515" y="886802"/>
                  </a:lnTo>
                  <a:lnTo>
                    <a:pt x="972441" y="871054"/>
                  </a:lnTo>
                  <a:lnTo>
                    <a:pt x="1015815" y="853779"/>
                  </a:lnTo>
                  <a:lnTo>
                    <a:pt x="1058593" y="834990"/>
                  </a:lnTo>
                  <a:lnTo>
                    <a:pt x="1100732" y="814700"/>
                  </a:lnTo>
                  <a:lnTo>
                    <a:pt x="1142190" y="792921"/>
                  </a:lnTo>
                  <a:lnTo>
                    <a:pt x="1182923" y="769667"/>
                  </a:lnTo>
                  <a:lnTo>
                    <a:pt x="1222888" y="744951"/>
                  </a:lnTo>
                  <a:lnTo>
                    <a:pt x="1262043" y="718784"/>
                  </a:lnTo>
                  <a:lnTo>
                    <a:pt x="1300344" y="691182"/>
                  </a:lnTo>
                  <a:lnTo>
                    <a:pt x="1337749" y="662155"/>
                  </a:lnTo>
                  <a:lnTo>
                    <a:pt x="1374214" y="631718"/>
                  </a:lnTo>
                  <a:lnTo>
                    <a:pt x="1409697" y="599882"/>
                  </a:lnTo>
                  <a:lnTo>
                    <a:pt x="1444155" y="566662"/>
                  </a:lnTo>
                  <a:lnTo>
                    <a:pt x="1477545" y="532070"/>
                  </a:lnTo>
                  <a:lnTo>
                    <a:pt x="1509824" y="496118"/>
                  </a:lnTo>
                  <a:lnTo>
                    <a:pt x="1540949" y="458820"/>
                  </a:lnTo>
                  <a:lnTo>
                    <a:pt x="1570877" y="420189"/>
                  </a:lnTo>
                  <a:lnTo>
                    <a:pt x="1599564" y="380237"/>
                  </a:lnTo>
                  <a:lnTo>
                    <a:pt x="104914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230617" y="5083428"/>
              <a:ext cx="960755" cy="956310"/>
            </a:xfrm>
            <a:custGeom>
              <a:avLst/>
              <a:gdLst/>
              <a:ahLst/>
              <a:cxnLst/>
              <a:rect l="l" t="t" r="r" b="b"/>
              <a:pathLst>
                <a:path w="960755" h="956310">
                  <a:moveTo>
                    <a:pt x="604786" y="0"/>
                  </a:moveTo>
                  <a:lnTo>
                    <a:pt x="0" y="285750"/>
                  </a:lnTo>
                  <a:lnTo>
                    <a:pt x="22422" y="330987"/>
                  </a:lnTo>
                  <a:lnTo>
                    <a:pt x="46453" y="375204"/>
                  </a:lnTo>
                  <a:lnTo>
                    <a:pt x="72056" y="418365"/>
                  </a:lnTo>
                  <a:lnTo>
                    <a:pt x="99193" y="460434"/>
                  </a:lnTo>
                  <a:lnTo>
                    <a:pt x="127824" y="501375"/>
                  </a:lnTo>
                  <a:lnTo>
                    <a:pt x="157913" y="541152"/>
                  </a:lnTo>
                  <a:lnTo>
                    <a:pt x="189421" y="579730"/>
                  </a:lnTo>
                  <a:lnTo>
                    <a:pt x="222310" y="617071"/>
                  </a:lnTo>
                  <a:lnTo>
                    <a:pt x="256542" y="653141"/>
                  </a:lnTo>
                  <a:lnTo>
                    <a:pt x="292079" y="687903"/>
                  </a:lnTo>
                  <a:lnTo>
                    <a:pt x="328882" y="721321"/>
                  </a:lnTo>
                  <a:lnTo>
                    <a:pt x="366914" y="753360"/>
                  </a:lnTo>
                  <a:lnTo>
                    <a:pt x="406137" y="783983"/>
                  </a:lnTo>
                  <a:lnTo>
                    <a:pt x="446512" y="813155"/>
                  </a:lnTo>
                  <a:lnTo>
                    <a:pt x="488002" y="840839"/>
                  </a:lnTo>
                  <a:lnTo>
                    <a:pt x="530567" y="866999"/>
                  </a:lnTo>
                  <a:lnTo>
                    <a:pt x="574171" y="891600"/>
                  </a:lnTo>
                  <a:lnTo>
                    <a:pt x="618775" y="914606"/>
                  </a:lnTo>
                  <a:lnTo>
                    <a:pt x="664341" y="935980"/>
                  </a:lnTo>
                  <a:lnTo>
                    <a:pt x="710831" y="955687"/>
                  </a:lnTo>
                  <a:lnTo>
                    <a:pt x="960259" y="335026"/>
                  </a:lnTo>
                  <a:lnTo>
                    <a:pt x="914233" y="314487"/>
                  </a:lnTo>
                  <a:lnTo>
                    <a:pt x="870133" y="290685"/>
                  </a:lnTo>
                  <a:lnTo>
                    <a:pt x="828110" y="263764"/>
                  </a:lnTo>
                  <a:lnTo>
                    <a:pt x="788315" y="233866"/>
                  </a:lnTo>
                  <a:lnTo>
                    <a:pt x="750900" y="201136"/>
                  </a:lnTo>
                  <a:lnTo>
                    <a:pt x="716014" y="165715"/>
                  </a:lnTo>
                  <a:lnTo>
                    <a:pt x="683809" y="127748"/>
                  </a:lnTo>
                  <a:lnTo>
                    <a:pt x="654435" y="87378"/>
                  </a:lnTo>
                  <a:lnTo>
                    <a:pt x="628044" y="44747"/>
                  </a:lnTo>
                  <a:lnTo>
                    <a:pt x="604786" y="0"/>
                  </a:lnTo>
                  <a:close/>
                </a:path>
              </a:pathLst>
            </a:custGeom>
            <a:solidFill>
              <a:srgbClr val="FFD5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02568" y="4478400"/>
              <a:ext cx="733425" cy="890905"/>
            </a:xfrm>
            <a:custGeom>
              <a:avLst/>
              <a:gdLst/>
              <a:ahLst/>
              <a:cxnLst/>
              <a:rect l="l" t="t" r="r" b="b"/>
              <a:pathLst>
                <a:path w="733425" h="890904">
                  <a:moveTo>
                    <a:pt x="38564" y="0"/>
                  </a:moveTo>
                  <a:lnTo>
                    <a:pt x="27309" y="49861"/>
                  </a:lnTo>
                  <a:lnTo>
                    <a:pt x="17992" y="99970"/>
                  </a:lnTo>
                  <a:lnTo>
                    <a:pt x="10609" y="150270"/>
                  </a:lnTo>
                  <a:lnTo>
                    <a:pt x="5152" y="200709"/>
                  </a:lnTo>
                  <a:lnTo>
                    <a:pt x="1618" y="251230"/>
                  </a:lnTo>
                  <a:lnTo>
                    <a:pt x="0" y="301780"/>
                  </a:lnTo>
                  <a:lnTo>
                    <a:pt x="292" y="352304"/>
                  </a:lnTo>
                  <a:lnTo>
                    <a:pt x="2490" y="402747"/>
                  </a:lnTo>
                  <a:lnTo>
                    <a:pt x="6588" y="453056"/>
                  </a:lnTo>
                  <a:lnTo>
                    <a:pt x="12581" y="503176"/>
                  </a:lnTo>
                  <a:lnTo>
                    <a:pt x="20462" y="553051"/>
                  </a:lnTo>
                  <a:lnTo>
                    <a:pt x="30227" y="602629"/>
                  </a:lnTo>
                  <a:lnTo>
                    <a:pt x="41870" y="651853"/>
                  </a:lnTo>
                  <a:lnTo>
                    <a:pt x="55385" y="700671"/>
                  </a:lnTo>
                  <a:lnTo>
                    <a:pt x="70767" y="749026"/>
                  </a:lnTo>
                  <a:lnTo>
                    <a:pt x="88011" y="796865"/>
                  </a:lnTo>
                  <a:lnTo>
                    <a:pt x="107110" y="844134"/>
                  </a:lnTo>
                  <a:lnTo>
                    <a:pt x="128061" y="890778"/>
                  </a:lnTo>
                  <a:lnTo>
                    <a:pt x="732835" y="605028"/>
                  </a:lnTo>
                  <a:lnTo>
                    <a:pt x="712834" y="558074"/>
                  </a:lnTo>
                  <a:lnTo>
                    <a:pt x="696535" y="509981"/>
                  </a:lnTo>
                  <a:lnTo>
                    <a:pt x="683963" y="460967"/>
                  </a:lnTo>
                  <a:lnTo>
                    <a:pt x="675141" y="411247"/>
                  </a:lnTo>
                  <a:lnTo>
                    <a:pt x="670094" y="361039"/>
                  </a:lnTo>
                  <a:lnTo>
                    <a:pt x="668845" y="310557"/>
                  </a:lnTo>
                  <a:lnTo>
                    <a:pt x="671419" y="260019"/>
                  </a:lnTo>
                  <a:lnTo>
                    <a:pt x="677840" y="209640"/>
                  </a:lnTo>
                  <a:lnTo>
                    <a:pt x="688131" y="159638"/>
                  </a:lnTo>
                  <a:lnTo>
                    <a:pt x="38564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141133" y="3560444"/>
              <a:ext cx="1045210" cy="1077595"/>
            </a:xfrm>
            <a:custGeom>
              <a:avLst/>
              <a:gdLst/>
              <a:ahLst/>
              <a:cxnLst/>
              <a:rect l="l" t="t" r="r" b="b"/>
              <a:pathLst>
                <a:path w="1045210" h="1077595">
                  <a:moveTo>
                    <a:pt x="790409" y="0"/>
                  </a:moveTo>
                  <a:lnTo>
                    <a:pt x="745305" y="19514"/>
                  </a:lnTo>
                  <a:lnTo>
                    <a:pt x="701129" y="40579"/>
                  </a:lnTo>
                  <a:lnTo>
                    <a:pt x="657913" y="63158"/>
                  </a:lnTo>
                  <a:lnTo>
                    <a:pt x="615688" y="87215"/>
                  </a:lnTo>
                  <a:lnTo>
                    <a:pt x="574485" y="112716"/>
                  </a:lnTo>
                  <a:lnTo>
                    <a:pt x="534335" y="139622"/>
                  </a:lnTo>
                  <a:lnTo>
                    <a:pt x="495268" y="167900"/>
                  </a:lnTo>
                  <a:lnTo>
                    <a:pt x="457315" y="197513"/>
                  </a:lnTo>
                  <a:lnTo>
                    <a:pt x="420508" y="228425"/>
                  </a:lnTo>
                  <a:lnTo>
                    <a:pt x="384878" y="260600"/>
                  </a:lnTo>
                  <a:lnTo>
                    <a:pt x="350454" y="294002"/>
                  </a:lnTo>
                  <a:lnTo>
                    <a:pt x="317269" y="328597"/>
                  </a:lnTo>
                  <a:lnTo>
                    <a:pt x="285353" y="364347"/>
                  </a:lnTo>
                  <a:lnTo>
                    <a:pt x="254736" y="401216"/>
                  </a:lnTo>
                  <a:lnTo>
                    <a:pt x="225451" y="439170"/>
                  </a:lnTo>
                  <a:lnTo>
                    <a:pt x="197528" y="478172"/>
                  </a:lnTo>
                  <a:lnTo>
                    <a:pt x="170997" y="518187"/>
                  </a:lnTo>
                  <a:lnTo>
                    <a:pt x="145891" y="559178"/>
                  </a:lnTo>
                  <a:lnTo>
                    <a:pt x="122238" y="601109"/>
                  </a:lnTo>
                  <a:lnTo>
                    <a:pt x="100072" y="643946"/>
                  </a:lnTo>
                  <a:lnTo>
                    <a:pt x="79421" y="687651"/>
                  </a:lnTo>
                  <a:lnTo>
                    <a:pt x="60319" y="732189"/>
                  </a:lnTo>
                  <a:lnTo>
                    <a:pt x="42794" y="777524"/>
                  </a:lnTo>
                  <a:lnTo>
                    <a:pt x="26879" y="823621"/>
                  </a:lnTo>
                  <a:lnTo>
                    <a:pt x="12604" y="870444"/>
                  </a:lnTo>
                  <a:lnTo>
                    <a:pt x="0" y="917955"/>
                  </a:lnTo>
                  <a:lnTo>
                    <a:pt x="649566" y="1077594"/>
                  </a:lnTo>
                  <a:lnTo>
                    <a:pt x="663002" y="1030440"/>
                  </a:lnTo>
                  <a:lnTo>
                    <a:pt x="679723" y="984732"/>
                  </a:lnTo>
                  <a:lnTo>
                    <a:pt x="699602" y="940616"/>
                  </a:lnTo>
                  <a:lnTo>
                    <a:pt x="722517" y="898234"/>
                  </a:lnTo>
                  <a:lnTo>
                    <a:pt x="748343" y="857731"/>
                  </a:lnTo>
                  <a:lnTo>
                    <a:pt x="776955" y="819250"/>
                  </a:lnTo>
                  <a:lnTo>
                    <a:pt x="808228" y="782937"/>
                  </a:lnTo>
                  <a:lnTo>
                    <a:pt x="842039" y="748934"/>
                  </a:lnTo>
                  <a:lnTo>
                    <a:pt x="878262" y="717386"/>
                  </a:lnTo>
                  <a:lnTo>
                    <a:pt x="916773" y="688436"/>
                  </a:lnTo>
                  <a:lnTo>
                    <a:pt x="957448" y="662228"/>
                  </a:lnTo>
                  <a:lnTo>
                    <a:pt x="1000162" y="638907"/>
                  </a:lnTo>
                  <a:lnTo>
                    <a:pt x="1044790" y="618616"/>
                  </a:lnTo>
                  <a:lnTo>
                    <a:pt x="790409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931543" y="3459860"/>
              <a:ext cx="509270" cy="719455"/>
            </a:xfrm>
            <a:custGeom>
              <a:avLst/>
              <a:gdLst/>
              <a:ahLst/>
              <a:cxnLst/>
              <a:rect l="l" t="t" r="r" b="b"/>
              <a:pathLst>
                <a:path w="509269" h="719454">
                  <a:moveTo>
                    <a:pt x="508762" y="0"/>
                  </a:moveTo>
                  <a:lnTo>
                    <a:pt x="456471" y="1022"/>
                  </a:lnTo>
                  <a:lnTo>
                    <a:pt x="404339" y="4084"/>
                  </a:lnTo>
                  <a:lnTo>
                    <a:pt x="352423" y="9172"/>
                  </a:lnTo>
                  <a:lnTo>
                    <a:pt x="300782" y="16276"/>
                  </a:lnTo>
                  <a:lnTo>
                    <a:pt x="249475" y="25384"/>
                  </a:lnTo>
                  <a:lnTo>
                    <a:pt x="198560" y="36484"/>
                  </a:lnTo>
                  <a:lnTo>
                    <a:pt x="148097" y="49566"/>
                  </a:lnTo>
                  <a:lnTo>
                    <a:pt x="98143" y="64617"/>
                  </a:lnTo>
                  <a:lnTo>
                    <a:pt x="48758" y="81627"/>
                  </a:lnTo>
                  <a:lnTo>
                    <a:pt x="0" y="100584"/>
                  </a:lnTo>
                  <a:lnTo>
                    <a:pt x="254381" y="719201"/>
                  </a:lnTo>
                  <a:lnTo>
                    <a:pt x="303477" y="701242"/>
                  </a:lnTo>
                  <a:lnTo>
                    <a:pt x="353688" y="687178"/>
                  </a:lnTo>
                  <a:lnTo>
                    <a:pt x="404790" y="677065"/>
                  </a:lnTo>
                  <a:lnTo>
                    <a:pt x="456556" y="670957"/>
                  </a:lnTo>
                  <a:lnTo>
                    <a:pt x="508762" y="668908"/>
                  </a:lnTo>
                  <a:lnTo>
                    <a:pt x="508762" y="0"/>
                  </a:lnTo>
                  <a:close/>
                </a:path>
              </a:pathLst>
            </a:custGeom>
            <a:solidFill>
              <a:srgbClr val="431D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956559" y="3395459"/>
              <a:ext cx="1341119" cy="633996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3422396" y="3484879"/>
            <a:ext cx="768985" cy="2717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7625" marR="5080" indent="-35560">
              <a:lnSpc>
                <a:spcPct val="101299"/>
              </a:lnSpc>
              <a:spcBef>
                <a:spcPts val="90"/>
              </a:spcBef>
            </a:pPr>
            <a:r>
              <a:rPr sz="800" spc="45" dirty="0">
                <a:solidFill>
                  <a:srgbClr val="171717"/>
                </a:solidFill>
                <a:latin typeface="Trebuchet MS"/>
                <a:cs typeface="Trebuchet MS"/>
              </a:rPr>
              <a:t>Пед.работник </a:t>
            </a:r>
            <a:r>
              <a:rPr sz="800" spc="85" dirty="0">
                <a:solidFill>
                  <a:srgbClr val="171717"/>
                </a:solidFill>
                <a:latin typeface="Trebuchet MS"/>
                <a:cs typeface="Trebuchet MS"/>
              </a:rPr>
              <a:t>и</a:t>
            </a:r>
            <a:r>
              <a:rPr sz="800" spc="30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171717"/>
                </a:solidFill>
                <a:latin typeface="Trebuchet MS"/>
                <a:cs typeface="Trebuchet MS"/>
              </a:rPr>
              <a:t>ДОУ;</a:t>
            </a:r>
            <a:r>
              <a:rPr sz="800" spc="30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171717"/>
                </a:solidFill>
                <a:latin typeface="Trebuchet MS"/>
                <a:cs typeface="Trebuchet MS"/>
              </a:rPr>
              <a:t>5</a:t>
            </a:r>
            <a:r>
              <a:rPr sz="800" spc="30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-20" dirty="0">
                <a:solidFill>
                  <a:srgbClr val="171717"/>
                </a:solidFill>
                <a:latin typeface="Trebuchet MS"/>
                <a:cs typeface="Trebuchet MS"/>
              </a:rPr>
              <a:t>786;</a:t>
            </a:r>
            <a:endParaRPr sz="800">
              <a:latin typeface="Trebuchet MS"/>
              <a:cs typeface="Trebuchet MS"/>
            </a:endParaRPr>
          </a:p>
        </p:txBody>
      </p:sp>
      <p:pic>
        <p:nvPicPr>
          <p:cNvPr id="25" name="object 2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413759" y="4538497"/>
            <a:ext cx="1376172" cy="638530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3839971" y="4570602"/>
            <a:ext cx="839469" cy="5187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r>
              <a:rPr sz="800" spc="45" dirty="0">
                <a:solidFill>
                  <a:srgbClr val="171717"/>
                </a:solidFill>
                <a:latin typeface="Trebuchet MS"/>
                <a:cs typeface="Trebuchet MS"/>
              </a:rPr>
              <a:t>Пед.работники </a:t>
            </a:r>
            <a:r>
              <a:rPr sz="800" spc="55" dirty="0">
                <a:solidFill>
                  <a:srgbClr val="171717"/>
                </a:solidFill>
                <a:latin typeface="Trebuchet MS"/>
                <a:cs typeface="Trebuchet MS"/>
              </a:rPr>
              <a:t>начальной </a:t>
            </a:r>
            <a:r>
              <a:rPr sz="800" spc="20" dirty="0">
                <a:solidFill>
                  <a:srgbClr val="171717"/>
                </a:solidFill>
                <a:latin typeface="Trebuchet MS"/>
                <a:cs typeface="Trebuchet MS"/>
              </a:rPr>
              <a:t>школы;</a:t>
            </a:r>
            <a:r>
              <a:rPr sz="800" spc="15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20" dirty="0">
                <a:solidFill>
                  <a:srgbClr val="171717"/>
                </a:solidFill>
                <a:latin typeface="Trebuchet MS"/>
                <a:cs typeface="Trebuchet MS"/>
              </a:rPr>
              <a:t>5</a:t>
            </a:r>
            <a:r>
              <a:rPr sz="800" spc="35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-20" dirty="0">
                <a:solidFill>
                  <a:srgbClr val="171717"/>
                </a:solidFill>
                <a:latin typeface="Trebuchet MS"/>
                <a:cs typeface="Trebuchet MS"/>
              </a:rPr>
              <a:t>245;</a:t>
            </a:r>
            <a:endParaRPr sz="800" dirty="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800" spc="-25" dirty="0">
                <a:solidFill>
                  <a:srgbClr val="171717"/>
                </a:solidFill>
                <a:latin typeface="Trebuchet MS"/>
                <a:cs typeface="Trebuchet MS"/>
              </a:rPr>
              <a:t>17%</a:t>
            </a:r>
            <a:endParaRPr sz="800" dirty="0">
              <a:latin typeface="Trebuchet MS"/>
              <a:cs typeface="Trebuchet MS"/>
            </a:endParaRPr>
          </a:p>
        </p:txBody>
      </p:sp>
      <p:pic>
        <p:nvPicPr>
          <p:cNvPr id="27" name="object 2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702051" y="5731764"/>
            <a:ext cx="1975103" cy="754379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3150235" y="5968085"/>
            <a:ext cx="1386205" cy="3949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ctr">
              <a:lnSpc>
                <a:spcPct val="101299"/>
              </a:lnSpc>
              <a:spcBef>
                <a:spcPts val="90"/>
              </a:spcBef>
            </a:pPr>
            <a:r>
              <a:rPr sz="800" spc="55" dirty="0">
                <a:solidFill>
                  <a:srgbClr val="171717"/>
                </a:solidFill>
                <a:latin typeface="Trebuchet MS"/>
                <a:cs typeface="Trebuchet MS"/>
              </a:rPr>
              <a:t>Пед.работники</a:t>
            </a:r>
            <a:r>
              <a:rPr sz="800" spc="-10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65" dirty="0">
                <a:solidFill>
                  <a:srgbClr val="171717"/>
                </a:solidFill>
                <a:latin typeface="Trebuchet MS"/>
                <a:cs typeface="Trebuchet MS"/>
              </a:rPr>
              <a:t>основной </a:t>
            </a:r>
            <a:r>
              <a:rPr sz="800" spc="85" dirty="0">
                <a:solidFill>
                  <a:srgbClr val="171717"/>
                </a:solidFill>
                <a:latin typeface="Trebuchet MS"/>
                <a:cs typeface="Trebuchet MS"/>
              </a:rPr>
              <a:t>и</a:t>
            </a:r>
            <a:r>
              <a:rPr sz="800" spc="-40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70" dirty="0">
                <a:solidFill>
                  <a:srgbClr val="171717"/>
                </a:solidFill>
                <a:latin typeface="Trebuchet MS"/>
                <a:cs typeface="Trebuchet MS"/>
              </a:rPr>
              <a:t>средней</a:t>
            </a:r>
            <a:r>
              <a:rPr sz="800" spc="-35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75" dirty="0">
                <a:solidFill>
                  <a:srgbClr val="171717"/>
                </a:solidFill>
                <a:latin typeface="Trebuchet MS"/>
                <a:cs typeface="Trebuchet MS"/>
              </a:rPr>
              <a:t>школы</a:t>
            </a:r>
            <a:r>
              <a:rPr sz="800" spc="-40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45" dirty="0">
                <a:solidFill>
                  <a:srgbClr val="171717"/>
                </a:solidFill>
                <a:latin typeface="Trebuchet MS"/>
                <a:cs typeface="Trebuchet MS"/>
              </a:rPr>
              <a:t>(кроме </a:t>
            </a:r>
            <a:r>
              <a:rPr sz="800" spc="50" dirty="0">
                <a:solidFill>
                  <a:srgbClr val="171717"/>
                </a:solidFill>
                <a:latin typeface="Trebuchet MS"/>
                <a:cs typeface="Trebuchet MS"/>
              </a:rPr>
              <a:t>учителей</a:t>
            </a:r>
            <a:r>
              <a:rPr sz="800" spc="-25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171717"/>
                </a:solidFill>
                <a:latin typeface="Trebuchet MS"/>
                <a:cs typeface="Trebuchet MS"/>
              </a:rPr>
              <a:t>русск.языка);</a:t>
            </a:r>
            <a:endParaRPr sz="800">
              <a:latin typeface="Trebuchet MS"/>
              <a:cs typeface="Trebuchet MS"/>
            </a:endParaRPr>
          </a:p>
        </p:txBody>
      </p:sp>
      <p:pic>
        <p:nvPicPr>
          <p:cNvPr id="29" name="object 2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13943" y="5501640"/>
            <a:ext cx="1513332" cy="583666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411886" y="5706262"/>
            <a:ext cx="868680" cy="2717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202565">
              <a:lnSpc>
                <a:spcPct val="101299"/>
              </a:lnSpc>
              <a:spcBef>
                <a:spcPts val="90"/>
              </a:spcBef>
            </a:pPr>
            <a:r>
              <a:rPr sz="800" spc="45" dirty="0">
                <a:solidFill>
                  <a:srgbClr val="171717"/>
                </a:solidFill>
                <a:latin typeface="Trebuchet MS"/>
                <a:cs typeface="Trebuchet MS"/>
              </a:rPr>
              <a:t>Учителя </a:t>
            </a:r>
            <a:r>
              <a:rPr sz="800" spc="60" dirty="0">
                <a:solidFill>
                  <a:srgbClr val="171717"/>
                </a:solidFill>
                <a:latin typeface="Trebuchet MS"/>
                <a:cs typeface="Trebuchet MS"/>
              </a:rPr>
              <a:t>русского</a:t>
            </a:r>
            <a:r>
              <a:rPr sz="800" spc="-50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171717"/>
                </a:solidFill>
                <a:latin typeface="Trebuchet MS"/>
                <a:cs typeface="Trebuchet MS"/>
              </a:rPr>
              <a:t>языка;</a:t>
            </a:r>
            <a:endParaRPr sz="800">
              <a:latin typeface="Trebuchet MS"/>
              <a:cs typeface="Trebuchet MS"/>
            </a:endParaRPr>
          </a:p>
        </p:txBody>
      </p:sp>
      <p:pic>
        <p:nvPicPr>
          <p:cNvPr id="31" name="object 3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1439" y="4812817"/>
            <a:ext cx="1426464" cy="519658"/>
          </a:xfrm>
          <a:prstGeom prst="rect">
            <a:avLst/>
          </a:prstGeom>
        </p:spPr>
      </p:pic>
      <p:sp>
        <p:nvSpPr>
          <p:cNvPr id="32" name="object 32"/>
          <p:cNvSpPr txBox="1"/>
          <p:nvPr/>
        </p:nvSpPr>
        <p:spPr>
          <a:xfrm>
            <a:off x="164693" y="4847082"/>
            <a:ext cx="864235" cy="3949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-1905" algn="ctr">
              <a:lnSpc>
                <a:spcPct val="101299"/>
              </a:lnSpc>
              <a:spcBef>
                <a:spcPts val="90"/>
              </a:spcBef>
            </a:pPr>
            <a:r>
              <a:rPr sz="800" spc="65" dirty="0">
                <a:solidFill>
                  <a:srgbClr val="171717"/>
                </a:solidFill>
                <a:latin typeface="Trebuchet MS"/>
                <a:cs typeface="Trebuchet MS"/>
              </a:rPr>
              <a:t>Социальные </a:t>
            </a:r>
            <a:r>
              <a:rPr sz="800" spc="30" dirty="0">
                <a:solidFill>
                  <a:srgbClr val="171717"/>
                </a:solidFill>
                <a:latin typeface="Trebuchet MS"/>
                <a:cs typeface="Trebuchet MS"/>
              </a:rPr>
              <a:t>педагоги;</a:t>
            </a:r>
            <a:r>
              <a:rPr sz="800" spc="-15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30" dirty="0">
                <a:solidFill>
                  <a:srgbClr val="171717"/>
                </a:solidFill>
                <a:latin typeface="Trebuchet MS"/>
                <a:cs typeface="Trebuchet MS"/>
              </a:rPr>
              <a:t>3</a:t>
            </a:r>
            <a:r>
              <a:rPr sz="800" spc="10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-20" dirty="0">
                <a:solidFill>
                  <a:srgbClr val="171717"/>
                </a:solidFill>
                <a:latin typeface="Trebuchet MS"/>
                <a:cs typeface="Trebuchet MS"/>
              </a:rPr>
              <a:t>460;</a:t>
            </a:r>
            <a:endParaRPr sz="8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800" spc="-25" dirty="0">
                <a:solidFill>
                  <a:srgbClr val="171717"/>
                </a:solidFill>
                <a:latin typeface="Trebuchet MS"/>
                <a:cs typeface="Trebuchet MS"/>
              </a:rPr>
              <a:t>11%</a:t>
            </a:r>
            <a:endParaRPr sz="800">
              <a:latin typeface="Trebuchet MS"/>
              <a:cs typeface="Trebuchet MS"/>
            </a:endParaRPr>
          </a:p>
        </p:txBody>
      </p:sp>
      <p:pic>
        <p:nvPicPr>
          <p:cNvPr id="33" name="object 33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2964" y="3909034"/>
            <a:ext cx="1662683" cy="623341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263753" y="3995165"/>
            <a:ext cx="611505" cy="3949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19685" algn="just">
              <a:lnSpc>
                <a:spcPct val="101299"/>
              </a:lnSpc>
              <a:spcBef>
                <a:spcPts val="90"/>
              </a:spcBef>
            </a:pPr>
            <a:r>
              <a:rPr sz="800" spc="50" dirty="0">
                <a:solidFill>
                  <a:srgbClr val="171717"/>
                </a:solidFill>
                <a:latin typeface="Trebuchet MS"/>
                <a:cs typeface="Trebuchet MS"/>
              </a:rPr>
              <a:t>Педагоги- </a:t>
            </a:r>
            <a:r>
              <a:rPr sz="800" spc="35" dirty="0">
                <a:solidFill>
                  <a:srgbClr val="171717"/>
                </a:solidFill>
                <a:latin typeface="Trebuchet MS"/>
                <a:cs typeface="Trebuchet MS"/>
              </a:rPr>
              <a:t>психологи; </a:t>
            </a:r>
            <a:r>
              <a:rPr sz="800" spc="105" dirty="0">
                <a:solidFill>
                  <a:srgbClr val="171717"/>
                </a:solidFill>
                <a:latin typeface="Trebuchet MS"/>
                <a:cs typeface="Trebuchet MS"/>
              </a:rPr>
              <a:t>4</a:t>
            </a:r>
            <a:r>
              <a:rPr sz="800" spc="-35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171717"/>
                </a:solidFill>
                <a:latin typeface="Trebuchet MS"/>
                <a:cs typeface="Trebuchet MS"/>
              </a:rPr>
              <a:t>765;</a:t>
            </a:r>
            <a:r>
              <a:rPr sz="800" spc="-40" dirty="0">
                <a:solidFill>
                  <a:srgbClr val="171717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171717"/>
                </a:solidFill>
                <a:latin typeface="Trebuchet MS"/>
                <a:cs typeface="Trebuchet MS"/>
              </a:rPr>
              <a:t>15%</a:t>
            </a:r>
            <a:endParaRPr sz="800">
              <a:latin typeface="Trebuchet MS"/>
              <a:cs typeface="Trebuchet MS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829055" y="3212566"/>
            <a:ext cx="1491995" cy="676681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1011427" y="3295903"/>
            <a:ext cx="742315" cy="2717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118745">
              <a:lnSpc>
                <a:spcPct val="101299"/>
              </a:lnSpc>
              <a:spcBef>
                <a:spcPts val="90"/>
              </a:spcBef>
            </a:pPr>
            <a:r>
              <a:rPr sz="800" spc="40" dirty="0">
                <a:solidFill>
                  <a:srgbClr val="171717"/>
                </a:solidFill>
                <a:latin typeface="Trebuchet MS"/>
                <a:cs typeface="Trebuchet MS"/>
              </a:rPr>
              <a:t>Учителя- </a:t>
            </a:r>
            <a:r>
              <a:rPr sz="800" spc="-10" dirty="0">
                <a:solidFill>
                  <a:srgbClr val="171717"/>
                </a:solidFill>
                <a:latin typeface="Trebuchet MS"/>
                <a:cs typeface="Trebuchet MS"/>
              </a:rPr>
              <a:t>дефектологи;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046214" y="2345817"/>
            <a:ext cx="4734560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b="1" spc="-55" dirty="0">
                <a:solidFill>
                  <a:srgbClr val="538235"/>
                </a:solidFill>
                <a:cs typeface="Times New Roman"/>
              </a:rPr>
              <a:t>РАЗРАБОТАНА</a:t>
            </a:r>
            <a:r>
              <a:rPr lang="ru-RU" sz="1600" b="1" spc="-55" dirty="0">
                <a:solidFill>
                  <a:srgbClr val="538235"/>
                </a:solidFill>
                <a:cs typeface="Times New Roman"/>
              </a:rPr>
              <a:t> и реализуется </a:t>
            </a:r>
            <a:r>
              <a:rPr sz="1600" b="1" dirty="0">
                <a:solidFill>
                  <a:srgbClr val="538235"/>
                </a:solidFill>
                <a:cs typeface="Times New Roman"/>
              </a:rPr>
              <a:t> сетевая</a:t>
            </a:r>
            <a:r>
              <a:rPr sz="1600" b="1" spc="-30" dirty="0">
                <a:solidFill>
                  <a:srgbClr val="538235"/>
                </a:solidFill>
                <a:cs typeface="Times New Roman"/>
              </a:rPr>
              <a:t> </a:t>
            </a:r>
            <a:r>
              <a:rPr sz="1600" b="1" dirty="0">
                <a:solidFill>
                  <a:srgbClr val="538235"/>
                </a:solidFill>
                <a:cs typeface="Times New Roman"/>
              </a:rPr>
              <a:t>программа</a:t>
            </a:r>
            <a:r>
              <a:rPr sz="1600" b="1" spc="-55" dirty="0">
                <a:solidFill>
                  <a:srgbClr val="538235"/>
                </a:solidFill>
                <a:cs typeface="Times New Roman"/>
              </a:rPr>
              <a:t> </a:t>
            </a:r>
            <a:r>
              <a:rPr sz="1600" b="1" dirty="0">
                <a:solidFill>
                  <a:srgbClr val="538235"/>
                </a:solidFill>
                <a:cs typeface="Times New Roman"/>
              </a:rPr>
              <a:t>ПК</a:t>
            </a:r>
            <a:r>
              <a:rPr sz="1600" b="1" spc="-30" dirty="0">
                <a:solidFill>
                  <a:srgbClr val="538235"/>
                </a:solidFill>
                <a:cs typeface="Times New Roman"/>
              </a:rPr>
              <a:t> </a:t>
            </a:r>
            <a:r>
              <a:rPr sz="1600" spc="-10" dirty="0">
                <a:solidFill>
                  <a:srgbClr val="171717"/>
                </a:solidFill>
                <a:cs typeface="Times New Roman"/>
              </a:rPr>
              <a:t>«Сопровождение </a:t>
            </a:r>
            <a:r>
              <a:rPr sz="1600" dirty="0">
                <a:solidFill>
                  <a:srgbClr val="171717"/>
                </a:solidFill>
                <a:cs typeface="Times New Roman"/>
              </a:rPr>
              <a:t>деятельности</a:t>
            </a:r>
            <a:r>
              <a:rPr sz="1600" spc="-10" dirty="0">
                <a:solidFill>
                  <a:srgbClr val="171717"/>
                </a:solidFill>
                <a:cs typeface="Times New Roman"/>
              </a:rPr>
              <a:t> педагогических</a:t>
            </a:r>
            <a:r>
              <a:rPr sz="1600" spc="-3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spc="-10" dirty="0">
                <a:solidFill>
                  <a:srgbClr val="171717"/>
                </a:solidFill>
                <a:cs typeface="Times New Roman"/>
              </a:rPr>
              <a:t>работников</a:t>
            </a:r>
            <a:r>
              <a:rPr sz="1600" spc="-4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dirty="0" err="1">
                <a:solidFill>
                  <a:srgbClr val="171717"/>
                </a:solidFill>
                <a:cs typeface="Times New Roman"/>
              </a:rPr>
              <a:t>по</a:t>
            </a:r>
            <a:r>
              <a:rPr sz="1600" spc="-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spc="-10" dirty="0" err="1">
                <a:solidFill>
                  <a:srgbClr val="171717"/>
                </a:solidFill>
                <a:cs typeface="Times New Roman"/>
              </a:rPr>
              <a:t>содействию</a:t>
            </a:r>
            <a:r>
              <a:rPr lang="ru-RU" sz="1600" spc="-1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dirty="0" err="1">
                <a:solidFill>
                  <a:srgbClr val="171717"/>
                </a:solidFill>
                <a:cs typeface="Times New Roman"/>
              </a:rPr>
              <a:t>адаптации</a:t>
            </a:r>
            <a:r>
              <a:rPr sz="1600" spc="-40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dirty="0">
                <a:solidFill>
                  <a:srgbClr val="171717"/>
                </a:solidFill>
                <a:cs typeface="Times New Roman"/>
              </a:rPr>
              <a:t>несовершеннолетних</a:t>
            </a:r>
            <a:r>
              <a:rPr sz="1600" spc="-6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dirty="0">
                <a:solidFill>
                  <a:srgbClr val="171717"/>
                </a:solidFill>
                <a:cs typeface="Times New Roman"/>
              </a:rPr>
              <a:t>иностранных</a:t>
            </a:r>
            <a:r>
              <a:rPr sz="1600" spc="-55" dirty="0">
                <a:solidFill>
                  <a:srgbClr val="171717"/>
                </a:solidFill>
                <a:cs typeface="Times New Roman"/>
              </a:rPr>
              <a:t> </a:t>
            </a:r>
            <a:r>
              <a:rPr sz="1600" spc="-10" dirty="0">
                <a:solidFill>
                  <a:srgbClr val="171717"/>
                </a:solidFill>
                <a:cs typeface="Times New Roman"/>
              </a:rPr>
              <a:t>граждан»</a:t>
            </a:r>
            <a:endParaRPr sz="1600" dirty="0">
              <a:cs typeface="Times New Roman"/>
            </a:endParaRPr>
          </a:p>
        </p:txBody>
      </p:sp>
      <p:pic>
        <p:nvPicPr>
          <p:cNvPr id="42" name="object 42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6653783" y="1042606"/>
            <a:ext cx="312737" cy="310451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6653783" y="2345817"/>
            <a:ext cx="312737" cy="310388"/>
          </a:xfrm>
          <a:prstGeom prst="rect">
            <a:avLst/>
          </a:prstGeom>
        </p:spPr>
      </p:pic>
      <p:sp>
        <p:nvSpPr>
          <p:cNvPr id="46" name="Прямоугольник: скругленные углы 45">
            <a:extLst>
              <a:ext uri="{FF2B5EF4-FFF2-40B4-BE49-F238E27FC236}">
                <a16:creationId xmlns:a16="http://schemas.microsoft.com/office/drawing/2014/main" id="{FC49C322-FA4D-45D5-B8C9-949E8826CBAC}"/>
              </a:ext>
            </a:extLst>
          </p:cNvPr>
          <p:cNvSpPr/>
          <p:nvPr/>
        </p:nvSpPr>
        <p:spPr>
          <a:xfrm>
            <a:off x="5033538" y="3648965"/>
            <a:ext cx="6993769" cy="3035048"/>
          </a:xfrm>
          <a:prstGeom prst="roundRect">
            <a:avLst/>
          </a:prstGeom>
          <a:solidFill>
            <a:srgbClr val="005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object 40">
            <a:extLst>
              <a:ext uri="{FF2B5EF4-FFF2-40B4-BE49-F238E27FC236}">
                <a16:creationId xmlns:a16="http://schemas.microsoft.com/office/drawing/2014/main" id="{FF034614-9F4E-4C44-B5C2-BD495930FA3A}"/>
              </a:ext>
            </a:extLst>
          </p:cNvPr>
          <p:cNvSpPr txBox="1"/>
          <p:nvPr/>
        </p:nvSpPr>
        <p:spPr>
          <a:xfrm>
            <a:off x="5413014" y="4416297"/>
            <a:ext cx="6331816" cy="17517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54965" algn="l"/>
              </a:tabLst>
            </a:pPr>
            <a:r>
              <a:rPr dirty="0">
                <a:solidFill>
                  <a:schemeClr val="bg1"/>
                </a:solidFill>
                <a:cs typeface="Times New Roman"/>
              </a:rPr>
              <a:t>Обеспечить</a:t>
            </a:r>
            <a:r>
              <a:rPr spc="-2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ПК</a:t>
            </a:r>
            <a:r>
              <a:rPr spc="-40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педагогических</a:t>
            </a:r>
            <a:r>
              <a:rPr spc="-30" dirty="0">
                <a:solidFill>
                  <a:schemeClr val="bg1"/>
                </a:solidFill>
                <a:cs typeface="Times New Roman"/>
              </a:rPr>
              <a:t> </a:t>
            </a:r>
            <a:r>
              <a:rPr spc="-10" dirty="0">
                <a:solidFill>
                  <a:schemeClr val="bg1"/>
                </a:solidFill>
                <a:cs typeface="Times New Roman"/>
              </a:rPr>
              <a:t>работников,</a:t>
            </a:r>
            <a:r>
              <a:rPr spc="-5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работающих</a:t>
            </a:r>
            <a:r>
              <a:rPr spc="-20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с</a:t>
            </a:r>
            <a:r>
              <a:rPr spc="-35" dirty="0">
                <a:solidFill>
                  <a:schemeClr val="bg1"/>
                </a:solidFill>
                <a:cs typeface="Times New Roman"/>
              </a:rPr>
              <a:t> </a:t>
            </a:r>
            <a:r>
              <a:rPr spc="-10" dirty="0" err="1">
                <a:solidFill>
                  <a:schemeClr val="bg1"/>
                </a:solidFill>
                <a:cs typeface="Times New Roman"/>
              </a:rPr>
              <a:t>детьми</a:t>
            </a:r>
            <a:r>
              <a:rPr lang="ru-RU" spc="-10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с</a:t>
            </a:r>
            <a:r>
              <a:rPr spc="-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миграционной</a:t>
            </a:r>
            <a:r>
              <a:rPr spc="-50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историей,</a:t>
            </a:r>
            <a:r>
              <a:rPr spc="-2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по</a:t>
            </a:r>
            <a:r>
              <a:rPr spc="-20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вопросам</a:t>
            </a:r>
            <a:r>
              <a:rPr spc="10" dirty="0">
                <a:solidFill>
                  <a:schemeClr val="bg1"/>
                </a:solidFill>
                <a:cs typeface="Times New Roman"/>
              </a:rPr>
              <a:t> </a:t>
            </a:r>
            <a:r>
              <a:rPr spc="-10" dirty="0">
                <a:solidFill>
                  <a:schemeClr val="bg1"/>
                </a:solidFill>
                <a:cs typeface="Times New Roman"/>
              </a:rPr>
              <a:t>языковой, </a:t>
            </a:r>
            <a:r>
              <a:rPr dirty="0">
                <a:solidFill>
                  <a:schemeClr val="bg1"/>
                </a:solidFill>
                <a:cs typeface="Times New Roman"/>
              </a:rPr>
              <a:t>социальной</a:t>
            </a:r>
            <a:r>
              <a:rPr spc="-3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и</a:t>
            </a:r>
            <a:r>
              <a:rPr spc="-15" dirty="0">
                <a:solidFill>
                  <a:schemeClr val="bg1"/>
                </a:solidFill>
                <a:cs typeface="Times New Roman"/>
              </a:rPr>
              <a:t> </a:t>
            </a:r>
            <a:r>
              <a:rPr spc="-20" dirty="0">
                <a:solidFill>
                  <a:schemeClr val="bg1"/>
                </a:solidFill>
                <a:cs typeface="Times New Roman"/>
              </a:rPr>
              <a:t>культурной</a:t>
            </a:r>
            <a:r>
              <a:rPr spc="30" dirty="0">
                <a:solidFill>
                  <a:schemeClr val="bg1"/>
                </a:solidFill>
                <a:cs typeface="Times New Roman"/>
              </a:rPr>
              <a:t> </a:t>
            </a:r>
            <a:r>
              <a:rPr spc="-10" dirty="0">
                <a:solidFill>
                  <a:schemeClr val="bg1"/>
                </a:solidFill>
                <a:cs typeface="Times New Roman"/>
              </a:rPr>
              <a:t>адаптации</a:t>
            </a:r>
            <a:endParaRPr dirty="0">
              <a:solidFill>
                <a:schemeClr val="bg1"/>
              </a:solidFill>
              <a:cs typeface="Times New Roman"/>
            </a:endParaRPr>
          </a:p>
          <a:p>
            <a:pPr marL="355600" marR="7620" indent="-342900">
              <a:lnSpc>
                <a:spcPct val="100000"/>
              </a:lnSpc>
              <a:spcBef>
                <a:spcPts val="600"/>
              </a:spcBef>
              <a:buAutoNum type="arabicPeriod" startAt="2"/>
              <a:tabLst>
                <a:tab pos="355600" algn="l"/>
              </a:tabLst>
            </a:pPr>
            <a:r>
              <a:rPr spc="-10" dirty="0">
                <a:solidFill>
                  <a:schemeClr val="bg1"/>
                </a:solidFill>
                <a:cs typeface="Times New Roman"/>
              </a:rPr>
              <a:t>Направить</a:t>
            </a:r>
            <a:r>
              <a:rPr spc="-20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на</a:t>
            </a:r>
            <a:r>
              <a:rPr spc="-20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ПК</a:t>
            </a:r>
            <a:r>
              <a:rPr spc="-2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по</a:t>
            </a:r>
            <a:r>
              <a:rPr spc="-2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сетевой</a:t>
            </a:r>
            <a:r>
              <a:rPr spc="1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программе по</a:t>
            </a:r>
            <a:r>
              <a:rPr spc="-2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работе</a:t>
            </a:r>
            <a:r>
              <a:rPr spc="-10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с</a:t>
            </a:r>
            <a:r>
              <a:rPr spc="-20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детьми иностранных</a:t>
            </a:r>
            <a:r>
              <a:rPr spc="-30" dirty="0">
                <a:solidFill>
                  <a:schemeClr val="bg1"/>
                </a:solidFill>
                <a:cs typeface="Times New Roman"/>
              </a:rPr>
              <a:t> </a:t>
            </a:r>
            <a:r>
              <a:rPr spc="-10" dirty="0">
                <a:solidFill>
                  <a:schemeClr val="bg1"/>
                </a:solidFill>
                <a:cs typeface="Times New Roman"/>
              </a:rPr>
              <a:t>граждан педагогов</a:t>
            </a:r>
            <a:r>
              <a:rPr spc="-55" dirty="0">
                <a:solidFill>
                  <a:schemeClr val="bg1"/>
                </a:solidFill>
                <a:cs typeface="Times New Roman"/>
              </a:rPr>
              <a:t> </a:t>
            </a:r>
            <a:r>
              <a:rPr spc="-10" dirty="0">
                <a:solidFill>
                  <a:schemeClr val="bg1"/>
                </a:solidFill>
                <a:cs typeface="Times New Roman"/>
              </a:rPr>
              <a:t>дошкольного</a:t>
            </a:r>
            <a:r>
              <a:rPr spc="-6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образования,</a:t>
            </a:r>
            <a:r>
              <a:rPr spc="-3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учителей</a:t>
            </a:r>
            <a:r>
              <a:rPr spc="-15" dirty="0">
                <a:solidFill>
                  <a:schemeClr val="bg1"/>
                </a:solidFill>
                <a:cs typeface="Times New Roman"/>
              </a:rPr>
              <a:t> </a:t>
            </a:r>
            <a:r>
              <a:rPr spc="-10" dirty="0">
                <a:solidFill>
                  <a:schemeClr val="bg1"/>
                </a:solidFill>
                <a:cs typeface="Times New Roman"/>
              </a:rPr>
              <a:t>начальных</a:t>
            </a:r>
            <a:r>
              <a:rPr spc="-35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классов</a:t>
            </a:r>
            <a:r>
              <a:rPr spc="-10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и</a:t>
            </a:r>
            <a:r>
              <a:rPr spc="-40" dirty="0">
                <a:solidFill>
                  <a:schemeClr val="bg1"/>
                </a:solidFill>
                <a:cs typeface="Times New Roman"/>
              </a:rPr>
              <a:t> </a:t>
            </a:r>
            <a:r>
              <a:rPr dirty="0">
                <a:solidFill>
                  <a:schemeClr val="bg1"/>
                </a:solidFill>
                <a:cs typeface="Times New Roman"/>
              </a:rPr>
              <a:t>учителей</a:t>
            </a:r>
            <a:r>
              <a:rPr spc="-15" dirty="0">
                <a:solidFill>
                  <a:schemeClr val="bg1"/>
                </a:solidFill>
                <a:cs typeface="Times New Roman"/>
              </a:rPr>
              <a:t> </a:t>
            </a:r>
            <a:r>
              <a:rPr spc="-10" dirty="0">
                <a:solidFill>
                  <a:schemeClr val="bg1"/>
                </a:solidFill>
                <a:cs typeface="Times New Roman"/>
              </a:rPr>
              <a:t>русского языка</a:t>
            </a:r>
            <a:endParaRPr dirty="0">
              <a:solidFill>
                <a:schemeClr val="bg1"/>
              </a:solidFill>
              <a:cs typeface="Times New Roman"/>
            </a:endParaRPr>
          </a:p>
        </p:txBody>
      </p:sp>
      <p:sp>
        <p:nvSpPr>
          <p:cNvPr id="48" name="object 44">
            <a:extLst>
              <a:ext uri="{FF2B5EF4-FFF2-40B4-BE49-F238E27FC236}">
                <a16:creationId xmlns:a16="http://schemas.microsoft.com/office/drawing/2014/main" id="{32F90D16-D48C-4A49-9ACB-C50E5935E5B9}"/>
              </a:ext>
            </a:extLst>
          </p:cNvPr>
          <p:cNvSpPr txBox="1"/>
          <p:nvPr/>
        </p:nvSpPr>
        <p:spPr>
          <a:xfrm>
            <a:off x="5433666" y="3869053"/>
            <a:ext cx="556069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60" dirty="0">
                <a:solidFill>
                  <a:schemeClr val="bg1"/>
                </a:solidFill>
                <a:cs typeface="Times New Roman"/>
              </a:rPr>
              <a:t>ЗАДАЧИ</a:t>
            </a:r>
            <a:endParaRPr sz="2400" dirty="0">
              <a:solidFill>
                <a:schemeClr val="bg1"/>
              </a:solidFill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344611" y="5152067"/>
            <a:ext cx="7649696" cy="1355090"/>
          </a:xfrm>
        </p:spPr>
        <p:txBody>
          <a:bodyPr>
            <a:normAutofit/>
          </a:bodyPr>
          <a:lstStyle/>
          <a:p>
            <a:r>
              <a:rPr lang="ru-RU" altLang="en-US" sz="1800" dirty="0">
                <a:solidFill>
                  <a:srgbClr val="202020"/>
                </a:solidFill>
                <a:latin typeface="+mn-lt"/>
              </a:rPr>
              <a:t>за исключением </a:t>
            </a:r>
            <a:r>
              <a:rPr lang="ru-RU" altLang="en-US" sz="1800" b="1" dirty="0">
                <a:solidFill>
                  <a:srgbClr val="C00000"/>
                </a:solidFill>
                <a:latin typeface="+mn-lt"/>
              </a:rPr>
              <a:t>подпунктов 131, 132, 144 пункта 1 </a:t>
            </a:r>
            <a:r>
              <a:rPr lang="ru-RU" altLang="en-US" sz="1800" dirty="0">
                <a:solidFill>
                  <a:srgbClr val="202020"/>
                </a:solidFill>
                <a:latin typeface="+mn-lt"/>
              </a:rPr>
              <a:t>изменений ( в части содержания обучения, предметных результатов, количества часов на изучение учебных предметов «История» и «Обществознание» в 8 и 9 классах), которые вступают в силу в указанной части </a:t>
            </a:r>
            <a:r>
              <a:rPr lang="ru-RU" altLang="en-US" sz="1800" dirty="0">
                <a:solidFill>
                  <a:srgbClr val="C00000"/>
                </a:solidFill>
                <a:latin typeface="+mn-lt"/>
              </a:rPr>
              <a:t>с 01 сентября 2026 года  </a:t>
            </a:r>
          </a:p>
        </p:txBody>
      </p:sp>
      <p:pic>
        <p:nvPicPr>
          <p:cNvPr id="5" name="Изображение 4"/>
          <p:cNvPicPr/>
          <p:nvPr/>
        </p:nvPicPr>
        <p:blipFill>
          <a:blip r:embed="rId2"/>
          <a:stretch>
            <a:fillRect/>
          </a:stretch>
        </p:blipFill>
        <p:spPr>
          <a:xfrm>
            <a:off x="8077970" y="1074108"/>
            <a:ext cx="3610610" cy="523675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7980" y="1226185"/>
            <a:ext cx="7380000" cy="995680"/>
          </a:xfrm>
          <a:prstGeom prst="rect">
            <a:avLst/>
          </a:prstGeom>
          <a:noFill/>
          <a:ln>
            <a:solidFill>
              <a:srgbClr val="20202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dirty="0">
                <a:solidFill>
                  <a:srgbClr val="202020"/>
                </a:solidFill>
              </a:rPr>
              <a:t>Приказ </a:t>
            </a:r>
            <a:r>
              <a:rPr lang="ru-RU" altLang="en-US" dirty="0" err="1">
                <a:solidFill>
                  <a:srgbClr val="202020"/>
                </a:solidFill>
              </a:rPr>
              <a:t>Минпросвещения</a:t>
            </a:r>
            <a:r>
              <a:rPr lang="ru-RU" altLang="en-US" dirty="0">
                <a:solidFill>
                  <a:srgbClr val="202020"/>
                </a:solidFill>
              </a:rPr>
              <a:t> России от 18 мая 2023 г. № 372 </a:t>
            </a:r>
          </a:p>
          <a:p>
            <a:pPr algn="ctr"/>
            <a:r>
              <a:rPr lang="ru-RU" altLang="en-US" dirty="0">
                <a:solidFill>
                  <a:srgbClr val="202020"/>
                </a:solidFill>
              </a:rPr>
              <a:t>«Об утверждении федеральной основной образовательной программы начального общего образования»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7980" y="2348540"/>
            <a:ext cx="7380000" cy="995680"/>
          </a:xfrm>
          <a:prstGeom prst="rect">
            <a:avLst/>
          </a:prstGeom>
          <a:noFill/>
          <a:ln>
            <a:solidFill>
              <a:srgbClr val="20202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>
                <a:solidFill>
                  <a:srgbClr val="202020"/>
                </a:solidFill>
              </a:rPr>
              <a:t>Приказ Минпросвещения России от 18 мая 2023 г. № 371 </a:t>
            </a:r>
          </a:p>
          <a:p>
            <a:pPr algn="ctr"/>
            <a:r>
              <a:rPr lang="ru-RU" altLang="en-US">
                <a:solidFill>
                  <a:srgbClr val="202020"/>
                </a:solidFill>
              </a:rPr>
              <a:t>«Об утверждении федеральной основной образовательной программы основного общего образования»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7980" y="3470896"/>
            <a:ext cx="7380000" cy="995680"/>
          </a:xfrm>
          <a:prstGeom prst="rect">
            <a:avLst/>
          </a:prstGeom>
          <a:noFill/>
          <a:ln>
            <a:solidFill>
              <a:srgbClr val="20202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dirty="0">
                <a:solidFill>
                  <a:srgbClr val="202020"/>
                </a:solidFill>
              </a:rPr>
              <a:t>Приказ </a:t>
            </a:r>
            <a:r>
              <a:rPr lang="ru-RU" altLang="en-US" dirty="0" err="1">
                <a:solidFill>
                  <a:srgbClr val="202020"/>
                </a:solidFill>
              </a:rPr>
              <a:t>Минпросвещения</a:t>
            </a:r>
            <a:r>
              <a:rPr lang="ru-RU" altLang="en-US" dirty="0">
                <a:solidFill>
                  <a:srgbClr val="202020"/>
                </a:solidFill>
              </a:rPr>
              <a:t> России от 18 мая 2023 г. № 370 </a:t>
            </a:r>
          </a:p>
          <a:p>
            <a:pPr algn="ctr"/>
            <a:r>
              <a:rPr lang="ru-RU" altLang="en-US" dirty="0">
                <a:solidFill>
                  <a:srgbClr val="202020"/>
                </a:solidFill>
              </a:rPr>
              <a:t>«Об утверждении федеральной основной образовательной программы среднего общего образования»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7980" y="4680895"/>
            <a:ext cx="7018468" cy="521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 dirty="0">
                <a:solidFill>
                  <a:srgbClr val="990000"/>
                </a:solidFill>
              </a:rPr>
              <a:t>ИЗМЕНЕНИЯ ВСТУПАЮТ В СИЛУ С 01 СЕНТЯБРЯ 2025 ГОДА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DF8BD37D-120A-4A48-A60F-DAA78D696DC6}"/>
              </a:ext>
            </a:extLst>
          </p:cNvPr>
          <p:cNvSpPr>
            <a:spLocks noGrp="1"/>
          </p:cNvSpPr>
          <p:nvPr/>
        </p:nvSpPr>
        <p:spPr>
          <a:xfrm>
            <a:off x="661429" y="213046"/>
            <a:ext cx="11814113" cy="5672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b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</a:b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РИКАЗ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МИНИСТЕРСТВА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ПРОСВЕЩЕНИЯ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РФ 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ОТ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09.10.2024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№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704</a:t>
            </a:r>
            <a:endParaRPr lang="en-US" altLang="en-US" sz="2800" dirty="0">
              <a:solidFill>
                <a:srgbClr val="002060"/>
              </a:solidFill>
              <a:latin typeface="+mn-lt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318088" y="1662603"/>
            <a:ext cx="10059446" cy="2032635"/>
          </a:xfrm>
        </p:spPr>
        <p:txBody>
          <a:bodyPr>
            <a:normAutofit/>
          </a:bodyPr>
          <a:lstStyle/>
          <a:p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добавлен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принцип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rgbClr val="C00000"/>
                </a:solidFill>
                <a:latin typeface="+mn-lt"/>
              </a:rPr>
              <a:t>«обеспечения</a:t>
            </a:r>
            <a:r>
              <a:rPr lang="en-US" altLang="ru-RU" sz="24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rgbClr val="C00000"/>
                </a:solidFill>
                <a:latin typeface="+mn-lt"/>
              </a:rPr>
              <a:t>санитарно</a:t>
            </a:r>
            <a:r>
              <a:rPr lang="en-US" altLang="ru-RU" sz="2400" dirty="0">
                <a:solidFill>
                  <a:srgbClr val="C00000"/>
                </a:solidFill>
                <a:latin typeface="+mn-lt"/>
              </a:rPr>
              <a:t>-</a:t>
            </a:r>
            <a:r>
              <a:rPr lang="en-US" altLang="en-US" sz="2400" dirty="0">
                <a:solidFill>
                  <a:srgbClr val="C00000"/>
                </a:solidFill>
                <a:latin typeface="+mn-lt"/>
              </a:rPr>
              <a:t>эпидемиологической</a:t>
            </a:r>
            <a:r>
              <a:rPr lang="en-US" altLang="ru-RU" sz="24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rgbClr val="C00000"/>
                </a:solidFill>
                <a:latin typeface="+mn-lt"/>
              </a:rPr>
              <a:t>безопасности</a:t>
            </a:r>
            <a:r>
              <a:rPr lang="en-US" altLang="ru-RU" sz="24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rgbClr val="C00000"/>
                </a:solidFill>
                <a:latin typeface="+mn-lt"/>
              </a:rPr>
              <a:t>обучающихся»</a:t>
            </a:r>
            <a:r>
              <a:rPr lang="en-US" altLang="ru-RU" sz="24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в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соответствии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с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требованиями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предусмотренными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санитарными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правилами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нормами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СанПиН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1.2.3685-21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«Гигиенические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нормативы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требования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к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обеспечению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безопасности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(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или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)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безвредности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для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человека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факторов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среды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обитания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6538" y="920095"/>
            <a:ext cx="6769735" cy="49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dirty="0">
                <a:solidFill>
                  <a:srgbClr val="FF0000"/>
                </a:solidFill>
              </a:rPr>
              <a:t>ЦЕЛЕВОЙ РАЗДЕЛ ФОП, п. 16</a:t>
            </a:r>
          </a:p>
        </p:txBody>
      </p:sp>
      <p:sp>
        <p:nvSpPr>
          <p:cNvPr id="5" name="Замещающее содержимое 2"/>
          <p:cNvSpPr>
            <a:spLocks noGrp="1"/>
          </p:cNvSpPr>
          <p:nvPr/>
        </p:nvSpPr>
        <p:spPr>
          <a:xfrm>
            <a:off x="343535" y="4531360"/>
            <a:ext cx="11533505" cy="2032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en-US"/>
          </a:p>
        </p:txBody>
      </p:sp>
      <p:sp>
        <p:nvSpPr>
          <p:cNvPr id="8" name="Замещающее содержимое 2"/>
          <p:cNvSpPr>
            <a:spLocks noGrp="1"/>
          </p:cNvSpPr>
          <p:nvPr/>
        </p:nvSpPr>
        <p:spPr>
          <a:xfrm>
            <a:off x="1229194" y="3593571"/>
            <a:ext cx="10348800" cy="2032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2400" dirty="0">
                <a:solidFill>
                  <a:srgbClr val="202020"/>
                </a:solidFill>
                <a:latin typeface="+mn-lt"/>
              </a:rPr>
              <a:t>в</a:t>
            </a:r>
            <a:r>
              <a:rPr lang="ru-RU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 </a:t>
            </a:r>
            <a:r>
              <a:rPr lang="ru-RU" altLang="en-US" sz="2400" dirty="0">
                <a:solidFill>
                  <a:schemeClr val="tx1"/>
                </a:solidFill>
                <a:latin typeface="+mn-lt"/>
              </a:rPr>
              <a:t>новой редакции </a:t>
            </a:r>
            <a:r>
              <a:rPr lang="en-US" altLang="en-US" sz="2400" b="1" dirty="0">
                <a:solidFill>
                  <a:srgbClr val="C00000"/>
                </a:solidFill>
                <a:latin typeface="+mn-lt"/>
              </a:rPr>
              <a:t>принцип</a:t>
            </a:r>
            <a:r>
              <a:rPr lang="en-US" altLang="ru-RU" sz="24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+mn-lt"/>
              </a:rPr>
              <a:t>здоровьесбережения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«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при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организации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образовательной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деятельности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не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допускается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использование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технологий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которые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могут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нанести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вред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физическому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(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или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)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психическому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здоровью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обучающихся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приоритет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использования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здоровьесберегающих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педагогических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  <a:latin typeface="+mn-lt"/>
              </a:rPr>
              <a:t>технологий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»</a:t>
            </a:r>
            <a:r>
              <a:rPr lang="en-US" altLang="ru-RU" sz="24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2" name="Стрелка: влево 1"/>
          <p:cNvSpPr/>
          <p:nvPr/>
        </p:nvSpPr>
        <p:spPr>
          <a:xfrm>
            <a:off x="7318180" y="782849"/>
            <a:ext cx="4377282" cy="831250"/>
          </a:xfrm>
          <a:prstGeom prst="leftArrow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Синхронизация с СанПин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220013C9-A714-40B8-B7C1-BFC911BF6F42}"/>
              </a:ext>
            </a:extLst>
          </p:cNvPr>
          <p:cNvSpPr>
            <a:spLocks noGrp="1"/>
          </p:cNvSpPr>
          <p:nvPr/>
        </p:nvSpPr>
        <p:spPr>
          <a:xfrm>
            <a:off x="377887" y="77606"/>
            <a:ext cx="11814113" cy="5672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b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</a:b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РИКАЗ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МИНИСТЕРСТВА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ПРОСВЕЩЕНИЯ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РФ 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ОТ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09.10.2024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№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704</a:t>
            </a:r>
            <a:endParaRPr lang="en-US" altLang="en-US" sz="2800" dirty="0">
              <a:solidFill>
                <a:srgbClr val="002060"/>
              </a:solidFill>
              <a:latin typeface="+mn-lt"/>
              <a:sym typeface="+mn-ea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1E368CF-444E-4375-A2D4-088037512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88" y="1703705"/>
            <a:ext cx="1000915" cy="1053046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B701D12-D875-4549-9A32-43EFDA8765D8}"/>
              </a:ext>
            </a:extLst>
          </p:cNvPr>
          <p:cNvSpPr/>
          <p:nvPr/>
        </p:nvSpPr>
        <p:spPr>
          <a:xfrm>
            <a:off x="0" y="5648803"/>
            <a:ext cx="12192000" cy="813526"/>
          </a:xfrm>
          <a:prstGeom prst="roundRect">
            <a:avLst/>
          </a:prstGeom>
          <a:solidFill>
            <a:srgbClr val="005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7550"/>
            <a:r>
              <a:rPr lang="ru-RU" sz="2000" b="1" dirty="0">
                <a:solidFill>
                  <a:schemeClr val="bg1"/>
                </a:solidFill>
              </a:rPr>
              <a:t>Задача</a:t>
            </a:r>
          </a:p>
          <a:p>
            <a:pPr marL="106045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</a:rPr>
              <a:t>Внести изменения в «Целевой раздел ООП НОО, ООО, СОО»,  п.16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9455611"/>
              </p:ext>
            </p:extLst>
          </p:nvPr>
        </p:nvGraphicFramePr>
        <p:xfrm>
          <a:off x="78423" y="1454671"/>
          <a:ext cx="12031980" cy="15419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7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7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79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079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400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dirty="0"/>
                        <a:t>ИЗМЕНЕНИЯ С 01.09.2025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dirty="0"/>
                        <a:t>ФООП НОО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dirty="0"/>
                        <a:t>ФООП ООО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/>
                        <a:t>ФООП СОО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79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 dirty="0">
                          <a:solidFill>
                            <a:schemeClr val="tx1"/>
                          </a:solidFill>
                        </a:rPr>
                        <a:t>Общий объем аудиторной работы обучающихся на уровень образования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 dirty="0"/>
                        <a:t>возможность реализации трехгодичного срока обучения - </a:t>
                      </a:r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подпункт 17.5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 dirty="0"/>
                        <a:t>не менее </a:t>
                      </a:r>
                      <a:r>
                        <a:rPr lang="ru-RU" altLang="en-US" b="1" dirty="0">
                          <a:solidFill>
                            <a:srgbClr val="FF0000"/>
                          </a:solidFill>
                        </a:rPr>
                        <a:t>5338</a:t>
                      </a:r>
                      <a:r>
                        <a:rPr lang="ru-RU" altLang="en-US" b="1" dirty="0"/>
                        <a:t> часов (было не менее 5058 часов)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 dirty="0"/>
                        <a:t>не менее </a:t>
                      </a:r>
                      <a:r>
                        <a:rPr lang="ru-RU" altLang="en-US" b="1" dirty="0">
                          <a:solidFill>
                            <a:srgbClr val="FF0000"/>
                          </a:solidFill>
                        </a:rPr>
                        <a:t>2312</a:t>
                      </a:r>
                      <a:r>
                        <a:rPr lang="ru-RU" altLang="en-US" b="1" dirty="0"/>
                        <a:t> часов (было не менее 2170 часов)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89155" y="3844590"/>
            <a:ext cx="69516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Bef>
                <a:spcPts val="1100"/>
              </a:spcBef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charset="0"/>
              </a:rPr>
              <a:t>"При реализации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charset="0"/>
              </a:rPr>
              <a:t>трехгодичного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charset="0"/>
              </a:rPr>
              <a:t>срока обучения на уровне начального общего образования необходимо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charset="0"/>
              </a:rPr>
              <a:t>равномерно распределять образовательную нагрузку на три года обучения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charset="0"/>
              </a:rPr>
              <a:t>, корректировать общий объем аудиторной нагрузки обучающихся по индивидуальным учебным планам в соответствии с Гигиеническими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charset="0"/>
                <a:hlinkClick r:id="rId3"/>
              </a:rPr>
              <a:t>нормативами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charset="0"/>
              </a:rPr>
              <a:t> и Санитарно-эпидемиологическими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charset="0"/>
                <a:hlinkClick r:id="rId4"/>
              </a:rPr>
              <a:t>требованиями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charset="0"/>
              </a:rPr>
              <a:t>."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239" y="3429001"/>
            <a:ext cx="1054916" cy="110986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47059" y="3061411"/>
            <a:ext cx="7885651" cy="65726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Количество часов синхронизировано с продолжительностью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 учебного года – 34 НЕДЕЛИ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490615" y="3882411"/>
            <a:ext cx="3467146" cy="147732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en-US" dirty="0" err="1">
                <a:sym typeface="+mn-ea"/>
              </a:rPr>
              <a:t>Изменены</a:t>
            </a:r>
            <a:r>
              <a:rPr lang="en-US" altLang="ru-RU" dirty="0">
                <a:sym typeface="+mn-ea"/>
              </a:rPr>
              <a:t> </a:t>
            </a:r>
            <a:r>
              <a:rPr lang="en-US" altLang="en-US" dirty="0" err="1">
                <a:sym typeface="+mn-ea"/>
              </a:rPr>
              <a:t>общее</a:t>
            </a:r>
            <a:r>
              <a:rPr lang="en-US" altLang="ru-RU" dirty="0">
                <a:sym typeface="+mn-ea"/>
              </a:rPr>
              <a:t> </a:t>
            </a:r>
            <a:r>
              <a:rPr lang="en-US" altLang="en-US" dirty="0" err="1">
                <a:sym typeface="+mn-ea"/>
              </a:rPr>
              <a:t>количество</a:t>
            </a:r>
            <a:r>
              <a:rPr lang="ru-RU" altLang="en-US" dirty="0">
                <a:sym typeface="+mn-ea"/>
              </a:rPr>
              <a:t> </a:t>
            </a:r>
            <a:r>
              <a:rPr lang="en-US" altLang="en-US" dirty="0" err="1">
                <a:sym typeface="+mn-ea"/>
              </a:rPr>
              <a:t>часов</a:t>
            </a:r>
            <a:r>
              <a:rPr lang="en-US" altLang="ru-RU" dirty="0">
                <a:sym typeface="+mn-ea"/>
              </a:rPr>
              <a:t> </a:t>
            </a:r>
            <a:r>
              <a:rPr lang="en-US" altLang="en-US" dirty="0">
                <a:sym typeface="+mn-ea"/>
              </a:rPr>
              <a:t>и</a:t>
            </a:r>
            <a:r>
              <a:rPr lang="en-US" altLang="ru-RU" dirty="0">
                <a:sym typeface="+mn-ea"/>
              </a:rPr>
              <a:t> </a:t>
            </a:r>
            <a:r>
              <a:rPr lang="en-US" altLang="en-US" dirty="0" err="1">
                <a:sym typeface="+mn-ea"/>
              </a:rPr>
              <a:t>максимально</a:t>
            </a:r>
            <a:r>
              <a:rPr lang="en-US" altLang="ru-RU" dirty="0">
                <a:sym typeface="+mn-ea"/>
              </a:rPr>
              <a:t> </a:t>
            </a:r>
            <a:r>
              <a:rPr lang="en-US" altLang="en-US" dirty="0" err="1">
                <a:sym typeface="+mn-ea"/>
              </a:rPr>
              <a:t>допустимая</a:t>
            </a:r>
            <a:r>
              <a:rPr lang="ru-RU" altLang="en-US" dirty="0">
                <a:sym typeface="+mn-ea"/>
              </a:rPr>
              <a:t> </a:t>
            </a:r>
            <a:r>
              <a:rPr lang="en-US" altLang="en-US" dirty="0" err="1">
                <a:sym typeface="+mn-ea"/>
              </a:rPr>
              <a:t>нагрузка</a:t>
            </a:r>
            <a:r>
              <a:rPr lang="en-US" altLang="ru-RU" dirty="0">
                <a:sym typeface="+mn-ea"/>
              </a:rPr>
              <a:t> </a:t>
            </a:r>
            <a:r>
              <a:rPr lang="en-US" altLang="en-US" dirty="0">
                <a:sym typeface="+mn-ea"/>
              </a:rPr>
              <a:t>в</a:t>
            </a:r>
            <a:r>
              <a:rPr lang="en-US" altLang="ru-RU" dirty="0">
                <a:sym typeface="+mn-ea"/>
              </a:rPr>
              <a:t> 1 </a:t>
            </a:r>
            <a:r>
              <a:rPr lang="en-US" altLang="en-US" dirty="0" err="1">
                <a:sym typeface="+mn-ea"/>
              </a:rPr>
              <a:t>классе</a:t>
            </a:r>
            <a:r>
              <a:rPr lang="en-US" altLang="ru-RU" dirty="0">
                <a:sym typeface="+mn-ea"/>
              </a:rPr>
              <a:t> (</a:t>
            </a:r>
            <a:r>
              <a:rPr lang="en-US" altLang="en-US" dirty="0">
                <a:sym typeface="+mn-ea"/>
              </a:rPr>
              <a:t>с</a:t>
            </a:r>
            <a:r>
              <a:rPr lang="en-US" altLang="ru-RU" dirty="0">
                <a:sym typeface="+mn-ea"/>
              </a:rPr>
              <a:t> </a:t>
            </a:r>
            <a:r>
              <a:rPr lang="en-US" altLang="en-US" dirty="0" err="1">
                <a:sym typeface="+mn-ea"/>
              </a:rPr>
              <a:t>учетом</a:t>
            </a:r>
            <a:r>
              <a:rPr lang="en-US" altLang="ru-RU" dirty="0">
                <a:sym typeface="+mn-ea"/>
              </a:rPr>
              <a:t> 16 </a:t>
            </a:r>
            <a:r>
              <a:rPr lang="en-US" altLang="en-US" dirty="0" err="1">
                <a:sym typeface="+mn-ea"/>
              </a:rPr>
              <a:t>часов</a:t>
            </a:r>
            <a:r>
              <a:rPr lang="en-US" altLang="ru-RU" dirty="0">
                <a:sym typeface="+mn-ea"/>
              </a:rPr>
              <a:t> </a:t>
            </a:r>
            <a:r>
              <a:rPr lang="en-US" altLang="en-US" dirty="0">
                <a:sym typeface="+mn-ea"/>
              </a:rPr>
              <a:t>в</a:t>
            </a:r>
            <a:r>
              <a:rPr lang="ru-RU" altLang="en-US" dirty="0">
                <a:sym typeface="+mn-ea"/>
              </a:rPr>
              <a:t> </a:t>
            </a:r>
            <a:r>
              <a:rPr lang="en-US" altLang="en-US" dirty="0" err="1">
                <a:sym typeface="+mn-ea"/>
              </a:rPr>
              <a:t>сентябре</a:t>
            </a:r>
            <a:r>
              <a:rPr lang="en-US" altLang="ru-RU" dirty="0" err="1">
                <a:sym typeface="+mn-ea"/>
              </a:rPr>
              <a:t>-</a:t>
            </a:r>
            <a:r>
              <a:rPr lang="en-US" altLang="en-US" dirty="0" err="1">
                <a:sym typeface="+mn-ea"/>
              </a:rPr>
              <a:t>октябре</a:t>
            </a:r>
            <a:r>
              <a:rPr lang="en-US" altLang="ru-RU" dirty="0">
                <a:sym typeface="+mn-ea"/>
              </a:rPr>
              <a:t>)</a:t>
            </a:r>
            <a:r>
              <a:rPr lang="ru-RU" altLang="en-US" dirty="0">
                <a:sym typeface="+mn-ea"/>
              </a:rPr>
              <a:t> - </a:t>
            </a:r>
            <a:r>
              <a:rPr lang="ru-RU" altLang="en-US" b="1" dirty="0">
                <a:solidFill>
                  <a:srgbClr val="C00000"/>
                </a:solidFill>
                <a:sym typeface="+mn-ea"/>
              </a:rPr>
              <a:t>ступенчатый режим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26379" y="972934"/>
            <a:ext cx="7818662" cy="402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Изменен минимальный объем аудиторной работы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7030D4CC-DBE4-4E2E-B45C-F7F9C97D29C8}"/>
              </a:ext>
            </a:extLst>
          </p:cNvPr>
          <p:cNvSpPr>
            <a:spLocks noGrp="1"/>
          </p:cNvSpPr>
          <p:nvPr/>
        </p:nvSpPr>
        <p:spPr>
          <a:xfrm>
            <a:off x="661429" y="213046"/>
            <a:ext cx="11814113" cy="5672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b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</a:b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РИКАЗ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МИНИСТЕРСТВА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ПРОСВЕЩЕНИЯ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РФ 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ОТ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09.10.2024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№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704</a:t>
            </a:r>
            <a:endParaRPr lang="en-US" altLang="en-US" sz="2800" dirty="0">
              <a:solidFill>
                <a:srgbClr val="002060"/>
              </a:solidFill>
              <a:latin typeface="+mn-lt"/>
              <a:sym typeface="+mn-ea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9CA93F4D-DD04-4386-A40A-B61BC97F4126}"/>
              </a:ext>
            </a:extLst>
          </p:cNvPr>
          <p:cNvSpPr/>
          <p:nvPr/>
        </p:nvSpPr>
        <p:spPr>
          <a:xfrm>
            <a:off x="-1587" y="5762651"/>
            <a:ext cx="12192000" cy="657265"/>
          </a:xfrm>
          <a:prstGeom prst="roundRect">
            <a:avLst/>
          </a:prstGeom>
          <a:solidFill>
            <a:srgbClr val="0055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7550"/>
            <a:r>
              <a:rPr lang="ru-RU" sz="2000" b="1" dirty="0">
                <a:solidFill>
                  <a:schemeClr val="bg1"/>
                </a:solidFill>
              </a:rPr>
              <a:t>Задача </a:t>
            </a:r>
          </a:p>
          <a:p>
            <a:pPr marL="7175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</a:rPr>
              <a:t>Контроль часов учебного плана НОО, ООО, СОО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26633" y="1029150"/>
            <a:ext cx="5728108" cy="2031468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  <a:latin typeface="+mn-lt"/>
              </a:rPr>
              <a:t>стартовую диагностику;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  <a:latin typeface="+mn-lt"/>
              </a:rPr>
              <a:t>текущую и тематическую оценки;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  <a:latin typeface="+mn-lt"/>
              </a:rPr>
              <a:t>итоговую оценку;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  <a:latin typeface="+mn-lt"/>
              </a:rPr>
              <a:t>промежуточную аттестацию;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  <a:latin typeface="+mn-lt"/>
              </a:rPr>
              <a:t>психолого-педагогическое наблюдение;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  <a:latin typeface="+mn-lt"/>
              </a:rPr>
              <a:t>внутренний мониторинг образовательных достижений обучающихся</a:t>
            </a:r>
            <a:endParaRPr lang="ru-RU" altLang="en-US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0739" y="876805"/>
            <a:ext cx="4842414" cy="755009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подпункт 19.7 – ФООП НОО</a:t>
            </a:r>
            <a:br>
              <a:rPr lang="ru-RU" sz="2000" b="1" dirty="0">
                <a:solidFill>
                  <a:srgbClr val="C00000"/>
                </a:solidFill>
              </a:rPr>
            </a:br>
            <a:r>
              <a:rPr lang="ru-RU" sz="2000" b="1" dirty="0">
                <a:solidFill>
                  <a:srgbClr val="C00000"/>
                </a:solidFill>
              </a:rPr>
              <a:t>подпункт 18.4 – ФООП ООО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26633" y="660692"/>
            <a:ext cx="4132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Внутренняя оценка включает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6B2F0E9A-614F-4946-A051-FC507FCAC961}"/>
              </a:ext>
            </a:extLst>
          </p:cNvPr>
          <p:cNvSpPr>
            <a:spLocks noGrp="1"/>
          </p:cNvSpPr>
          <p:nvPr/>
        </p:nvSpPr>
        <p:spPr>
          <a:xfrm>
            <a:off x="376616" y="32385"/>
            <a:ext cx="11814113" cy="5672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b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</a:b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РИКАЗ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МИНИСТЕРСТВА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ПРОСВЕЩЕНИЯ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</a:t>
            </a:r>
            <a:r>
              <a:rPr lang="ru-RU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РФ 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ОТ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09.10.2024 </a:t>
            </a:r>
            <a:r>
              <a:rPr lang="en-US" altLang="en-US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№</a:t>
            </a:r>
            <a:r>
              <a:rPr lang="en-US" altLang="ru-RU" sz="2800" dirty="0">
                <a:solidFill>
                  <a:srgbClr val="002060"/>
                </a:solidFill>
                <a:latin typeface="+mn-lt"/>
                <a:cs typeface="Times New Roman" panose="02020603050405020304" charset="0"/>
                <a:sym typeface="+mn-ea"/>
              </a:rPr>
              <a:t> 704</a:t>
            </a:r>
            <a:endParaRPr lang="en-US" altLang="en-US" sz="2800" dirty="0">
              <a:solidFill>
                <a:srgbClr val="002060"/>
              </a:solidFill>
              <a:latin typeface="+mn-lt"/>
              <a:sym typeface="+mn-ea"/>
            </a:endParaRPr>
          </a:p>
        </p:txBody>
      </p:sp>
      <p:graphicFrame>
        <p:nvGraphicFramePr>
          <p:cNvPr id="8" name="Объект 4">
            <a:extLst>
              <a:ext uri="{FF2B5EF4-FFF2-40B4-BE49-F238E27FC236}">
                <a16:creationId xmlns:a16="http://schemas.microsoft.com/office/drawing/2014/main" id="{0796382D-7C87-4FCE-8D84-887884675D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2533062"/>
              </p:ext>
            </p:extLst>
          </p:nvPr>
        </p:nvGraphicFramePr>
        <p:xfrm>
          <a:off x="376615" y="3095691"/>
          <a:ext cx="11362544" cy="311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64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31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3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15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Изменения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НОО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ООО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ru-RU" sz="1800" b="1" dirty="0"/>
                        <a:t>Внутренняя</a:t>
                      </a:r>
                      <a:r>
                        <a:rPr lang="ru-RU" sz="1800" b="1" baseline="0" dirty="0"/>
                        <a:t> оценка</a:t>
                      </a:r>
                      <a:endParaRPr lang="ru-RU" sz="1800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1800" dirty="0"/>
                        <a:t>Длительность контрольной работы, являющейся формой письменной проверки результатов обучения с целью оценки уровня достижения и (или) </a:t>
                      </a:r>
                      <a:r>
                        <a:rPr lang="ru-RU" sz="1800" dirty="0" err="1"/>
                        <a:t>метапредметных</a:t>
                      </a:r>
                      <a:r>
                        <a:rPr lang="ru-RU" sz="1800" dirty="0"/>
                        <a:t> результатов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Составляет один урок (не более чем 45 минут), контрольные</a:t>
                      </a:r>
                      <a:r>
                        <a:rPr lang="ru-RU" sz="1800" baseline="0" dirty="0"/>
                        <a:t> работы проводятся, начиная со 2 класса</a:t>
                      </a:r>
                      <a:endParaRPr lang="ru-RU" sz="1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800" dirty="0"/>
                        <a:t>Составляет от</a:t>
                      </a:r>
                      <a:r>
                        <a:rPr lang="ru-RU" sz="1800" baseline="0" dirty="0"/>
                        <a:t> одного до двух уроков </a:t>
                      </a:r>
                    </a:p>
                    <a:p>
                      <a:r>
                        <a:rPr lang="ru-RU" sz="1800" dirty="0"/>
                        <a:t>(не</a:t>
                      </a:r>
                      <a:r>
                        <a:rPr lang="ru-RU" sz="1800" baseline="0" dirty="0"/>
                        <a:t> более чем 45 минут каждый)</a:t>
                      </a:r>
                      <a:endParaRPr lang="ru-RU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/>
                        <a:t>Оценочные процедуры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/>
                      <a:r>
                        <a:rPr lang="ru-RU" sz="1800" dirty="0"/>
                        <a:t>Объём учебного времени, затрачиваемого на проведение оценочных процедур, не должен превышать 10% от всего объёма учебного времени, отводимого на изучение данного учебного предмета в данном классе в текущем учебном году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CDFED4D-DDFE-4BB5-B34E-00469E3C03C1}"/>
              </a:ext>
            </a:extLst>
          </p:cNvPr>
          <p:cNvSpPr txBox="1"/>
          <p:nvPr/>
        </p:nvSpPr>
        <p:spPr>
          <a:xfrm>
            <a:off x="1273655" y="1735837"/>
            <a:ext cx="47050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hangingPunct="0">
              <a:spcBef>
                <a:spcPts val="1400"/>
              </a:spcBef>
              <a:spcAft>
                <a:spcPts val="1400"/>
              </a:spcAft>
            </a:pPr>
            <a:r>
              <a:rPr lang="ru-RU" sz="1600" b="1" dirty="0">
                <a:solidFill>
                  <a:srgbClr val="222222"/>
                </a:solidFill>
                <a:effectLst/>
                <a:ea typeface="Times New Roman" panose="02020603050405020304" pitchFamily="18" charset="0"/>
              </a:rPr>
              <a:t>РЕКОМЕНДАЦИИ ДЛЯ ОБЩЕОБРАЗОВАТЕЛЬНЫХ ОРГАНИЗАЦИЙ </a:t>
            </a:r>
            <a:r>
              <a:rPr lang="ru-RU" sz="1600" b="1" dirty="0">
                <a:solidFill>
                  <a:srgbClr val="222222"/>
                </a:solidFill>
                <a:effectLst/>
                <a:ea typeface="Calibri" panose="020F0502020204030204" pitchFamily="34" charset="0"/>
                <a:cs typeface="Tahoma" panose="020B0604030504040204" pitchFamily="34" charset="0"/>
              </a:rPr>
              <a:t>ПО  ОСНОВНЫМ ПОДХОДАМ К ФОРМИРОВАНИЮ ЕДИНОГО ГРАФИКА ПРОВЕДЕНИЯ ОЦЕНОЧНЫХ ПРОЦЕДУР</a:t>
            </a:r>
            <a:endParaRPr lang="ru-RU" sz="16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F1D87D2-2E1F-425E-9233-4DE5969C8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88" y="1703705"/>
            <a:ext cx="1000915" cy="105304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46*426"/>
  <p:tag name="TABLE_ENDDRAG_RECT" val="7*90*946*4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60*575"/>
  <p:tag name="TABLE_ENDDRAG_RECT" val="0*95*960*5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32*548"/>
  <p:tag name="TABLE_ENDDRAG_RECT" val="11*115*932*54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6959</Words>
  <Application>Microsoft Office PowerPoint</Application>
  <PresentationFormat>Широкоэкранный</PresentationFormat>
  <Paragraphs>1032</Paragraphs>
  <Slides>57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76" baseType="lpstr">
      <vt:lpstr>Microsoft YaHei</vt:lpstr>
      <vt:lpstr>Aptos</vt:lpstr>
      <vt:lpstr>Arial</vt:lpstr>
      <vt:lpstr>Bahnschrift SemiBold SemiConden</vt:lpstr>
      <vt:lpstr>Bahnschrift SemiCondensed</vt:lpstr>
      <vt:lpstr>Calibri</vt:lpstr>
      <vt:lpstr>Calibri Light</vt:lpstr>
      <vt:lpstr>Franklin Gothic Demi</vt:lpstr>
      <vt:lpstr>Franklin Gothic Demi Cond</vt:lpstr>
      <vt:lpstr>Franklin Gothic Medium</vt:lpstr>
      <vt:lpstr>Giga Sans</vt:lpstr>
      <vt:lpstr>Martian Mono</vt:lpstr>
      <vt:lpstr>Microsoft Sans Serif</vt:lpstr>
      <vt:lpstr>quote-cjk-patch</vt:lpstr>
      <vt:lpstr>Tahoma</vt:lpstr>
      <vt:lpstr>Times New Roman</vt:lpstr>
      <vt:lpstr>Trebuchet MS</vt:lpstr>
      <vt:lpstr>Wingdings</vt:lpstr>
      <vt:lpstr>Office Theme</vt:lpstr>
      <vt:lpstr>Презентация PowerPoint</vt:lpstr>
      <vt:lpstr>Презентация PowerPoint</vt:lpstr>
      <vt:lpstr>СНИЖЕНИЕ БЮРОКРАТИЧЕСКОЙ НАГРУЗКИ НА ПЕДАГОГИЧЕСКИХ РАБОТНИКОВ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НАЦИОНАЛЬНЫЕ СОПОСТАВИТЕЛЬНЫЕ ИССЛЕДОВАНИЯ (НСИ) 2025</vt:lpstr>
      <vt:lpstr>УЧАСТНИКИ НСИ В КУЗБАССЕ</vt:lpstr>
      <vt:lpstr>Презентация PowerPoint</vt:lpstr>
      <vt:lpstr>Презентация PowerPoint</vt:lpstr>
      <vt:lpstr>Презентация PowerPoint</vt:lpstr>
      <vt:lpstr>Презентация PowerPoint</vt:lpstr>
      <vt:lpstr>УЧЕТ РЕЗУЛЬТАТОВ ОЦЕНОЧНЫХ ПРОЦЕДУР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СОДЕРЖАНИЕ УЧЕБНОГО КУРСА «ИСТОРИЯ НАШЕГО КРАЯ»  (ФООП ООО, ПРИКАЗ МИНПРОСВЕЩЕНИЯ РОССИИ ОТ 18 МАЯ 2023 Г. № 370)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ОРГАНИЗАЦИОННЫЙ РАЗДЕЛ ООП ОО</vt:lpstr>
      <vt:lpstr>Презентация PowerPoint</vt:lpstr>
      <vt:lpstr>Презентация PowerPoint</vt:lpstr>
      <vt:lpstr>АКТУАЛИЗАЦИЯ ЛОКАЛЬНЫХ НОРМАТИВНЫХ АКТОВ В СВЯЗИ С ИЗМЕНЕНИЯМИ, ВНЕСЕННЫМИ В ОТДЕЛЬНЫЕ ПРИКАЗЫМИНПРОСВЕЩЕНИЯ РОССИИ</vt:lpstr>
      <vt:lpstr>ВВЕДЕНИЕ УЧЕБНОГО ПРЕДМЕТА «ДУХОВНО-НРАВСТВЕННАЯ КУЛЬТУРА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31 861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Виктория</dc:creator>
  <cp:lastModifiedBy>Пользователь</cp:lastModifiedBy>
  <cp:revision>75</cp:revision>
  <cp:lastPrinted>2025-08-21T20:52:59Z</cp:lastPrinted>
  <dcterms:created xsi:type="dcterms:W3CDTF">2025-06-24T18:36:00Z</dcterms:created>
  <dcterms:modified xsi:type="dcterms:W3CDTF">2025-08-26T18:58:08Z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1049-12.2.0.21931</vt:lpwstr>
  </property>
  <property fmtid="{D5CDD505-2E9C-101B-9397-08002B2CF9AE}" pid="3" name="ICV">
    <vt:lpwstr>1C35B18BAAE04259A8414802C2F4B97E_13</vt:lpwstr>
  </property>
</Properties>
</file>