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3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0886" y="274700"/>
            <a:ext cx="9112250" cy="589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1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0" i="1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3532" y="5588"/>
            <a:ext cx="11844934" cy="120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3379" y="1558900"/>
            <a:ext cx="6322059" cy="4003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1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12" Type="http://schemas.openxmlformats.org/officeDocument/2006/relationships/image" Target="../media/image41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g"/><Relationship Id="rId11" Type="http://schemas.openxmlformats.org/officeDocument/2006/relationships/image" Target="../media/image10.pn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49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1.jpg"/><Relationship Id="rId7" Type="http://schemas.openxmlformats.org/officeDocument/2006/relationships/image" Target="../media/image54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53.jpg"/><Relationship Id="rId10" Type="http://schemas.openxmlformats.org/officeDocument/2006/relationships/image" Target="../media/image56.png"/><Relationship Id="rId4" Type="http://schemas.openxmlformats.org/officeDocument/2006/relationships/image" Target="../media/image52.jp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8.jpg"/><Relationship Id="rId7" Type="http://schemas.openxmlformats.org/officeDocument/2006/relationships/image" Target="../media/image47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3.jpg"/><Relationship Id="rId7" Type="http://schemas.openxmlformats.org/officeDocument/2006/relationships/image" Target="../media/image66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8.jpg"/><Relationship Id="rId7" Type="http://schemas.openxmlformats.org/officeDocument/2006/relationships/image" Target="../media/image66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71.jpg"/><Relationship Id="rId7" Type="http://schemas.openxmlformats.org/officeDocument/2006/relationships/image" Target="../media/image46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10" Type="http://schemas.openxmlformats.org/officeDocument/2006/relationships/image" Target="../media/image61.png"/><Relationship Id="rId4" Type="http://schemas.openxmlformats.org/officeDocument/2006/relationships/image" Target="../media/image72.jpg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g"/><Relationship Id="rId3" Type="http://schemas.openxmlformats.org/officeDocument/2006/relationships/image" Target="../media/image77.jpg"/><Relationship Id="rId7" Type="http://schemas.openxmlformats.org/officeDocument/2006/relationships/image" Target="../media/image46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jpg"/><Relationship Id="rId11" Type="http://schemas.openxmlformats.org/officeDocument/2006/relationships/image" Target="../media/image82.jpg"/><Relationship Id="rId5" Type="http://schemas.openxmlformats.org/officeDocument/2006/relationships/image" Target="../media/image79.jpg"/><Relationship Id="rId10" Type="http://schemas.openxmlformats.org/officeDocument/2006/relationships/image" Target="../media/image7.png"/><Relationship Id="rId4" Type="http://schemas.openxmlformats.org/officeDocument/2006/relationships/image" Target="../media/image78.jpg"/><Relationship Id="rId9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5" Type="http://schemas.openxmlformats.org/officeDocument/2006/relationships/image" Target="../media/image1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18257" y="2388997"/>
              <a:ext cx="7573009" cy="490855"/>
            </a:xfrm>
            <a:custGeom>
              <a:avLst/>
              <a:gdLst/>
              <a:ahLst/>
              <a:cxnLst/>
              <a:rect l="l" t="t" r="r" b="b"/>
              <a:pathLst>
                <a:path w="7573009" h="490855">
                  <a:moveTo>
                    <a:pt x="7327519" y="0"/>
                  </a:moveTo>
                  <a:lnTo>
                    <a:pt x="245110" y="0"/>
                  </a:lnTo>
                  <a:lnTo>
                    <a:pt x="195708" y="4984"/>
                  </a:lnTo>
                  <a:lnTo>
                    <a:pt x="149697" y="19280"/>
                  </a:lnTo>
                  <a:lnTo>
                    <a:pt x="108061" y="41898"/>
                  </a:lnTo>
                  <a:lnTo>
                    <a:pt x="71786" y="71850"/>
                  </a:lnTo>
                  <a:lnTo>
                    <a:pt x="41857" y="108148"/>
                  </a:lnTo>
                  <a:lnTo>
                    <a:pt x="19260" y="149804"/>
                  </a:lnTo>
                  <a:lnTo>
                    <a:pt x="4979" y="195830"/>
                  </a:lnTo>
                  <a:lnTo>
                    <a:pt x="0" y="245237"/>
                  </a:lnTo>
                  <a:lnTo>
                    <a:pt x="4979" y="294638"/>
                  </a:lnTo>
                  <a:lnTo>
                    <a:pt x="19260" y="340649"/>
                  </a:lnTo>
                  <a:lnTo>
                    <a:pt x="41857" y="382285"/>
                  </a:lnTo>
                  <a:lnTo>
                    <a:pt x="71786" y="418560"/>
                  </a:lnTo>
                  <a:lnTo>
                    <a:pt x="108061" y="448489"/>
                  </a:lnTo>
                  <a:lnTo>
                    <a:pt x="149697" y="471086"/>
                  </a:lnTo>
                  <a:lnTo>
                    <a:pt x="195708" y="485367"/>
                  </a:lnTo>
                  <a:lnTo>
                    <a:pt x="245110" y="490347"/>
                  </a:lnTo>
                  <a:lnTo>
                    <a:pt x="7327519" y="490347"/>
                  </a:lnTo>
                  <a:lnTo>
                    <a:pt x="7376925" y="485367"/>
                  </a:lnTo>
                  <a:lnTo>
                    <a:pt x="7422951" y="471086"/>
                  </a:lnTo>
                  <a:lnTo>
                    <a:pt x="7464607" y="448489"/>
                  </a:lnTo>
                  <a:lnTo>
                    <a:pt x="7500905" y="418560"/>
                  </a:lnTo>
                  <a:lnTo>
                    <a:pt x="7530857" y="382285"/>
                  </a:lnTo>
                  <a:lnTo>
                    <a:pt x="7553475" y="340649"/>
                  </a:lnTo>
                  <a:lnTo>
                    <a:pt x="7567771" y="294638"/>
                  </a:lnTo>
                  <a:lnTo>
                    <a:pt x="7572756" y="245237"/>
                  </a:lnTo>
                  <a:lnTo>
                    <a:pt x="7567771" y="195830"/>
                  </a:lnTo>
                  <a:lnTo>
                    <a:pt x="7553475" y="149804"/>
                  </a:lnTo>
                  <a:lnTo>
                    <a:pt x="7530857" y="108148"/>
                  </a:lnTo>
                  <a:lnTo>
                    <a:pt x="7500905" y="71850"/>
                  </a:lnTo>
                  <a:lnTo>
                    <a:pt x="7464607" y="41898"/>
                  </a:lnTo>
                  <a:lnTo>
                    <a:pt x="7422951" y="19280"/>
                  </a:lnTo>
                  <a:lnTo>
                    <a:pt x="7376925" y="4984"/>
                  </a:lnTo>
                  <a:lnTo>
                    <a:pt x="7327519" y="0"/>
                  </a:lnTo>
                  <a:close/>
                </a:path>
              </a:pathLst>
            </a:custGeom>
            <a:solidFill>
              <a:srgbClr val="15E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32401" y="2401265"/>
            <a:ext cx="27470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D5395"/>
                </a:solidFill>
              </a:rPr>
              <a:t>СИЛА</a:t>
            </a:r>
            <a:r>
              <a:rPr sz="2200" spc="-25" dirty="0">
                <a:solidFill>
                  <a:srgbClr val="2D5395"/>
                </a:solidFill>
              </a:rPr>
              <a:t> </a:t>
            </a:r>
            <a:r>
              <a:rPr sz="2200" dirty="0">
                <a:solidFill>
                  <a:srgbClr val="2D5395"/>
                </a:solidFill>
              </a:rPr>
              <a:t>В</a:t>
            </a:r>
            <a:r>
              <a:rPr sz="2200" spc="-50" dirty="0">
                <a:solidFill>
                  <a:srgbClr val="2D5395"/>
                </a:solidFill>
              </a:rPr>
              <a:t> </a:t>
            </a:r>
            <a:r>
              <a:rPr sz="2200" spc="-10" dirty="0">
                <a:solidFill>
                  <a:srgbClr val="2D5395"/>
                </a:solidFill>
              </a:rPr>
              <a:t>ЕДИНСТВЕ</a:t>
            </a:r>
            <a:endParaRPr sz="2200"/>
          </a:p>
        </p:txBody>
      </p:sp>
      <p:sp>
        <p:nvSpPr>
          <p:cNvPr id="6" name="object 6"/>
          <p:cNvSpPr txBox="1"/>
          <p:nvPr/>
        </p:nvSpPr>
        <p:spPr>
          <a:xfrm>
            <a:off x="1383919" y="4890642"/>
            <a:ext cx="10021570" cy="1345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58470" algn="ctr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F1F1F1"/>
                </a:solidFill>
                <a:latin typeface="Times New Roman"/>
                <a:cs typeface="Times New Roman"/>
              </a:rPr>
              <a:t>СУТОРМИН</a:t>
            </a:r>
            <a:r>
              <a:rPr sz="2200" b="1" spc="-10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1F1F1"/>
                </a:solidFill>
                <a:latin typeface="Times New Roman"/>
                <a:cs typeface="Times New Roman"/>
              </a:rPr>
              <a:t>СЕРГЕЙ</a:t>
            </a:r>
            <a:r>
              <a:rPr sz="2200" b="1" spc="-114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F1F1F1"/>
                </a:solidFill>
                <a:latin typeface="Times New Roman"/>
                <a:cs typeface="Times New Roman"/>
              </a:rPr>
              <a:t>ОЛЕГОВИЧ</a:t>
            </a:r>
            <a:endParaRPr sz="2200">
              <a:latin typeface="Times New Roman"/>
              <a:cs typeface="Times New Roman"/>
            </a:endParaRPr>
          </a:p>
          <a:p>
            <a:pPr marL="12700" marR="5080" algn="ctr">
              <a:lnSpc>
                <a:spcPts val="1620"/>
              </a:lnSpc>
              <a:spcBef>
                <a:spcPts val="1300"/>
              </a:spcBef>
              <a:tabLst>
                <a:tab pos="5420360" algn="l"/>
              </a:tabLst>
            </a:pP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Преподаватель</a:t>
            </a:r>
            <a:r>
              <a:rPr sz="1500" i="1" spc="7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25" dirty="0">
                <a:solidFill>
                  <a:srgbClr val="F1F1F1"/>
                </a:solidFill>
                <a:latin typeface="Verdana"/>
                <a:cs typeface="Verdana"/>
              </a:rPr>
              <a:t>кафедры</a:t>
            </a:r>
            <a:r>
              <a:rPr sz="1500" i="1" spc="8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30" dirty="0">
                <a:solidFill>
                  <a:srgbClr val="F1F1F1"/>
                </a:solidFill>
                <a:latin typeface="Verdana"/>
                <a:cs typeface="Verdana"/>
              </a:rPr>
              <a:t>социально</a:t>
            </a:r>
            <a:r>
              <a:rPr sz="1500" spc="-30" dirty="0">
                <a:solidFill>
                  <a:srgbClr val="F1F1F1"/>
                </a:solidFill>
                <a:latin typeface="Verdana"/>
                <a:cs typeface="Verdana"/>
              </a:rPr>
              <a:t>-</a:t>
            </a:r>
            <a:r>
              <a:rPr sz="1500" i="1" spc="50" dirty="0">
                <a:solidFill>
                  <a:srgbClr val="F1F1F1"/>
                </a:solidFill>
                <a:latin typeface="Verdana"/>
                <a:cs typeface="Verdana"/>
              </a:rPr>
              <a:t>гуманитарных</a:t>
            </a:r>
            <a:r>
              <a:rPr sz="1500" i="1" spc="9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45" dirty="0">
                <a:solidFill>
                  <a:srgbClr val="F1F1F1"/>
                </a:solidFill>
                <a:latin typeface="Verdana"/>
                <a:cs typeface="Verdana"/>
              </a:rPr>
              <a:t>дисциплин</a:t>
            </a:r>
            <a:r>
              <a:rPr sz="1500" i="1" spc="114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120" dirty="0">
                <a:solidFill>
                  <a:srgbClr val="F1F1F1"/>
                </a:solidFill>
                <a:latin typeface="Verdana"/>
                <a:cs typeface="Verdana"/>
              </a:rPr>
              <a:t>ФГБОУ</a:t>
            </a:r>
            <a:r>
              <a:rPr sz="1500" i="1" spc="7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150" dirty="0">
                <a:solidFill>
                  <a:srgbClr val="F1F1F1"/>
                </a:solidFill>
                <a:latin typeface="Verdana"/>
                <a:cs typeface="Verdana"/>
              </a:rPr>
              <a:t>ВО</a:t>
            </a:r>
            <a:r>
              <a:rPr sz="1500" i="1" spc="8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F1F1F1"/>
                </a:solidFill>
                <a:latin typeface="Verdana"/>
                <a:cs typeface="Verdana"/>
              </a:rPr>
              <a:t>"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СибГИУ</a:t>
            </a:r>
            <a:r>
              <a:rPr sz="1500" dirty="0">
                <a:solidFill>
                  <a:srgbClr val="F1F1F1"/>
                </a:solidFill>
                <a:latin typeface="Verdana"/>
                <a:cs typeface="Verdana"/>
              </a:rPr>
              <a:t>",</a:t>
            </a:r>
            <a:r>
              <a:rPr sz="1500" spc="10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10" dirty="0">
                <a:solidFill>
                  <a:srgbClr val="F1F1F1"/>
                </a:solidFill>
                <a:latin typeface="Verdana"/>
                <a:cs typeface="Verdana"/>
              </a:rPr>
              <a:t>руководитель </a:t>
            </a:r>
            <a:r>
              <a:rPr sz="1500" i="1" spc="75" dirty="0">
                <a:solidFill>
                  <a:srgbClr val="F1F1F1"/>
                </a:solidFill>
                <a:latin typeface="Verdana"/>
                <a:cs typeface="Verdana"/>
              </a:rPr>
              <a:t>патриотичского</a:t>
            </a:r>
            <a:r>
              <a:rPr sz="1500" i="1" spc="2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20" dirty="0">
                <a:solidFill>
                  <a:srgbClr val="F1F1F1"/>
                </a:solidFill>
                <a:latin typeface="Verdana"/>
                <a:cs typeface="Verdana"/>
              </a:rPr>
              <a:t>клуба</a:t>
            </a:r>
            <a:r>
              <a:rPr sz="1500" i="1" spc="1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F1F1F1"/>
                </a:solidFill>
                <a:latin typeface="Verdana"/>
                <a:cs typeface="Verdana"/>
              </a:rPr>
              <a:t>"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По</a:t>
            </a:r>
            <a:r>
              <a:rPr sz="1500" i="1" spc="1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праву</a:t>
            </a:r>
            <a:r>
              <a:rPr sz="1500" i="1" spc="1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140" dirty="0">
                <a:solidFill>
                  <a:srgbClr val="F1F1F1"/>
                </a:solidFill>
                <a:latin typeface="Verdana"/>
                <a:cs typeface="Verdana"/>
              </a:rPr>
              <a:t>памяти</a:t>
            </a:r>
            <a:r>
              <a:rPr sz="1500" i="1" spc="2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spc="280" dirty="0">
                <a:solidFill>
                  <a:srgbClr val="F1F1F1"/>
                </a:solidFill>
                <a:latin typeface="Verdana"/>
                <a:cs typeface="Verdana"/>
              </a:rPr>
              <a:t>-</a:t>
            </a:r>
            <a:r>
              <a:rPr sz="1500" spc="2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10" dirty="0">
                <a:solidFill>
                  <a:srgbClr val="F1F1F1"/>
                </a:solidFill>
                <a:latin typeface="Verdana"/>
                <a:cs typeface="Verdana"/>
              </a:rPr>
              <a:t>Поиск</a:t>
            </a:r>
            <a:r>
              <a:rPr sz="1500" spc="-10" dirty="0">
                <a:solidFill>
                  <a:srgbClr val="F1F1F1"/>
                </a:solidFill>
                <a:latin typeface="Verdana"/>
                <a:cs typeface="Verdana"/>
              </a:rPr>
              <a:t>".</a:t>
            </a:r>
            <a:r>
              <a:rPr sz="1500" dirty="0">
                <a:solidFill>
                  <a:srgbClr val="F1F1F1"/>
                </a:solidFill>
                <a:latin typeface="Verdana"/>
                <a:cs typeface="Verdana"/>
              </a:rPr>
              <a:t>	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Спикер </a:t>
            </a:r>
            <a:r>
              <a:rPr sz="1500" i="1" spc="-40" dirty="0">
                <a:solidFill>
                  <a:srgbClr val="F1F1F1"/>
                </a:solidFill>
                <a:latin typeface="Verdana"/>
                <a:cs typeface="Verdana"/>
              </a:rPr>
              <a:t>федерального</a:t>
            </a:r>
            <a:r>
              <a:rPr sz="1500" i="1" spc="-3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85" dirty="0">
                <a:solidFill>
                  <a:srgbClr val="F1F1F1"/>
                </a:solidFill>
                <a:latin typeface="Verdana"/>
                <a:cs typeface="Verdana"/>
              </a:rPr>
              <a:t>проекта</a:t>
            </a:r>
            <a:r>
              <a:rPr sz="1500" i="1" spc="-2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F1F1F1"/>
                </a:solidFill>
                <a:latin typeface="Verdana"/>
                <a:cs typeface="Verdana"/>
              </a:rPr>
              <a:t>"</a:t>
            </a:r>
            <a:r>
              <a:rPr sz="1500" i="1" spc="-10" dirty="0">
                <a:solidFill>
                  <a:srgbClr val="F1F1F1"/>
                </a:solidFill>
                <a:latin typeface="Verdana"/>
                <a:cs typeface="Verdana"/>
              </a:rPr>
              <a:t>Общество</a:t>
            </a:r>
            <a:r>
              <a:rPr sz="1500" spc="-10" dirty="0">
                <a:solidFill>
                  <a:srgbClr val="F1F1F1"/>
                </a:solidFill>
                <a:latin typeface="Verdana"/>
                <a:cs typeface="Verdana"/>
              </a:rPr>
              <a:t>.</a:t>
            </a:r>
            <a:endParaRPr sz="1500">
              <a:latin typeface="Verdana"/>
              <a:cs typeface="Verdana"/>
            </a:endParaRPr>
          </a:p>
          <a:p>
            <a:pPr algn="ctr">
              <a:lnSpc>
                <a:spcPts val="1505"/>
              </a:lnSpc>
            </a:pPr>
            <a:r>
              <a:rPr sz="1500" i="1" spc="-65" dirty="0">
                <a:solidFill>
                  <a:srgbClr val="F1F1F1"/>
                </a:solidFill>
                <a:latin typeface="Verdana"/>
                <a:cs typeface="Verdana"/>
              </a:rPr>
              <a:t>Знание</a:t>
            </a:r>
            <a:r>
              <a:rPr sz="1500" spc="-65" dirty="0">
                <a:solidFill>
                  <a:srgbClr val="F1F1F1"/>
                </a:solidFill>
                <a:latin typeface="Verdana"/>
                <a:cs typeface="Verdana"/>
              </a:rPr>
              <a:t>".</a:t>
            </a:r>
            <a:r>
              <a:rPr sz="1500" spc="4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Член</a:t>
            </a:r>
            <a:r>
              <a:rPr sz="1500" i="1" spc="5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участковой</a:t>
            </a:r>
            <a:r>
              <a:rPr sz="1500" i="1" spc="3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избирательной</a:t>
            </a:r>
            <a:r>
              <a:rPr sz="1500" i="1" spc="6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комиссии</a:t>
            </a:r>
            <a:r>
              <a:rPr sz="1500" i="1" spc="5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с</a:t>
            </a:r>
            <a:r>
              <a:rPr sz="1500" i="1" spc="4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правом</a:t>
            </a:r>
            <a:r>
              <a:rPr sz="1500" i="1" spc="5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F1F1F1"/>
                </a:solidFill>
                <a:latin typeface="Verdana"/>
                <a:cs typeface="Verdana"/>
              </a:rPr>
              <a:t>решающего</a:t>
            </a:r>
            <a:r>
              <a:rPr sz="1500" i="1" spc="3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-20" dirty="0">
                <a:solidFill>
                  <a:srgbClr val="F1F1F1"/>
                </a:solidFill>
                <a:latin typeface="Verdana"/>
                <a:cs typeface="Verdana"/>
              </a:rPr>
              <a:t>голоса</a:t>
            </a:r>
            <a:r>
              <a:rPr sz="1500" i="1" spc="3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1500" i="1" spc="40" dirty="0">
                <a:solidFill>
                  <a:srgbClr val="F1F1F1"/>
                </a:solidFill>
                <a:latin typeface="Verdana"/>
                <a:cs typeface="Verdana"/>
              </a:rPr>
              <a:t>№693.</a:t>
            </a:r>
            <a:endParaRPr sz="1500">
              <a:latin typeface="Verdana"/>
              <a:cs typeface="Verdana"/>
            </a:endParaRPr>
          </a:p>
          <a:p>
            <a:pPr marL="3175" algn="ctr">
              <a:lnSpc>
                <a:spcPts val="1710"/>
              </a:lnSpc>
            </a:pPr>
            <a:r>
              <a:rPr sz="1500" i="1" spc="-10" dirty="0">
                <a:solidFill>
                  <a:srgbClr val="F1F1F1"/>
                </a:solidFill>
                <a:latin typeface="Verdana"/>
                <a:cs typeface="Verdana"/>
              </a:rPr>
              <a:t>Волонтер</a:t>
            </a:r>
            <a:r>
              <a:rPr sz="1500" spc="-10" dirty="0">
                <a:solidFill>
                  <a:srgbClr val="F1F1F1"/>
                </a:solidFill>
                <a:latin typeface="Verdana"/>
                <a:cs typeface="Verdana"/>
              </a:rPr>
              <a:t>.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9394" y="457073"/>
            <a:ext cx="11533505" cy="2303145"/>
            <a:chOff x="489394" y="457073"/>
            <a:chExt cx="11533505" cy="23031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9400" y="457200"/>
              <a:ext cx="1583181" cy="23027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394" y="457073"/>
              <a:ext cx="9950005" cy="1805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2547612"/>
            <a:ext cx="10210800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ru-RU" sz="4000" dirty="0">
                <a:solidFill>
                  <a:schemeClr val="bg1"/>
                </a:solidFill>
              </a:rPr>
              <a:t>ГОСУДАРСТВЕННАЯ ПОЛИТИКА В СФЕРЕ ОБРАЗОВАНИЯ И НАЦИОНАЛЬНЫЕ ПРОЕКТЫ</a:t>
            </a:r>
            <a:endParaRPr sz="4000" dirty="0">
              <a:solidFill>
                <a:schemeClr val="bg1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7400" y="198234"/>
            <a:ext cx="11769090" cy="2415540"/>
            <a:chOff x="387400" y="198234"/>
            <a:chExt cx="11769090" cy="24155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35054" y="198234"/>
              <a:ext cx="654824" cy="6548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0872" y="990599"/>
              <a:ext cx="1115593" cy="16226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400" y="379730"/>
              <a:ext cx="1828800" cy="1828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16150" y="401828"/>
              <a:ext cx="8824595" cy="180670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45225" y="4616305"/>
            <a:ext cx="10724515" cy="16074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7550" algn="ctr">
              <a:lnSpc>
                <a:spcPct val="100000"/>
              </a:lnSpc>
              <a:spcBef>
                <a:spcPts val="3170"/>
              </a:spcBef>
            </a:pPr>
            <a:r>
              <a:rPr sz="3200" b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СУТОРМИН</a:t>
            </a:r>
            <a:r>
              <a:rPr sz="3200" b="1" spc="-13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СЕРГЕЙ</a:t>
            </a:r>
            <a:r>
              <a:rPr sz="3200" b="1" spc="-1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ОЛЕГОВИЧ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40485" marR="5080" indent="211454">
              <a:lnSpc>
                <a:spcPts val="1939"/>
              </a:lnSpc>
              <a:spcBef>
                <a:spcPts val="930"/>
              </a:spcBef>
            </a:pP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sz="1800" i="1" spc="9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2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</a:t>
            </a:r>
            <a:r>
              <a:rPr sz="1800" i="1" spc="1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3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</a:t>
            </a:r>
            <a:r>
              <a:rPr sz="1800" spc="-3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800" i="1" spc="6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гуманитарных</a:t>
            </a:r>
            <a:r>
              <a:rPr sz="1800" i="1" spc="12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5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</a:t>
            </a:r>
            <a:r>
              <a:rPr sz="1800" i="1" spc="114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14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</a:t>
            </a:r>
            <a:r>
              <a:rPr sz="1800" i="1" spc="1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14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sz="18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СибГИУ</a:t>
            </a:r>
            <a:r>
              <a:rPr sz="18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sz="1800" spc="8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r>
              <a:rPr sz="1800" i="1" spc="8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1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патриотичского</a:t>
            </a:r>
            <a:r>
              <a:rPr sz="1800" i="1" spc="11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2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клуба</a:t>
            </a:r>
            <a:r>
              <a:rPr sz="1800" i="1" spc="7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800" i="1" spc="7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праву</a:t>
            </a:r>
            <a:r>
              <a:rPr sz="1800" i="1" spc="8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18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памяти</a:t>
            </a:r>
            <a:r>
              <a:rPr sz="1800" i="1" spc="1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34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800" spc="8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3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  <a:r>
              <a:rPr sz="1800" spc="-3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29055" algn="ctr">
              <a:lnSpc>
                <a:spcPts val="1814"/>
              </a:lnSpc>
            </a:pP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Спикер</a:t>
            </a:r>
            <a:r>
              <a:rPr sz="1800" i="1" spc="6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4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sz="1800" i="1" spc="4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10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sz="1800" i="1" spc="5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</a:t>
            </a:r>
            <a:r>
              <a:rPr sz="180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800" spc="5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7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Знание</a:t>
            </a:r>
            <a:r>
              <a:rPr sz="1800" spc="-7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r>
              <a:rPr sz="1800" spc="6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</a:t>
            </a:r>
            <a:r>
              <a:rPr sz="1800" i="1" spc="5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-1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участковой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28420" algn="ctr">
              <a:lnSpc>
                <a:spcPts val="2055"/>
              </a:lnSpc>
              <a:tabLst>
                <a:tab pos="8954135" algn="l"/>
              </a:tabLst>
            </a:pP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избирательной</a:t>
            </a:r>
            <a:r>
              <a:rPr sz="1800" i="1" spc="6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</a:t>
            </a:r>
            <a:r>
              <a:rPr sz="1800" i="1" spc="6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800" i="1" spc="5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</a:t>
            </a:r>
            <a:r>
              <a:rPr sz="1800" i="1" spc="4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решающего</a:t>
            </a:r>
            <a:r>
              <a:rPr sz="1800" i="1" spc="3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голоса</a:t>
            </a:r>
            <a:r>
              <a:rPr sz="1800" i="1" spc="35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i="1" spc="5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№693.</a:t>
            </a:r>
            <a:r>
              <a:rPr sz="1800" i="1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800" i="1" spc="4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</a:t>
            </a:r>
            <a:r>
              <a:rPr sz="1800" spc="40" dirty="0">
                <a:solidFill>
                  <a:srgbClr val="F1F1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6198"/>
            <a:ext cx="12192000" cy="6781800"/>
            <a:chOff x="0" y="76198"/>
            <a:chExt cx="12192000" cy="678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1312"/>
              <a:ext cx="12192000" cy="730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274552" y="139585"/>
              <a:ext cx="855980" cy="855980"/>
            </a:xfrm>
            <a:custGeom>
              <a:avLst/>
              <a:gdLst/>
              <a:ahLst/>
              <a:cxnLst/>
              <a:rect l="l" t="t" r="r" b="b"/>
              <a:pathLst>
                <a:path w="855979" h="855980">
                  <a:moveTo>
                    <a:pt x="855840" y="0"/>
                  </a:moveTo>
                  <a:lnTo>
                    <a:pt x="0" y="0"/>
                  </a:lnTo>
                  <a:lnTo>
                    <a:pt x="0" y="855840"/>
                  </a:lnTo>
                  <a:lnTo>
                    <a:pt x="855840" y="855840"/>
                  </a:lnTo>
                  <a:lnTo>
                    <a:pt x="855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8"/>
              <a:ext cx="12192000" cy="67818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10800" y="5791199"/>
              <a:ext cx="1690624" cy="6762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00" y="533399"/>
              <a:ext cx="727075" cy="7270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629400"/>
            <a:chOff x="0" y="0"/>
            <a:chExt cx="12192000" cy="6629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1312"/>
              <a:ext cx="12192000" cy="730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274552" y="139585"/>
              <a:ext cx="855980" cy="855980"/>
            </a:xfrm>
            <a:custGeom>
              <a:avLst/>
              <a:gdLst/>
              <a:ahLst/>
              <a:cxnLst/>
              <a:rect l="l" t="t" r="r" b="b"/>
              <a:pathLst>
                <a:path w="855979" h="855980">
                  <a:moveTo>
                    <a:pt x="855840" y="0"/>
                  </a:moveTo>
                  <a:lnTo>
                    <a:pt x="0" y="0"/>
                  </a:lnTo>
                  <a:lnTo>
                    <a:pt x="0" y="855840"/>
                  </a:lnTo>
                  <a:lnTo>
                    <a:pt x="855840" y="855840"/>
                  </a:lnTo>
                  <a:lnTo>
                    <a:pt x="855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629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10800" y="304800"/>
              <a:ext cx="1828800" cy="1828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9200" y="176021"/>
              <a:ext cx="990600" cy="16527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0400" y="76200"/>
              <a:ext cx="852487" cy="3409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7800" y="1295336"/>
              <a:ext cx="573087" cy="5730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400" y="35558"/>
            <a:ext cx="12166600" cy="6822440"/>
            <a:chOff x="25400" y="35558"/>
            <a:chExt cx="12166600" cy="6822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" y="35558"/>
              <a:ext cx="12166600" cy="682244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" y="457200"/>
              <a:ext cx="1843024" cy="7372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9383" y="5105400"/>
              <a:ext cx="1146175" cy="11461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0697" y="494537"/>
              <a:ext cx="963612" cy="13997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95400"/>
              <a:ext cx="2224024" cy="8896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9400" y="228536"/>
              <a:ext cx="1147762" cy="11477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624" y="4114800"/>
              <a:ext cx="1774825" cy="2578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1650"/>
            <a:chOff x="0" y="0"/>
            <a:chExt cx="12192000" cy="685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11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72600" y="4114800"/>
              <a:ext cx="2743200" cy="1143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28323" y="2825750"/>
              <a:ext cx="887412" cy="1289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304800"/>
              <a:ext cx="1371600" cy="1219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33691" y="4489322"/>
            <a:ext cx="4666615" cy="2197100"/>
          </a:xfrm>
          <a:custGeom>
            <a:avLst/>
            <a:gdLst/>
            <a:ahLst/>
            <a:cxnLst/>
            <a:rect l="l" t="t" r="r" b="b"/>
            <a:pathLst>
              <a:path w="4666615" h="2197100">
                <a:moveTo>
                  <a:pt x="0" y="2197100"/>
                </a:moveTo>
                <a:lnTo>
                  <a:pt x="4666614" y="2197100"/>
                </a:lnTo>
                <a:lnTo>
                  <a:pt x="4666614" y="0"/>
                </a:lnTo>
                <a:lnTo>
                  <a:pt x="0" y="0"/>
                </a:lnTo>
                <a:lnTo>
                  <a:pt x="0" y="2197100"/>
                </a:lnTo>
                <a:close/>
              </a:path>
            </a:pathLst>
          </a:custGeom>
          <a:ln w="12952">
            <a:solidFill>
              <a:srgbClr val="447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41132" y="4485259"/>
            <a:ext cx="446278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 marR="352425" indent="-6985"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Достижение</a:t>
            </a:r>
            <a:r>
              <a:rPr sz="1400" spc="-6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к</a:t>
            </a:r>
            <a:r>
              <a:rPr sz="1400" spc="-3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2030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году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"цифровой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зрелости" государственного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муниципального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управления,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ключевых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отраслей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экономики</a:t>
            </a:r>
            <a:r>
              <a:rPr sz="1400" spc="-3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социальной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сферы,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в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том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числе</a:t>
            </a:r>
            <a:r>
              <a:rPr sz="1400" spc="-3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здравоохранения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 и</a:t>
            </a:r>
            <a:r>
              <a:rPr sz="1400" spc="-3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образования,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предполагающей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автоматизацию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большей</a:t>
            </a:r>
            <a:r>
              <a:rPr sz="1400" spc="-3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части</a:t>
            </a:r>
            <a:r>
              <a:rPr sz="140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транзакций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в</a:t>
            </a:r>
            <a:r>
              <a:rPr sz="140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рамках единых</a:t>
            </a:r>
            <a:r>
              <a:rPr sz="1400" spc="-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отраслевых</a:t>
            </a:r>
            <a:r>
              <a:rPr sz="1400" spc="-1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цифровых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платформ</a:t>
            </a:r>
            <a:r>
              <a:rPr sz="1400" spc="-5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модели</a:t>
            </a:r>
            <a:endParaRPr sz="1400">
              <a:latin typeface="Calibri"/>
              <a:cs typeface="Calibri"/>
            </a:endParaRPr>
          </a:p>
          <a:p>
            <a:pPr marL="250190" marR="244475" indent="-254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управления</a:t>
            </a:r>
            <a:r>
              <a:rPr sz="1400" spc="-3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на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основе</a:t>
            </a:r>
            <a:r>
              <a:rPr sz="1400" spc="-6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данных</a:t>
            </a:r>
            <a:r>
              <a:rPr sz="1400" spc="-1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с</a:t>
            </a:r>
            <a:r>
              <a:rPr sz="1400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учетом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ускоренного внедрения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технологий</a:t>
            </a:r>
            <a:r>
              <a:rPr sz="1400" spc="-3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обработки</a:t>
            </a:r>
            <a:r>
              <a:rPr sz="1400" spc="-3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больших</a:t>
            </a:r>
            <a:r>
              <a:rPr sz="1400" spc="-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объемов данных,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машинного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обучения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искусственного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30690" y="6406083"/>
            <a:ext cx="8686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интеллекта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76254" y="6415227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78787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9920" y="693801"/>
            <a:ext cx="4679315" cy="0"/>
          </a:xfrm>
          <a:custGeom>
            <a:avLst/>
            <a:gdLst/>
            <a:ahLst/>
            <a:cxnLst/>
            <a:rect l="l" t="t" r="r" b="b"/>
            <a:pathLst>
              <a:path w="4679315">
                <a:moveTo>
                  <a:pt x="0" y="0"/>
                </a:moveTo>
                <a:lnTo>
                  <a:pt x="4679315" y="0"/>
                </a:lnTo>
              </a:path>
            </a:pathLst>
          </a:custGeom>
          <a:ln w="25146">
            <a:solidFill>
              <a:srgbClr val="4046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7482" y="843470"/>
            <a:ext cx="2176780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34"/>
              </a:spcBef>
            </a:pPr>
            <a:endParaRPr sz="1600">
              <a:latin typeface="Times New Roman"/>
              <a:cs typeface="Times New Roman"/>
            </a:endParaRPr>
          </a:p>
          <a:p>
            <a:pPr marL="381000" marR="186055" indent="-19685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Продолжительная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активная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жизнь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054" y="2027618"/>
            <a:ext cx="2176780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177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95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Семья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119" y="3219830"/>
            <a:ext cx="2160270" cy="1080135"/>
          </a:xfrm>
          <a:prstGeom prst="rect">
            <a:avLst/>
          </a:prstGeom>
          <a:solidFill>
            <a:srgbClr val="00AEEE"/>
          </a:solidFill>
          <a:ln w="12952">
            <a:solidFill>
              <a:srgbClr val="404684"/>
            </a:solidFill>
          </a:ln>
        </p:spPr>
        <p:txBody>
          <a:bodyPr vert="horz" wrap="square" lIns="0" tIns="1689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30"/>
              </a:spcBef>
            </a:pPr>
            <a:endParaRPr sz="1600">
              <a:latin typeface="Times New Roman"/>
              <a:cs typeface="Times New Roman"/>
            </a:endParaRPr>
          </a:p>
          <a:p>
            <a:pPr marL="283210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Молодежь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дети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642" y="4397502"/>
            <a:ext cx="2173605" cy="1092835"/>
          </a:xfrm>
          <a:prstGeom prst="rect">
            <a:avLst/>
          </a:prstGeom>
          <a:solidFill>
            <a:srgbClr val="404684"/>
          </a:solidFill>
        </p:spPr>
        <p:txBody>
          <a:bodyPr vert="horz" wrap="square" lIns="0" tIns="1765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9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Кадры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33530" y="2027618"/>
            <a:ext cx="2176780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34"/>
              </a:spcBef>
            </a:pPr>
            <a:endParaRPr sz="1600">
              <a:latin typeface="Times New Roman"/>
              <a:cs typeface="Times New Roman"/>
            </a:endParaRPr>
          </a:p>
          <a:p>
            <a:pPr marL="107314" marR="127635" indent="385445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Эффективная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транспортная</a:t>
            </a:r>
            <a:r>
              <a:rPr sz="1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система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33530" y="843470"/>
            <a:ext cx="2176780" cy="1096010"/>
            <a:chOff x="5133530" y="843470"/>
            <a:chExt cx="2176780" cy="1096010"/>
          </a:xfrm>
        </p:grpSpPr>
        <p:sp>
          <p:nvSpPr>
            <p:cNvPr id="13" name="object 13"/>
            <p:cNvSpPr/>
            <p:nvPr/>
          </p:nvSpPr>
          <p:spPr>
            <a:xfrm>
              <a:off x="5135117" y="845058"/>
              <a:ext cx="2173605" cy="1092835"/>
            </a:xfrm>
            <a:custGeom>
              <a:avLst/>
              <a:gdLst/>
              <a:ahLst/>
              <a:cxnLst/>
              <a:rect l="l" t="t" r="r" b="b"/>
              <a:pathLst>
                <a:path w="2173604" h="1092835">
                  <a:moveTo>
                    <a:pt x="2173605" y="0"/>
                  </a:moveTo>
                  <a:lnTo>
                    <a:pt x="0" y="0"/>
                  </a:lnTo>
                  <a:lnTo>
                    <a:pt x="0" y="1092835"/>
                  </a:lnTo>
                  <a:lnTo>
                    <a:pt x="2173605" y="1092835"/>
                  </a:lnTo>
                  <a:lnTo>
                    <a:pt x="2173605" y="0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35117" y="845058"/>
              <a:ext cx="2173605" cy="1092835"/>
            </a:xfrm>
            <a:custGeom>
              <a:avLst/>
              <a:gdLst/>
              <a:ahLst/>
              <a:cxnLst/>
              <a:rect l="l" t="t" r="r" b="b"/>
              <a:pathLst>
                <a:path w="2173604" h="1092835">
                  <a:moveTo>
                    <a:pt x="0" y="1092835"/>
                  </a:moveTo>
                  <a:lnTo>
                    <a:pt x="2173605" y="1092835"/>
                  </a:lnTo>
                  <a:lnTo>
                    <a:pt x="2173605" y="0"/>
                  </a:lnTo>
                  <a:lnTo>
                    <a:pt x="0" y="0"/>
                  </a:lnTo>
                  <a:lnTo>
                    <a:pt x="0" y="1092835"/>
                  </a:lnTo>
                  <a:close/>
                </a:path>
              </a:pathLst>
            </a:custGeom>
            <a:ln w="3175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99964" y="1120267"/>
            <a:ext cx="18307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4365" marR="5080" indent="-6223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Инфраструктура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для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жизни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490396" y="853376"/>
            <a:ext cx="2176145" cy="1096010"/>
            <a:chOff x="7490396" y="853376"/>
            <a:chExt cx="2176145" cy="1096010"/>
          </a:xfrm>
        </p:grpSpPr>
        <p:sp>
          <p:nvSpPr>
            <p:cNvPr id="17" name="object 17"/>
            <p:cNvSpPr/>
            <p:nvPr/>
          </p:nvSpPr>
          <p:spPr>
            <a:xfrm>
              <a:off x="7491983" y="854963"/>
              <a:ext cx="2172970" cy="1092835"/>
            </a:xfrm>
            <a:custGeom>
              <a:avLst/>
              <a:gdLst/>
              <a:ahLst/>
              <a:cxnLst/>
              <a:rect l="l" t="t" r="r" b="b"/>
              <a:pathLst>
                <a:path w="2172970" h="1092835">
                  <a:moveTo>
                    <a:pt x="2172970" y="0"/>
                  </a:moveTo>
                  <a:lnTo>
                    <a:pt x="0" y="0"/>
                  </a:lnTo>
                  <a:lnTo>
                    <a:pt x="0" y="1092835"/>
                  </a:lnTo>
                  <a:lnTo>
                    <a:pt x="2172970" y="1092835"/>
                  </a:lnTo>
                  <a:lnTo>
                    <a:pt x="2172970" y="0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91983" y="854963"/>
              <a:ext cx="2172970" cy="1092835"/>
            </a:xfrm>
            <a:custGeom>
              <a:avLst/>
              <a:gdLst/>
              <a:ahLst/>
              <a:cxnLst/>
              <a:rect l="l" t="t" r="r" b="b"/>
              <a:pathLst>
                <a:path w="2172970" h="1092835">
                  <a:moveTo>
                    <a:pt x="0" y="1092835"/>
                  </a:moveTo>
                  <a:lnTo>
                    <a:pt x="2172970" y="1092835"/>
                  </a:lnTo>
                  <a:lnTo>
                    <a:pt x="2172970" y="0"/>
                  </a:lnTo>
                  <a:lnTo>
                    <a:pt x="0" y="0"/>
                  </a:lnTo>
                  <a:lnTo>
                    <a:pt x="0" y="1092835"/>
                  </a:lnTo>
                  <a:close/>
                </a:path>
              </a:pathLst>
            </a:custGeom>
            <a:ln w="3175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968488" y="997966"/>
            <a:ext cx="12312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Беспилотные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авиационные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системы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69824" y="163195"/>
            <a:ext cx="38404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20" dirty="0">
                <a:solidFill>
                  <a:srgbClr val="404684"/>
                </a:solidFill>
                <a:latin typeface="Calibri"/>
                <a:cs typeface="Calibri"/>
              </a:rPr>
              <a:t>НАЦИОНАЛЬНЫЕ</a:t>
            </a:r>
            <a:r>
              <a:rPr sz="1800" b="0" spc="-35" dirty="0">
                <a:solidFill>
                  <a:srgbClr val="404684"/>
                </a:solidFill>
                <a:latin typeface="Calibri"/>
                <a:cs typeface="Calibri"/>
              </a:rPr>
              <a:t> </a:t>
            </a:r>
            <a:r>
              <a:rPr sz="1800" b="0" dirty="0">
                <a:solidFill>
                  <a:srgbClr val="404684"/>
                </a:solidFill>
                <a:latin typeface="Calibri"/>
                <a:cs typeface="Calibri"/>
              </a:rPr>
              <a:t>ПРОЕКТЫ</a:t>
            </a:r>
            <a:r>
              <a:rPr sz="1800" b="0" spc="-35" dirty="0">
                <a:solidFill>
                  <a:srgbClr val="404684"/>
                </a:solidFill>
                <a:latin typeface="Calibri"/>
                <a:cs typeface="Calibri"/>
              </a:rPr>
              <a:t> </a:t>
            </a:r>
            <a:r>
              <a:rPr sz="1800" b="0" spc="-30" dirty="0">
                <a:solidFill>
                  <a:srgbClr val="404684"/>
                </a:solidFill>
                <a:latin typeface="Calibri"/>
                <a:cs typeface="Calibri"/>
              </a:rPr>
              <a:t>(2025-</a:t>
            </a:r>
            <a:r>
              <a:rPr sz="1800" b="0" spc="-10" dirty="0">
                <a:solidFill>
                  <a:srgbClr val="404684"/>
                </a:solidFill>
                <a:latin typeface="Calibri"/>
                <a:cs typeface="Calibri"/>
              </a:rPr>
              <a:t>2030)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33530" y="3211766"/>
            <a:ext cx="2176780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600">
              <a:latin typeface="Times New Roman"/>
              <a:cs typeface="Times New Roman"/>
            </a:endParaRPr>
          </a:p>
          <a:p>
            <a:pPr marL="471170" marR="438150" indent="-43180">
              <a:lnSpc>
                <a:spcPct val="100000"/>
              </a:lnSpc>
            </a:pP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Экологическое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благополучие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35117" y="4397502"/>
            <a:ext cx="2173605" cy="1092835"/>
          </a:xfrm>
          <a:prstGeom prst="rect">
            <a:avLst/>
          </a:prstGeom>
          <a:solidFill>
            <a:srgbClr val="404684"/>
          </a:solidFill>
        </p:spPr>
        <p:txBody>
          <a:bodyPr vert="horz" wrap="square" lIns="0" tIns="155575" rIns="0" bIns="0" rtlCol="0">
            <a:spAutoFit/>
          </a:bodyPr>
          <a:lstStyle/>
          <a:p>
            <a:pPr marL="424180" marR="403225" algn="ctr">
              <a:lnSpc>
                <a:spcPct val="100000"/>
              </a:lnSpc>
              <a:spcBef>
                <a:spcPts val="122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Эффективная</a:t>
            </a:r>
            <a:r>
              <a:rPr sz="1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конкурентная экономика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33530" y="5580062"/>
            <a:ext cx="2176780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1600">
              <a:latin typeface="Times New Roman"/>
              <a:cs typeface="Times New Roman"/>
            </a:endParaRPr>
          </a:p>
          <a:p>
            <a:pPr marR="15875"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Международная</a:t>
            </a:r>
            <a:endParaRPr sz="1600">
              <a:latin typeface="Calibri"/>
              <a:cs typeface="Calibri"/>
            </a:endParaRPr>
          </a:p>
          <a:p>
            <a:pPr marR="9525"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кооперация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экспорт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84300" y="3213290"/>
            <a:ext cx="2176145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61290" marR="137795" algn="ctr">
              <a:lnSpc>
                <a:spcPct val="100000"/>
              </a:lnSpc>
              <a:spcBef>
                <a:spcPts val="27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Экономика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данных 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цифровая трансформация государства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84300" y="2027618"/>
            <a:ext cx="2176145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214629" marR="194310" indent="-1905" algn="ctr">
              <a:lnSpc>
                <a:spcPct val="100000"/>
              </a:lnSpc>
              <a:spcBef>
                <a:spcPts val="27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Технологическое обеспечение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продовольственной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безопасности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7482" y="5580062"/>
            <a:ext cx="2176780" cy="1096010"/>
          </a:xfrm>
          <a:prstGeom prst="rect">
            <a:avLst/>
          </a:prstGeom>
          <a:solidFill>
            <a:srgbClr val="404684"/>
          </a:solidFill>
          <a:ln w="3175">
            <a:solidFill>
              <a:srgbClr val="404684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1600">
              <a:latin typeface="Times New Roman"/>
              <a:cs typeface="Times New Roman"/>
            </a:endParaRPr>
          </a:p>
          <a:p>
            <a:pPr marL="381000" marR="399415" indent="301625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Туризм</a:t>
            </a:r>
            <a:r>
              <a:rPr sz="16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гостеприимство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69260" y="1417700"/>
            <a:ext cx="2584450" cy="2011680"/>
          </a:xfrm>
          <a:prstGeom prst="rect">
            <a:avLst/>
          </a:prstGeom>
          <a:ln w="12952">
            <a:solidFill>
              <a:srgbClr val="4470C4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260350" marR="245745" indent="1270" algn="ctr">
              <a:lnSpc>
                <a:spcPct val="100000"/>
              </a:lnSpc>
              <a:spcBef>
                <a:spcPts val="175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Завершение</a:t>
            </a:r>
            <a:r>
              <a:rPr sz="1400" spc="-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до</a:t>
            </a:r>
            <a:r>
              <a:rPr sz="1400" spc="-5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конца</a:t>
            </a:r>
            <a:r>
              <a:rPr sz="140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2030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года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капитального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 ремонта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зданий</a:t>
            </a:r>
            <a:r>
              <a:rPr sz="1400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дошкольных</a:t>
            </a:r>
            <a:endParaRPr sz="1400">
              <a:latin typeface="Calibri"/>
              <a:cs typeface="Calibri"/>
            </a:endParaRPr>
          </a:p>
          <a:p>
            <a:pPr marL="6985" algn="ctr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образовательных</a:t>
            </a:r>
            <a:r>
              <a:rPr sz="1400" spc="6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организаций</a:t>
            </a:r>
            <a:endParaRPr sz="1400">
              <a:latin typeface="Calibri"/>
              <a:cs typeface="Calibri"/>
            </a:endParaRPr>
          </a:p>
          <a:p>
            <a:pPr marL="312420" marR="296545" indent="-635" algn="ctr">
              <a:lnSpc>
                <a:spcPct val="100000"/>
              </a:lnSpc>
            </a:pP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общеобразовательных организаций,</a:t>
            </a:r>
            <a:r>
              <a:rPr sz="1400" spc="1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признанных</a:t>
            </a:r>
            <a:endParaRPr sz="1400">
              <a:latin typeface="Calibri"/>
              <a:cs typeface="Calibri"/>
            </a:endParaRPr>
          </a:p>
          <a:p>
            <a:pPr marL="152400" marR="135890" algn="ctr">
              <a:lnSpc>
                <a:spcPct val="100000"/>
              </a:lnSpc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нуждающимися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в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проведении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такого</a:t>
            </a:r>
            <a:r>
              <a:rPr sz="1400" spc="-8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ремонта</a:t>
            </a:r>
            <a:r>
              <a:rPr sz="140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по</a:t>
            </a:r>
            <a:r>
              <a:rPr sz="1400" spc="-8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состоянию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на</a:t>
            </a:r>
            <a:r>
              <a:rPr sz="1400" spc="-7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1</a:t>
            </a:r>
            <a:r>
              <a:rPr sz="1400" spc="-6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января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2025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г.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54020" y="3974972"/>
            <a:ext cx="2584450" cy="1857375"/>
          </a:xfrm>
          <a:prstGeom prst="rect">
            <a:avLst/>
          </a:prstGeom>
          <a:ln w="12952">
            <a:solidFill>
              <a:srgbClr val="4470C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417830" marR="401320" algn="ctr">
              <a:lnSpc>
                <a:spcPct val="100000"/>
              </a:lnSpc>
              <a:spcBef>
                <a:spcPts val="409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Создание</a:t>
            </a:r>
            <a:r>
              <a:rPr sz="1400" spc="-3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эффективной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системы</a:t>
            </a:r>
            <a:r>
              <a:rPr sz="1400" spc="-7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подготовки, профессиональной</a:t>
            </a:r>
            <a:endParaRPr sz="1400" dirty="0">
              <a:latin typeface="Calibri"/>
              <a:cs typeface="Calibri"/>
            </a:endParaRPr>
          </a:p>
          <a:p>
            <a:pPr marL="161290" marR="144780" algn="ctr">
              <a:lnSpc>
                <a:spcPct val="100000"/>
              </a:lnSpc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переподготовки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3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повышения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квалификации</a:t>
            </a:r>
            <a:r>
              <a:rPr sz="1400" spc="2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кадров</a:t>
            </a:r>
            <a:r>
              <a:rPr sz="1400" spc="-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для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приоритетных</a:t>
            </a:r>
            <a:r>
              <a:rPr sz="1400" spc="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отраслей</a:t>
            </a:r>
            <a:endParaRPr sz="1400" dirty="0">
              <a:latin typeface="Calibri"/>
              <a:cs typeface="Calibri"/>
            </a:endParaRPr>
          </a:p>
          <a:p>
            <a:pPr marL="133985" marR="12065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экономики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исходя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из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прогноза потребности</a:t>
            </a:r>
            <a:r>
              <a:rPr sz="1400" spc="-3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в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них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56267" y="421766"/>
            <a:ext cx="2344420" cy="2798445"/>
          </a:xfrm>
          <a:prstGeom prst="rect">
            <a:avLst/>
          </a:prstGeom>
          <a:ln w="12952">
            <a:solidFill>
              <a:srgbClr val="4470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590"/>
              </a:lnSpc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Разработаны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1400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внедрены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2D5395"/>
                </a:solidFill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306070" marR="290830" indent="1905" algn="ctr">
              <a:lnSpc>
                <a:spcPct val="100000"/>
              </a:lnSpc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образовательные программы</a:t>
            </a:r>
            <a:r>
              <a:rPr sz="1400" spc="-5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общего образования,</a:t>
            </a:r>
            <a:r>
              <a:rPr sz="1400" spc="-4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среднего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профессионального образования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2D5395"/>
                </a:solidFill>
                <a:latin typeface="Calibri"/>
                <a:cs typeface="Calibri"/>
              </a:rPr>
              <a:t>и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соответствующие</a:t>
            </a:r>
            <a:endParaRPr sz="1400">
              <a:latin typeface="Calibri"/>
              <a:cs typeface="Calibri"/>
            </a:endParaRPr>
          </a:p>
          <a:p>
            <a:pPr marL="340995" marR="347980" indent="62230">
              <a:lnSpc>
                <a:spcPct val="100000"/>
              </a:lnSpc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дополнительные профессиональные программы,</a:t>
            </a:r>
            <a:r>
              <a:rPr sz="1400" spc="-1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а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D5395"/>
                </a:solidFill>
                <a:latin typeface="Calibri"/>
                <a:cs typeface="Calibri"/>
              </a:rPr>
              <a:t>также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основные</a:t>
            </a:r>
            <a:r>
              <a:rPr sz="1400" spc="-3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программы профессионального</a:t>
            </a:r>
            <a:endParaRPr sz="1400">
              <a:latin typeface="Calibri"/>
              <a:cs typeface="Calibri"/>
            </a:endParaRPr>
          </a:p>
          <a:p>
            <a:pPr marL="22352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2D5395"/>
                </a:solidFill>
                <a:latin typeface="Calibri"/>
                <a:cs typeface="Calibri"/>
              </a:rPr>
              <a:t>обучения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модули</a:t>
            </a:r>
            <a:r>
              <a:rPr sz="140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5395"/>
                </a:solidFill>
                <a:latin typeface="Calibri"/>
                <a:cs typeface="Calibri"/>
              </a:rPr>
              <a:t>по</a:t>
            </a:r>
            <a:r>
              <a:rPr sz="1400" spc="-7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5395"/>
                </a:solidFill>
                <a:latin typeface="Calibri"/>
                <a:cs typeface="Calibri"/>
              </a:rPr>
              <a:t>БАС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152400"/>
            <a:ext cx="2300224" cy="92011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66934" y="3253485"/>
            <a:ext cx="2333244" cy="12766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4170" y="240029"/>
            <a:ext cx="5671820" cy="521970"/>
            <a:chOff x="2884170" y="240029"/>
            <a:chExt cx="5671820" cy="521970"/>
          </a:xfrm>
        </p:grpSpPr>
        <p:sp>
          <p:nvSpPr>
            <p:cNvPr id="3" name="object 3"/>
            <p:cNvSpPr/>
            <p:nvPr/>
          </p:nvSpPr>
          <p:spPr>
            <a:xfrm>
              <a:off x="2890647" y="246506"/>
              <a:ext cx="5659120" cy="509270"/>
            </a:xfrm>
            <a:custGeom>
              <a:avLst/>
              <a:gdLst/>
              <a:ahLst/>
              <a:cxnLst/>
              <a:rect l="l" t="t" r="r" b="b"/>
              <a:pathLst>
                <a:path w="5659120" h="509270">
                  <a:moveTo>
                    <a:pt x="5544693" y="0"/>
                  </a:moveTo>
                  <a:lnTo>
                    <a:pt x="113918" y="0"/>
                  </a:lnTo>
                  <a:lnTo>
                    <a:pt x="69595" y="9017"/>
                  </a:lnTo>
                  <a:lnTo>
                    <a:pt x="33400" y="33400"/>
                  </a:lnTo>
                  <a:lnTo>
                    <a:pt x="9016" y="69596"/>
                  </a:lnTo>
                  <a:lnTo>
                    <a:pt x="0" y="113919"/>
                  </a:lnTo>
                  <a:lnTo>
                    <a:pt x="0" y="395097"/>
                  </a:lnTo>
                  <a:lnTo>
                    <a:pt x="9016" y="439420"/>
                  </a:lnTo>
                  <a:lnTo>
                    <a:pt x="33400" y="475615"/>
                  </a:lnTo>
                  <a:lnTo>
                    <a:pt x="69595" y="499999"/>
                  </a:lnTo>
                  <a:lnTo>
                    <a:pt x="113918" y="509016"/>
                  </a:lnTo>
                  <a:lnTo>
                    <a:pt x="5544693" y="509016"/>
                  </a:lnTo>
                  <a:lnTo>
                    <a:pt x="5589016" y="499999"/>
                  </a:lnTo>
                  <a:lnTo>
                    <a:pt x="5625210" y="475615"/>
                  </a:lnTo>
                  <a:lnTo>
                    <a:pt x="5649595" y="439420"/>
                  </a:lnTo>
                  <a:lnTo>
                    <a:pt x="5658611" y="395097"/>
                  </a:lnTo>
                  <a:lnTo>
                    <a:pt x="5658611" y="113919"/>
                  </a:lnTo>
                  <a:lnTo>
                    <a:pt x="5649595" y="69596"/>
                  </a:lnTo>
                  <a:lnTo>
                    <a:pt x="5625210" y="33400"/>
                  </a:lnTo>
                  <a:lnTo>
                    <a:pt x="5589016" y="9017"/>
                  </a:lnTo>
                  <a:lnTo>
                    <a:pt x="5544693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90647" y="246506"/>
              <a:ext cx="5659120" cy="509270"/>
            </a:xfrm>
            <a:custGeom>
              <a:avLst/>
              <a:gdLst/>
              <a:ahLst/>
              <a:cxnLst/>
              <a:rect l="l" t="t" r="r" b="b"/>
              <a:pathLst>
                <a:path w="5659120" h="509270">
                  <a:moveTo>
                    <a:pt x="0" y="113919"/>
                  </a:moveTo>
                  <a:lnTo>
                    <a:pt x="9016" y="69596"/>
                  </a:lnTo>
                  <a:lnTo>
                    <a:pt x="33400" y="33400"/>
                  </a:lnTo>
                  <a:lnTo>
                    <a:pt x="69595" y="9017"/>
                  </a:lnTo>
                  <a:lnTo>
                    <a:pt x="113918" y="0"/>
                  </a:lnTo>
                  <a:lnTo>
                    <a:pt x="5544693" y="0"/>
                  </a:lnTo>
                  <a:lnTo>
                    <a:pt x="5589016" y="9017"/>
                  </a:lnTo>
                  <a:lnTo>
                    <a:pt x="5625210" y="33400"/>
                  </a:lnTo>
                  <a:lnTo>
                    <a:pt x="5649595" y="69596"/>
                  </a:lnTo>
                  <a:lnTo>
                    <a:pt x="5658611" y="113919"/>
                  </a:lnTo>
                  <a:lnTo>
                    <a:pt x="5658611" y="395097"/>
                  </a:lnTo>
                  <a:lnTo>
                    <a:pt x="5649595" y="439420"/>
                  </a:lnTo>
                  <a:lnTo>
                    <a:pt x="5625210" y="475615"/>
                  </a:lnTo>
                  <a:lnTo>
                    <a:pt x="5589016" y="499999"/>
                  </a:lnTo>
                  <a:lnTo>
                    <a:pt x="5544693" y="509016"/>
                  </a:lnTo>
                  <a:lnTo>
                    <a:pt x="113918" y="509016"/>
                  </a:lnTo>
                  <a:lnTo>
                    <a:pt x="69595" y="499999"/>
                  </a:lnTo>
                  <a:lnTo>
                    <a:pt x="33400" y="475615"/>
                  </a:lnTo>
                  <a:lnTo>
                    <a:pt x="9016" y="439420"/>
                  </a:lnTo>
                  <a:lnTo>
                    <a:pt x="0" y="395097"/>
                  </a:lnTo>
                  <a:lnTo>
                    <a:pt x="0" y="113919"/>
                  </a:lnTo>
                  <a:close/>
                </a:path>
              </a:pathLst>
            </a:custGeom>
            <a:ln w="12954">
              <a:solidFill>
                <a:srgbClr val="1741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12389" y="361950"/>
            <a:ext cx="52304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0" dirty="0">
                <a:solidFill>
                  <a:srgbClr val="FFFFFF"/>
                </a:solidFill>
                <a:latin typeface="Tahoma"/>
                <a:cs typeface="Tahoma"/>
              </a:rPr>
              <a:t>НОВЫЕ</a:t>
            </a:r>
            <a:r>
              <a:rPr sz="15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80" dirty="0">
                <a:solidFill>
                  <a:srgbClr val="FFFFFF"/>
                </a:solidFill>
                <a:latin typeface="Tahoma"/>
                <a:cs typeface="Tahoma"/>
              </a:rPr>
              <a:t>НАЦИОНАЛЬНЫЕ</a:t>
            </a:r>
            <a:r>
              <a:rPr sz="15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130" dirty="0">
                <a:solidFill>
                  <a:srgbClr val="FFFFFF"/>
                </a:solidFill>
                <a:latin typeface="Tahoma"/>
                <a:cs typeface="Tahoma"/>
              </a:rPr>
              <a:t>ПРОЕКТЫ.</a:t>
            </a:r>
            <a:r>
              <a:rPr sz="15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ahoma"/>
                <a:cs typeface="Tahoma"/>
              </a:rPr>
              <a:t>МОЛОДЕЖЬ</a:t>
            </a:r>
            <a:r>
              <a:rPr sz="15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500" b="1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ahoma"/>
                <a:cs typeface="Tahoma"/>
              </a:rPr>
              <a:t>ДЕТИ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43928" y="975360"/>
            <a:ext cx="4213860" cy="306705"/>
          </a:xfrm>
          <a:custGeom>
            <a:avLst/>
            <a:gdLst/>
            <a:ahLst/>
            <a:cxnLst/>
            <a:rect l="l" t="t" r="r" b="b"/>
            <a:pathLst>
              <a:path w="4213859" h="306705">
                <a:moveTo>
                  <a:pt x="4162805" y="0"/>
                </a:moveTo>
                <a:lnTo>
                  <a:pt x="51053" y="0"/>
                </a:lnTo>
                <a:lnTo>
                  <a:pt x="31242" y="4063"/>
                </a:lnTo>
                <a:lnTo>
                  <a:pt x="14986" y="14986"/>
                </a:lnTo>
                <a:lnTo>
                  <a:pt x="4064" y="31241"/>
                </a:lnTo>
                <a:lnTo>
                  <a:pt x="0" y="51053"/>
                </a:lnTo>
                <a:lnTo>
                  <a:pt x="0" y="255269"/>
                </a:lnTo>
                <a:lnTo>
                  <a:pt x="4064" y="275081"/>
                </a:lnTo>
                <a:lnTo>
                  <a:pt x="14986" y="291338"/>
                </a:lnTo>
                <a:lnTo>
                  <a:pt x="31242" y="302260"/>
                </a:lnTo>
                <a:lnTo>
                  <a:pt x="51053" y="306324"/>
                </a:lnTo>
                <a:lnTo>
                  <a:pt x="4162805" y="306324"/>
                </a:lnTo>
                <a:lnTo>
                  <a:pt x="4182618" y="302260"/>
                </a:lnTo>
                <a:lnTo>
                  <a:pt x="4198874" y="291338"/>
                </a:lnTo>
                <a:lnTo>
                  <a:pt x="4209796" y="275081"/>
                </a:lnTo>
                <a:lnTo>
                  <a:pt x="4213860" y="255269"/>
                </a:lnTo>
                <a:lnTo>
                  <a:pt x="4213860" y="51053"/>
                </a:lnTo>
                <a:lnTo>
                  <a:pt x="4209796" y="31241"/>
                </a:lnTo>
                <a:lnTo>
                  <a:pt x="4198874" y="14986"/>
                </a:lnTo>
                <a:lnTo>
                  <a:pt x="4182618" y="4063"/>
                </a:lnTo>
                <a:lnTo>
                  <a:pt x="4162805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83805" y="1019302"/>
            <a:ext cx="3133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Tahoma"/>
                <a:cs typeface="Tahoma"/>
              </a:rPr>
              <a:t>Указ</a:t>
            </a:r>
            <a:r>
              <a:rPr sz="12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Президента</a:t>
            </a:r>
            <a:r>
              <a:rPr sz="12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Tahoma"/>
                <a:cs typeface="Tahoma"/>
              </a:rPr>
              <a:t>РФ</a:t>
            </a:r>
            <a:r>
              <a:rPr sz="1200" b="1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FFFFFF"/>
                </a:solidFill>
                <a:latin typeface="Tahoma"/>
                <a:cs typeface="Tahoma"/>
              </a:rPr>
              <a:t>07.05.2024</a:t>
            </a:r>
            <a:r>
              <a:rPr sz="12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1200" b="1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309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8759" y="1530476"/>
            <a:ext cx="3072765" cy="1087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indent="15875" algn="ctr">
              <a:lnSpc>
                <a:spcPct val="99600"/>
              </a:lnSpc>
              <a:spcBef>
                <a:spcPts val="110"/>
              </a:spcBef>
            </a:pPr>
            <a:r>
              <a:rPr sz="1400" b="1" spc="-50" dirty="0">
                <a:solidFill>
                  <a:srgbClr val="174179"/>
                </a:solidFill>
                <a:latin typeface="Tahoma"/>
                <a:cs typeface="Tahoma"/>
              </a:rPr>
              <a:t>Развитие</a:t>
            </a:r>
            <a:r>
              <a:rPr sz="1400" b="1" spc="-4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174179"/>
                </a:solidFill>
                <a:latin typeface="Tahoma"/>
                <a:cs typeface="Tahoma"/>
              </a:rPr>
              <a:t>потенциала</a:t>
            </a:r>
            <a:r>
              <a:rPr sz="1400" b="1" spc="-4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каждого </a:t>
            </a:r>
            <a:r>
              <a:rPr sz="1400" b="1" spc="-40" dirty="0">
                <a:solidFill>
                  <a:srgbClr val="174179"/>
                </a:solidFill>
                <a:latin typeface="Tahoma"/>
                <a:cs typeface="Tahoma"/>
              </a:rPr>
              <a:t>человека,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174179"/>
                </a:solidFill>
                <a:latin typeface="Tahoma"/>
                <a:cs typeface="Tahoma"/>
              </a:rPr>
              <a:t>развитие</a:t>
            </a:r>
            <a:r>
              <a:rPr sz="1400" b="1" spc="-9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его</a:t>
            </a: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талантов</a:t>
            </a:r>
            <a:r>
              <a:rPr sz="1400" spc="-10" dirty="0">
                <a:solidFill>
                  <a:srgbClr val="174179"/>
                </a:solidFill>
                <a:latin typeface="Tahoma"/>
                <a:cs typeface="Tahoma"/>
              </a:rPr>
              <a:t>, </a:t>
            </a:r>
            <a:r>
              <a:rPr sz="1400" spc="55" dirty="0">
                <a:latin typeface="Tahoma"/>
                <a:cs typeface="Tahoma"/>
              </a:rPr>
              <a:t>воспитание</a:t>
            </a:r>
            <a:r>
              <a:rPr sz="1400" spc="9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патриотической</a:t>
            </a:r>
            <a:endParaRPr sz="1400">
              <a:latin typeface="Tahoma"/>
              <a:cs typeface="Tahoma"/>
            </a:endParaRPr>
          </a:p>
          <a:p>
            <a:pPr marL="361315" marR="331470" algn="ctr">
              <a:lnSpc>
                <a:spcPts val="1670"/>
              </a:lnSpc>
              <a:spcBef>
                <a:spcPts val="40"/>
              </a:spcBef>
            </a:pPr>
            <a:r>
              <a:rPr sz="1400" dirty="0">
                <a:latin typeface="Tahoma"/>
                <a:cs typeface="Tahoma"/>
              </a:rPr>
              <a:t>и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социально </a:t>
            </a:r>
            <a:r>
              <a:rPr sz="1400" spc="-10" dirty="0">
                <a:latin typeface="Tahoma"/>
                <a:cs typeface="Tahoma"/>
              </a:rPr>
              <a:t>ответственной личности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39011" y="975360"/>
            <a:ext cx="4480560" cy="306705"/>
          </a:xfrm>
          <a:custGeom>
            <a:avLst/>
            <a:gdLst/>
            <a:ahLst/>
            <a:cxnLst/>
            <a:rect l="l" t="t" r="r" b="b"/>
            <a:pathLst>
              <a:path w="4480560" h="306705">
                <a:moveTo>
                  <a:pt x="4429506" y="0"/>
                </a:moveTo>
                <a:lnTo>
                  <a:pt x="51053" y="0"/>
                </a:lnTo>
                <a:lnTo>
                  <a:pt x="31241" y="4063"/>
                </a:lnTo>
                <a:lnTo>
                  <a:pt x="14947" y="14986"/>
                </a:lnTo>
                <a:lnTo>
                  <a:pt x="4013" y="31241"/>
                </a:lnTo>
                <a:lnTo>
                  <a:pt x="0" y="51053"/>
                </a:lnTo>
                <a:lnTo>
                  <a:pt x="0" y="255269"/>
                </a:lnTo>
                <a:lnTo>
                  <a:pt x="4013" y="275081"/>
                </a:lnTo>
                <a:lnTo>
                  <a:pt x="14947" y="291338"/>
                </a:lnTo>
                <a:lnTo>
                  <a:pt x="31241" y="302260"/>
                </a:lnTo>
                <a:lnTo>
                  <a:pt x="51053" y="306324"/>
                </a:lnTo>
                <a:lnTo>
                  <a:pt x="4429506" y="306324"/>
                </a:lnTo>
                <a:lnTo>
                  <a:pt x="4449318" y="302260"/>
                </a:lnTo>
                <a:lnTo>
                  <a:pt x="4465574" y="291338"/>
                </a:lnTo>
                <a:lnTo>
                  <a:pt x="4476496" y="275081"/>
                </a:lnTo>
                <a:lnTo>
                  <a:pt x="4480560" y="255269"/>
                </a:lnTo>
                <a:lnTo>
                  <a:pt x="4480560" y="51053"/>
                </a:lnTo>
                <a:lnTo>
                  <a:pt x="4476496" y="31241"/>
                </a:lnTo>
                <a:lnTo>
                  <a:pt x="4465574" y="14986"/>
                </a:lnTo>
                <a:lnTo>
                  <a:pt x="4449318" y="4063"/>
                </a:lnTo>
                <a:lnTo>
                  <a:pt x="44295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11223" y="1019302"/>
            <a:ext cx="3133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Tahoma"/>
                <a:cs typeface="Tahoma"/>
              </a:rPr>
              <a:t>Указ</a:t>
            </a:r>
            <a:r>
              <a:rPr sz="12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Президента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Tahoma"/>
                <a:cs typeface="Tahoma"/>
              </a:rPr>
              <a:t>РФ</a:t>
            </a:r>
            <a:r>
              <a:rPr sz="1200" b="1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12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FFFFFF"/>
                </a:solidFill>
                <a:latin typeface="Tahoma"/>
                <a:cs typeface="Tahoma"/>
              </a:rPr>
              <a:t>07.05.2018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1200" b="1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204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48155" y="3006089"/>
            <a:ext cx="4471670" cy="306070"/>
          </a:xfrm>
          <a:custGeom>
            <a:avLst/>
            <a:gdLst/>
            <a:ahLst/>
            <a:cxnLst/>
            <a:rect l="l" t="t" r="r" b="b"/>
            <a:pathLst>
              <a:path w="4471670" h="306070">
                <a:moveTo>
                  <a:pt x="4420489" y="0"/>
                </a:moveTo>
                <a:lnTo>
                  <a:pt x="50927" y="0"/>
                </a:lnTo>
                <a:lnTo>
                  <a:pt x="31115" y="4063"/>
                </a:lnTo>
                <a:lnTo>
                  <a:pt x="14935" y="14986"/>
                </a:lnTo>
                <a:lnTo>
                  <a:pt x="4013" y="31114"/>
                </a:lnTo>
                <a:lnTo>
                  <a:pt x="0" y="50926"/>
                </a:lnTo>
                <a:lnTo>
                  <a:pt x="0" y="254635"/>
                </a:lnTo>
                <a:lnTo>
                  <a:pt x="4013" y="274447"/>
                </a:lnTo>
                <a:lnTo>
                  <a:pt x="14935" y="290575"/>
                </a:lnTo>
                <a:lnTo>
                  <a:pt x="31115" y="301498"/>
                </a:lnTo>
                <a:lnTo>
                  <a:pt x="50927" y="305562"/>
                </a:lnTo>
                <a:lnTo>
                  <a:pt x="4420489" y="305562"/>
                </a:lnTo>
                <a:lnTo>
                  <a:pt x="4440301" y="301498"/>
                </a:lnTo>
                <a:lnTo>
                  <a:pt x="4456430" y="290575"/>
                </a:lnTo>
                <a:lnTo>
                  <a:pt x="4467352" y="274447"/>
                </a:lnTo>
                <a:lnTo>
                  <a:pt x="4471416" y="254635"/>
                </a:lnTo>
                <a:lnTo>
                  <a:pt x="4471416" y="50926"/>
                </a:lnTo>
                <a:lnTo>
                  <a:pt x="4467352" y="31114"/>
                </a:lnTo>
                <a:lnTo>
                  <a:pt x="4456430" y="14986"/>
                </a:lnTo>
                <a:lnTo>
                  <a:pt x="4440301" y="4063"/>
                </a:lnTo>
                <a:lnTo>
                  <a:pt x="442048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0583" y="1428115"/>
            <a:ext cx="5408930" cy="14655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155"/>
              </a:spcBef>
            </a:pPr>
            <a:r>
              <a:rPr sz="1300" spc="85" dirty="0">
                <a:latin typeface="Tahoma"/>
                <a:cs typeface="Tahoma"/>
              </a:rPr>
              <a:t>Обеспечение</a:t>
            </a:r>
            <a:r>
              <a:rPr sz="1300" spc="235" dirty="0">
                <a:latin typeface="Tahoma"/>
                <a:cs typeface="Tahoma"/>
              </a:rPr>
              <a:t> </a:t>
            </a:r>
            <a:r>
              <a:rPr sz="1300" spc="45" dirty="0">
                <a:latin typeface="Tahoma"/>
                <a:cs typeface="Tahoma"/>
              </a:rPr>
              <a:t>глобальной</a:t>
            </a:r>
            <a:r>
              <a:rPr sz="1300" spc="100" dirty="0">
                <a:latin typeface="Tahoma"/>
                <a:cs typeface="Tahoma"/>
              </a:rPr>
              <a:t> </a:t>
            </a:r>
            <a:r>
              <a:rPr sz="1300" spc="70" dirty="0">
                <a:latin typeface="Tahoma"/>
                <a:cs typeface="Tahoma"/>
              </a:rPr>
              <a:t>конкурентоспособности</a:t>
            </a:r>
            <a:r>
              <a:rPr sz="1300" spc="185" dirty="0">
                <a:latin typeface="Tahoma"/>
                <a:cs typeface="Tahoma"/>
              </a:rPr>
              <a:t> </a:t>
            </a:r>
            <a:r>
              <a:rPr sz="1300" spc="90" dirty="0">
                <a:latin typeface="Tahoma"/>
                <a:cs typeface="Tahoma"/>
              </a:rPr>
              <a:t>российского </a:t>
            </a:r>
            <a:r>
              <a:rPr sz="1300" spc="45" dirty="0">
                <a:latin typeface="Tahoma"/>
                <a:cs typeface="Tahoma"/>
              </a:rPr>
              <a:t>образования,</a:t>
            </a:r>
            <a:r>
              <a:rPr sz="1300" spc="130" dirty="0">
                <a:latin typeface="Tahoma"/>
                <a:cs typeface="Tahoma"/>
              </a:rPr>
              <a:t> </a:t>
            </a:r>
            <a:r>
              <a:rPr sz="1300" spc="45" dirty="0">
                <a:latin typeface="Tahoma"/>
                <a:cs typeface="Tahoma"/>
              </a:rPr>
              <a:t>вхождение</a:t>
            </a:r>
            <a:r>
              <a:rPr sz="1300" spc="155" dirty="0">
                <a:latin typeface="Tahoma"/>
                <a:cs typeface="Tahoma"/>
              </a:rPr>
              <a:t> </a:t>
            </a:r>
            <a:r>
              <a:rPr sz="1300" spc="100" dirty="0">
                <a:latin typeface="Tahoma"/>
                <a:cs typeface="Tahoma"/>
              </a:rPr>
              <a:t>Российской</a:t>
            </a:r>
            <a:r>
              <a:rPr sz="1300" spc="135" dirty="0">
                <a:latin typeface="Tahoma"/>
                <a:cs typeface="Tahoma"/>
              </a:rPr>
              <a:t> </a:t>
            </a:r>
            <a:r>
              <a:rPr sz="1300" spc="95" dirty="0">
                <a:latin typeface="Tahoma"/>
                <a:cs typeface="Tahoma"/>
              </a:rPr>
              <a:t>Федерации</a:t>
            </a:r>
            <a:r>
              <a:rPr sz="1300" spc="195" dirty="0">
                <a:latin typeface="Tahoma"/>
                <a:cs typeface="Tahoma"/>
              </a:rPr>
              <a:t> </a:t>
            </a:r>
            <a:r>
              <a:rPr sz="1300" spc="-20" dirty="0">
                <a:latin typeface="Tahoma"/>
                <a:cs typeface="Tahoma"/>
              </a:rPr>
              <a:t>в</a:t>
            </a:r>
            <a:r>
              <a:rPr sz="1300" spc="-7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число</a:t>
            </a:r>
            <a:r>
              <a:rPr sz="1300" spc="125" dirty="0">
                <a:latin typeface="Tahoma"/>
                <a:cs typeface="Tahoma"/>
              </a:rPr>
              <a:t> </a:t>
            </a:r>
            <a:r>
              <a:rPr sz="1300" b="1" spc="-25" dirty="0">
                <a:solidFill>
                  <a:srgbClr val="174179"/>
                </a:solidFill>
                <a:latin typeface="Tahoma"/>
                <a:cs typeface="Tahoma"/>
              </a:rPr>
              <a:t>10 </a:t>
            </a:r>
            <a:r>
              <a:rPr sz="1300" b="1" spc="-20" dirty="0">
                <a:solidFill>
                  <a:srgbClr val="174179"/>
                </a:solidFill>
                <a:latin typeface="Tahoma"/>
                <a:cs typeface="Tahoma"/>
              </a:rPr>
              <a:t>ведущих</a:t>
            </a:r>
            <a:r>
              <a:rPr sz="1300" b="1" spc="-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174179"/>
                </a:solidFill>
                <a:latin typeface="Tahoma"/>
                <a:cs typeface="Tahoma"/>
              </a:rPr>
              <a:t>стран</a:t>
            </a:r>
            <a:r>
              <a:rPr sz="1300" b="1" spc="-2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174179"/>
                </a:solidFill>
                <a:latin typeface="Tahoma"/>
                <a:cs typeface="Tahoma"/>
              </a:rPr>
              <a:t>мира</a:t>
            </a:r>
            <a:r>
              <a:rPr sz="1300" b="1" spc="-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174179"/>
                </a:solidFill>
                <a:latin typeface="Tahoma"/>
                <a:cs typeface="Tahoma"/>
              </a:rPr>
              <a:t>по</a:t>
            </a:r>
            <a:r>
              <a:rPr sz="1300" b="1" spc="-4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174179"/>
                </a:solidFill>
                <a:latin typeface="Tahoma"/>
                <a:cs typeface="Tahoma"/>
              </a:rPr>
              <a:t>качеству общего</a:t>
            </a:r>
            <a:r>
              <a:rPr sz="1300" b="1" spc="-1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174179"/>
                </a:solidFill>
                <a:latin typeface="Tahoma"/>
                <a:cs typeface="Tahoma"/>
              </a:rPr>
              <a:t>образования</a:t>
            </a:r>
            <a:endParaRPr sz="1300">
              <a:latin typeface="Tahoma"/>
              <a:cs typeface="Tahoma"/>
            </a:endParaRPr>
          </a:p>
          <a:p>
            <a:pPr marL="12700" marR="74295" algn="just">
              <a:lnSpc>
                <a:spcPct val="100000"/>
              </a:lnSpc>
              <a:spcBef>
                <a:spcPts val="450"/>
              </a:spcBef>
            </a:pPr>
            <a:r>
              <a:rPr sz="1300" b="1" spc="-10" dirty="0">
                <a:solidFill>
                  <a:srgbClr val="174179"/>
                </a:solidFill>
                <a:latin typeface="Tahoma"/>
                <a:cs typeface="Tahoma"/>
              </a:rPr>
              <a:t>Воспитание</a:t>
            </a:r>
            <a:r>
              <a:rPr sz="1300" b="1" spc="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spc="-25" dirty="0">
                <a:solidFill>
                  <a:srgbClr val="174179"/>
                </a:solidFill>
                <a:latin typeface="Tahoma"/>
                <a:cs typeface="Tahoma"/>
              </a:rPr>
              <a:t>гармонично</a:t>
            </a:r>
            <a:r>
              <a:rPr sz="1300" b="1" spc="-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spc="-20" dirty="0">
                <a:solidFill>
                  <a:srgbClr val="174179"/>
                </a:solidFill>
                <a:latin typeface="Tahoma"/>
                <a:cs typeface="Tahoma"/>
              </a:rPr>
              <a:t>развитой</a:t>
            </a:r>
            <a:r>
              <a:rPr sz="1300" b="1" spc="-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174179"/>
                </a:solidFill>
                <a:latin typeface="Tahoma"/>
                <a:cs typeface="Tahoma"/>
              </a:rPr>
              <a:t>и</a:t>
            </a:r>
            <a:r>
              <a:rPr sz="1300" b="1" spc="-7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174179"/>
                </a:solidFill>
                <a:latin typeface="Tahoma"/>
                <a:cs typeface="Tahoma"/>
              </a:rPr>
              <a:t>социально ответственной </a:t>
            </a:r>
            <a:r>
              <a:rPr sz="1300" b="1" spc="-35" dirty="0">
                <a:solidFill>
                  <a:srgbClr val="174179"/>
                </a:solidFill>
                <a:latin typeface="Tahoma"/>
                <a:cs typeface="Tahoma"/>
              </a:rPr>
              <a:t>личности</a:t>
            </a:r>
            <a:r>
              <a:rPr sz="1300" b="1" spc="14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на</a:t>
            </a:r>
            <a:r>
              <a:rPr sz="1300" spc="295" dirty="0">
                <a:latin typeface="Tahoma"/>
                <a:cs typeface="Tahoma"/>
              </a:rPr>
              <a:t> </a:t>
            </a:r>
            <a:r>
              <a:rPr sz="1300" spc="80" dirty="0">
                <a:latin typeface="Tahoma"/>
                <a:cs typeface="Tahoma"/>
              </a:rPr>
              <a:t>основе</a:t>
            </a:r>
            <a:r>
              <a:rPr sz="1300" spc="28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духовно-нравственных</a:t>
            </a:r>
            <a:r>
              <a:rPr sz="1300" spc="210" dirty="0">
                <a:latin typeface="Tahoma"/>
                <a:cs typeface="Tahoma"/>
              </a:rPr>
              <a:t> </a:t>
            </a:r>
            <a:r>
              <a:rPr sz="1300" spc="65" dirty="0">
                <a:latin typeface="Tahoma"/>
                <a:cs typeface="Tahoma"/>
              </a:rPr>
              <a:t>ценностей</a:t>
            </a:r>
            <a:r>
              <a:rPr sz="1300" spc="290" dirty="0">
                <a:latin typeface="Tahoma"/>
                <a:cs typeface="Tahoma"/>
              </a:rPr>
              <a:t> </a:t>
            </a:r>
            <a:r>
              <a:rPr sz="1300" spc="60" dirty="0">
                <a:latin typeface="Tahoma"/>
                <a:cs typeface="Tahoma"/>
              </a:rPr>
              <a:t>народов </a:t>
            </a:r>
            <a:r>
              <a:rPr sz="1300" spc="100" dirty="0">
                <a:latin typeface="Tahoma"/>
                <a:cs typeface="Tahoma"/>
              </a:rPr>
              <a:t>Российской</a:t>
            </a:r>
            <a:r>
              <a:rPr sz="1300" spc="105" dirty="0">
                <a:latin typeface="Tahoma"/>
                <a:cs typeface="Tahoma"/>
              </a:rPr>
              <a:t> </a:t>
            </a:r>
            <a:r>
              <a:rPr sz="1300" spc="85" dirty="0">
                <a:latin typeface="Tahoma"/>
                <a:cs typeface="Tahoma"/>
              </a:rPr>
              <a:t>Федерации, </a:t>
            </a:r>
            <a:r>
              <a:rPr sz="1300" spc="45" dirty="0">
                <a:latin typeface="Tahoma"/>
                <a:cs typeface="Tahoma"/>
              </a:rPr>
              <a:t>исторических</a:t>
            </a:r>
            <a:endParaRPr sz="1300">
              <a:latin typeface="Tahoma"/>
              <a:cs typeface="Tahoma"/>
            </a:endParaRPr>
          </a:p>
          <a:p>
            <a:pPr marL="12700" algn="just">
              <a:lnSpc>
                <a:spcPts val="1500"/>
              </a:lnSpc>
            </a:pPr>
            <a:r>
              <a:rPr sz="1300" dirty="0">
                <a:latin typeface="Tahoma"/>
                <a:cs typeface="Tahoma"/>
              </a:rPr>
              <a:t>и</a:t>
            </a:r>
            <a:r>
              <a:rPr sz="1300" spc="40" dirty="0">
                <a:latin typeface="Tahoma"/>
                <a:cs typeface="Tahoma"/>
              </a:rPr>
              <a:t> </a:t>
            </a:r>
            <a:r>
              <a:rPr sz="1300" spc="60" dirty="0">
                <a:latin typeface="Tahoma"/>
                <a:cs typeface="Tahoma"/>
              </a:rPr>
              <a:t>национально-</a:t>
            </a:r>
            <a:r>
              <a:rPr sz="1300" dirty="0">
                <a:latin typeface="Tahoma"/>
                <a:cs typeface="Tahoma"/>
              </a:rPr>
              <a:t>культурных</a:t>
            </a:r>
            <a:r>
              <a:rPr sz="1300" spc="1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традиций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16683" y="3045333"/>
            <a:ext cx="3133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Tahoma"/>
                <a:cs typeface="Tahoma"/>
              </a:rPr>
              <a:t>Указ</a:t>
            </a:r>
            <a:r>
              <a:rPr sz="12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Президента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Tahoma"/>
                <a:cs typeface="Tahoma"/>
              </a:rPr>
              <a:t>РФ</a:t>
            </a:r>
            <a:r>
              <a:rPr sz="1200" b="1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FFFFFF"/>
                </a:solidFill>
                <a:latin typeface="Tahoma"/>
                <a:cs typeface="Tahoma"/>
              </a:rPr>
              <a:t>21.07.2020</a:t>
            </a:r>
            <a:r>
              <a:rPr sz="12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1200" b="1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474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0583" y="3482416"/>
            <a:ext cx="6897370" cy="730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35" dirty="0">
                <a:solidFill>
                  <a:srgbClr val="174179"/>
                </a:solidFill>
                <a:latin typeface="Tahoma"/>
                <a:cs typeface="Tahoma"/>
              </a:rPr>
              <a:t>Возможности</a:t>
            </a:r>
            <a:r>
              <a:rPr sz="1400" b="1" spc="-2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70" dirty="0">
                <a:solidFill>
                  <a:srgbClr val="174179"/>
                </a:solidFill>
                <a:latin typeface="Tahoma"/>
                <a:cs typeface="Tahoma"/>
              </a:rPr>
              <a:t>для</a:t>
            </a:r>
            <a:r>
              <a:rPr sz="1400" b="1" spc="-114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самореализации</a:t>
            </a: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и</a:t>
            </a:r>
            <a:r>
              <a:rPr sz="1400" b="1" spc="-1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174179"/>
                </a:solidFill>
                <a:latin typeface="Tahoma"/>
                <a:cs typeface="Tahoma"/>
              </a:rPr>
              <a:t>развития</a:t>
            </a:r>
            <a:r>
              <a:rPr sz="1400" b="1" spc="-8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талантов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1400">
              <a:latin typeface="Tahoma"/>
              <a:cs typeface="Tahoma"/>
            </a:endParaRPr>
          </a:p>
          <a:p>
            <a:pPr marL="3809365">
              <a:lnSpc>
                <a:spcPct val="100000"/>
              </a:lnSpc>
            </a:pP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Структура</a:t>
            </a:r>
            <a:r>
              <a:rPr sz="1400" b="1" spc="-2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95" dirty="0">
                <a:solidFill>
                  <a:srgbClr val="174179"/>
                </a:solidFill>
                <a:latin typeface="Tahoma"/>
                <a:cs typeface="Tahoma"/>
              </a:rPr>
              <a:t>НП</a:t>
            </a:r>
            <a:r>
              <a:rPr sz="1400" b="1" spc="-10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174179"/>
                </a:solidFill>
                <a:latin typeface="Tahoma"/>
                <a:cs typeface="Tahoma"/>
              </a:rPr>
              <a:t>«Молодежь</a:t>
            </a: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и</a:t>
            </a:r>
            <a:r>
              <a:rPr sz="1400" b="1" spc="-10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174179"/>
                </a:solidFill>
                <a:latin typeface="Tahoma"/>
                <a:cs typeface="Tahoma"/>
              </a:rPr>
              <a:t>дети»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47460" y="2087117"/>
            <a:ext cx="535305" cy="504825"/>
          </a:xfrm>
          <a:custGeom>
            <a:avLst/>
            <a:gdLst/>
            <a:ahLst/>
            <a:cxnLst/>
            <a:rect l="l" t="t" r="r" b="b"/>
            <a:pathLst>
              <a:path w="535304" h="504825">
                <a:moveTo>
                  <a:pt x="196596" y="252222"/>
                </a:moveTo>
                <a:lnTo>
                  <a:pt x="98298" y="0"/>
                </a:lnTo>
                <a:lnTo>
                  <a:pt x="0" y="0"/>
                </a:lnTo>
                <a:lnTo>
                  <a:pt x="98298" y="252222"/>
                </a:lnTo>
                <a:lnTo>
                  <a:pt x="0" y="504444"/>
                </a:lnTo>
                <a:lnTo>
                  <a:pt x="98298" y="504444"/>
                </a:lnTo>
                <a:lnTo>
                  <a:pt x="196596" y="252222"/>
                </a:lnTo>
                <a:close/>
              </a:path>
              <a:path w="535304" h="504825">
                <a:moveTo>
                  <a:pt x="365760" y="252222"/>
                </a:moveTo>
                <a:lnTo>
                  <a:pt x="267462" y="0"/>
                </a:lnTo>
                <a:lnTo>
                  <a:pt x="169164" y="0"/>
                </a:lnTo>
                <a:lnTo>
                  <a:pt x="267462" y="252222"/>
                </a:lnTo>
                <a:lnTo>
                  <a:pt x="169164" y="504444"/>
                </a:lnTo>
                <a:lnTo>
                  <a:pt x="267462" y="504444"/>
                </a:lnTo>
                <a:lnTo>
                  <a:pt x="365760" y="252222"/>
                </a:lnTo>
                <a:close/>
              </a:path>
              <a:path w="535304" h="504825">
                <a:moveTo>
                  <a:pt x="534924" y="252222"/>
                </a:moveTo>
                <a:lnTo>
                  <a:pt x="436626" y="0"/>
                </a:lnTo>
                <a:lnTo>
                  <a:pt x="338328" y="0"/>
                </a:lnTo>
                <a:lnTo>
                  <a:pt x="436626" y="252222"/>
                </a:lnTo>
                <a:lnTo>
                  <a:pt x="338328" y="504444"/>
                </a:lnTo>
                <a:lnTo>
                  <a:pt x="436626" y="504444"/>
                </a:lnTo>
                <a:lnTo>
                  <a:pt x="534924" y="252222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1450" y="6012941"/>
            <a:ext cx="11763375" cy="0"/>
          </a:xfrm>
          <a:custGeom>
            <a:avLst/>
            <a:gdLst/>
            <a:ahLst/>
            <a:cxnLst/>
            <a:rect l="l" t="t" r="r" b="b"/>
            <a:pathLst>
              <a:path w="11763375">
                <a:moveTo>
                  <a:pt x="0" y="0"/>
                </a:moveTo>
                <a:lnTo>
                  <a:pt x="11763375" y="0"/>
                </a:lnTo>
              </a:path>
            </a:pathLst>
          </a:custGeom>
          <a:ln w="28956">
            <a:solidFill>
              <a:srgbClr val="447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6233159"/>
            <a:ext cx="1147572" cy="36957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58239" y="6132982"/>
            <a:ext cx="3969385" cy="50419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3B4E9C"/>
                </a:solidFill>
                <a:latin typeface="Calibri"/>
                <a:cs typeface="Calibri"/>
              </a:rPr>
              <a:t>Тамбовский</a:t>
            </a:r>
            <a:r>
              <a:rPr sz="1400" dirty="0">
                <a:solidFill>
                  <a:srgbClr val="3B4E9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B4E9C"/>
                </a:solidFill>
                <a:latin typeface="Calibri"/>
                <a:cs typeface="Calibri"/>
              </a:rPr>
              <a:t>областной</a:t>
            </a:r>
            <a:r>
              <a:rPr sz="1400" spc="-60" dirty="0">
                <a:solidFill>
                  <a:srgbClr val="3B4E9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B4E9C"/>
                </a:solidFill>
                <a:latin typeface="Calibri"/>
                <a:cs typeface="Calibri"/>
              </a:rPr>
              <a:t>институт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400" spc="-20" dirty="0">
                <a:solidFill>
                  <a:srgbClr val="3B4E9C"/>
                </a:solidFill>
                <a:latin typeface="Calibri"/>
                <a:cs typeface="Calibri"/>
              </a:rPr>
              <a:t>повышения квалификации</a:t>
            </a:r>
            <a:r>
              <a:rPr sz="1400" spc="35" dirty="0">
                <a:solidFill>
                  <a:srgbClr val="3B4E9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B4E9C"/>
                </a:solidFill>
                <a:latin typeface="Calibri"/>
                <a:cs typeface="Calibri"/>
              </a:rPr>
              <a:t>работников</a:t>
            </a:r>
            <a:r>
              <a:rPr sz="1400" spc="-5" dirty="0">
                <a:solidFill>
                  <a:srgbClr val="3B4E9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B4E9C"/>
                </a:solidFill>
                <a:latin typeface="Calibri"/>
                <a:cs typeface="Calibri"/>
              </a:rPr>
              <a:t>образования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2529" y="4524375"/>
            <a:ext cx="2881630" cy="1057910"/>
          </a:xfrm>
          <a:custGeom>
            <a:avLst/>
            <a:gdLst/>
            <a:ahLst/>
            <a:cxnLst/>
            <a:rect l="l" t="t" r="r" b="b"/>
            <a:pathLst>
              <a:path w="2881629" h="1057910">
                <a:moveTo>
                  <a:pt x="0" y="176275"/>
                </a:moveTo>
                <a:lnTo>
                  <a:pt x="6299" y="129412"/>
                </a:lnTo>
                <a:lnTo>
                  <a:pt x="24066" y="87249"/>
                </a:lnTo>
                <a:lnTo>
                  <a:pt x="51625" y="51562"/>
                </a:lnTo>
                <a:lnTo>
                  <a:pt x="87299" y="24002"/>
                </a:lnTo>
                <a:lnTo>
                  <a:pt x="129412" y="6350"/>
                </a:lnTo>
                <a:lnTo>
                  <a:pt x="176275" y="0"/>
                </a:lnTo>
                <a:lnTo>
                  <a:pt x="2704846" y="0"/>
                </a:lnTo>
                <a:lnTo>
                  <a:pt x="2751709" y="6350"/>
                </a:lnTo>
                <a:lnTo>
                  <a:pt x="2793872" y="24002"/>
                </a:lnTo>
                <a:lnTo>
                  <a:pt x="2829560" y="51562"/>
                </a:lnTo>
                <a:lnTo>
                  <a:pt x="2857119" y="87249"/>
                </a:lnTo>
                <a:lnTo>
                  <a:pt x="2874772" y="129412"/>
                </a:lnTo>
                <a:lnTo>
                  <a:pt x="2881122" y="176275"/>
                </a:lnTo>
                <a:lnTo>
                  <a:pt x="2881122" y="881380"/>
                </a:lnTo>
                <a:lnTo>
                  <a:pt x="2874772" y="928243"/>
                </a:lnTo>
                <a:lnTo>
                  <a:pt x="2857119" y="970407"/>
                </a:lnTo>
                <a:lnTo>
                  <a:pt x="2829560" y="1006094"/>
                </a:lnTo>
                <a:lnTo>
                  <a:pt x="2793872" y="1033653"/>
                </a:lnTo>
                <a:lnTo>
                  <a:pt x="2751709" y="1051306"/>
                </a:lnTo>
                <a:lnTo>
                  <a:pt x="2704846" y="1057656"/>
                </a:lnTo>
                <a:lnTo>
                  <a:pt x="176275" y="1057656"/>
                </a:lnTo>
                <a:lnTo>
                  <a:pt x="129412" y="1051306"/>
                </a:lnTo>
                <a:lnTo>
                  <a:pt x="87299" y="1033653"/>
                </a:lnTo>
                <a:lnTo>
                  <a:pt x="51625" y="1006094"/>
                </a:lnTo>
                <a:lnTo>
                  <a:pt x="24066" y="970407"/>
                </a:lnTo>
                <a:lnTo>
                  <a:pt x="6299" y="928243"/>
                </a:lnTo>
                <a:lnTo>
                  <a:pt x="0" y="881380"/>
                </a:lnTo>
                <a:lnTo>
                  <a:pt x="0" y="176275"/>
                </a:lnTo>
                <a:close/>
              </a:path>
            </a:pathLst>
          </a:custGeom>
          <a:ln w="57150">
            <a:solidFill>
              <a:srgbClr val="1741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65505" y="4576089"/>
            <a:ext cx="2433955" cy="918844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50495" indent="-137795">
              <a:lnSpc>
                <a:spcPct val="100000"/>
              </a:lnSpc>
              <a:spcBef>
                <a:spcPts val="290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24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«Ведущие</a:t>
            </a:r>
            <a:r>
              <a:rPr sz="1300" spc="30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школы»</a:t>
            </a:r>
            <a:endParaRPr sz="1300">
              <a:latin typeface="Tahoma"/>
              <a:cs typeface="Tahoma"/>
            </a:endParaRPr>
          </a:p>
          <a:p>
            <a:pPr marL="150495" indent="-137795">
              <a:lnSpc>
                <a:spcPct val="100000"/>
              </a:lnSpc>
              <a:spcBef>
                <a:spcPts val="195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10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«Все</a:t>
            </a:r>
            <a:r>
              <a:rPr sz="1300" spc="40" dirty="0">
                <a:latin typeface="Tahoma"/>
                <a:cs typeface="Tahoma"/>
              </a:rPr>
              <a:t> </a:t>
            </a:r>
            <a:r>
              <a:rPr sz="1300" spc="50" dirty="0">
                <a:latin typeface="Tahoma"/>
                <a:cs typeface="Tahoma"/>
              </a:rPr>
              <a:t>лучшее</a:t>
            </a:r>
            <a:r>
              <a:rPr sz="1300" spc="130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детям»</a:t>
            </a:r>
            <a:endParaRPr sz="1300">
              <a:latin typeface="Tahoma"/>
              <a:cs typeface="Tahoma"/>
            </a:endParaRPr>
          </a:p>
          <a:p>
            <a:pPr marL="150495" indent="-137795">
              <a:lnSpc>
                <a:spcPct val="100000"/>
              </a:lnSpc>
              <a:spcBef>
                <a:spcPts val="200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12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«Педагоги</a:t>
            </a:r>
            <a:r>
              <a:rPr sz="1300" spc="6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и</a:t>
            </a:r>
            <a:r>
              <a:rPr sz="1300" spc="10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наставники»</a:t>
            </a:r>
            <a:endParaRPr sz="1300">
              <a:latin typeface="Tahoma"/>
              <a:cs typeface="Tahoma"/>
            </a:endParaRPr>
          </a:p>
          <a:p>
            <a:pPr marL="150495" indent="-137795">
              <a:lnSpc>
                <a:spcPct val="100000"/>
              </a:lnSpc>
              <a:spcBef>
                <a:spcPts val="204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95" dirty="0">
                <a:latin typeface="Tahoma"/>
                <a:cs typeface="Tahoma"/>
              </a:rPr>
              <a:t> </a:t>
            </a:r>
            <a:r>
              <a:rPr sz="1300" spc="40" dirty="0">
                <a:latin typeface="Tahoma"/>
                <a:cs typeface="Tahoma"/>
              </a:rPr>
              <a:t>«Профессионалитет»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88283" y="4524375"/>
            <a:ext cx="3596004" cy="811530"/>
          </a:xfrm>
          <a:custGeom>
            <a:avLst/>
            <a:gdLst/>
            <a:ahLst/>
            <a:cxnLst/>
            <a:rect l="l" t="t" r="r" b="b"/>
            <a:pathLst>
              <a:path w="3596004" h="811529">
                <a:moveTo>
                  <a:pt x="0" y="135255"/>
                </a:moveTo>
                <a:lnTo>
                  <a:pt x="6857" y="92456"/>
                </a:lnTo>
                <a:lnTo>
                  <a:pt x="26162" y="55372"/>
                </a:lnTo>
                <a:lnTo>
                  <a:pt x="55371" y="26162"/>
                </a:lnTo>
                <a:lnTo>
                  <a:pt x="92455" y="6857"/>
                </a:lnTo>
                <a:lnTo>
                  <a:pt x="135254" y="0"/>
                </a:lnTo>
                <a:lnTo>
                  <a:pt x="3460622" y="0"/>
                </a:lnTo>
                <a:lnTo>
                  <a:pt x="3503421" y="6857"/>
                </a:lnTo>
                <a:lnTo>
                  <a:pt x="3540506" y="26162"/>
                </a:lnTo>
                <a:lnTo>
                  <a:pt x="3569716" y="55372"/>
                </a:lnTo>
                <a:lnTo>
                  <a:pt x="3589019" y="92456"/>
                </a:lnTo>
                <a:lnTo>
                  <a:pt x="3595877" y="135255"/>
                </a:lnTo>
                <a:lnTo>
                  <a:pt x="3595877" y="676275"/>
                </a:lnTo>
                <a:lnTo>
                  <a:pt x="3589019" y="719074"/>
                </a:lnTo>
                <a:lnTo>
                  <a:pt x="3569716" y="756158"/>
                </a:lnTo>
                <a:lnTo>
                  <a:pt x="3540506" y="785368"/>
                </a:lnTo>
                <a:lnTo>
                  <a:pt x="3503421" y="804672"/>
                </a:lnTo>
                <a:lnTo>
                  <a:pt x="3460622" y="811530"/>
                </a:lnTo>
                <a:lnTo>
                  <a:pt x="135254" y="811530"/>
                </a:lnTo>
                <a:lnTo>
                  <a:pt x="92455" y="804672"/>
                </a:lnTo>
                <a:lnTo>
                  <a:pt x="55371" y="785368"/>
                </a:lnTo>
                <a:lnTo>
                  <a:pt x="26162" y="756158"/>
                </a:lnTo>
                <a:lnTo>
                  <a:pt x="6857" y="719074"/>
                </a:lnTo>
                <a:lnTo>
                  <a:pt x="0" y="676275"/>
                </a:lnTo>
                <a:lnTo>
                  <a:pt x="0" y="135255"/>
                </a:lnTo>
                <a:close/>
              </a:path>
            </a:pathLst>
          </a:custGeom>
          <a:ln w="57148">
            <a:solidFill>
              <a:srgbClr val="1741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919220" y="4563897"/>
            <a:ext cx="3195320" cy="69469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50495" indent="-137795">
              <a:lnSpc>
                <a:spcPct val="100000"/>
              </a:lnSpc>
              <a:spcBef>
                <a:spcPts val="290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70" dirty="0">
                <a:latin typeface="Tahoma"/>
                <a:cs typeface="Tahoma"/>
              </a:rPr>
              <a:t> </a:t>
            </a:r>
            <a:r>
              <a:rPr sz="1300" spc="45" dirty="0">
                <a:latin typeface="Tahoma"/>
                <a:cs typeface="Tahoma"/>
              </a:rPr>
              <a:t>«Россия</a:t>
            </a:r>
            <a:r>
              <a:rPr sz="1300" spc="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–</a:t>
            </a:r>
            <a:r>
              <a:rPr sz="1300" spc="-80" dirty="0">
                <a:latin typeface="Tahoma"/>
                <a:cs typeface="Tahoma"/>
              </a:rPr>
              <a:t> </a:t>
            </a:r>
            <a:r>
              <a:rPr sz="1300" spc="75" dirty="0">
                <a:latin typeface="Tahoma"/>
                <a:cs typeface="Tahoma"/>
              </a:rPr>
              <a:t>страна</a:t>
            </a:r>
            <a:r>
              <a:rPr sz="1300" spc="17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возможностей»</a:t>
            </a:r>
            <a:endParaRPr sz="1300">
              <a:latin typeface="Tahoma"/>
              <a:cs typeface="Tahoma"/>
            </a:endParaRPr>
          </a:p>
          <a:p>
            <a:pPr marL="150495" indent="-137795">
              <a:lnSpc>
                <a:spcPct val="100000"/>
              </a:lnSpc>
              <a:spcBef>
                <a:spcPts val="195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3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«Мы</a:t>
            </a:r>
            <a:r>
              <a:rPr sz="1300" spc="-40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вместе»</a:t>
            </a:r>
            <a:endParaRPr sz="1300">
              <a:latin typeface="Tahoma"/>
              <a:cs typeface="Tahoma"/>
            </a:endParaRPr>
          </a:p>
          <a:p>
            <a:pPr marL="150495" indent="-137795">
              <a:lnSpc>
                <a:spcPct val="100000"/>
              </a:lnSpc>
              <a:spcBef>
                <a:spcPts val="200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75" dirty="0">
                <a:latin typeface="Tahoma"/>
                <a:cs typeface="Tahoma"/>
              </a:rPr>
              <a:t> </a:t>
            </a:r>
            <a:r>
              <a:rPr sz="1300" spc="45" dirty="0">
                <a:latin typeface="Tahoma"/>
                <a:cs typeface="Tahoma"/>
              </a:rPr>
              <a:t>«Россия</a:t>
            </a:r>
            <a:r>
              <a:rPr sz="1300" spc="10" dirty="0">
                <a:latin typeface="Tahoma"/>
                <a:cs typeface="Tahoma"/>
              </a:rPr>
              <a:t> </a:t>
            </a:r>
            <a:r>
              <a:rPr sz="1300" spc="-20" dirty="0">
                <a:latin typeface="Tahoma"/>
                <a:cs typeface="Tahoma"/>
              </a:rPr>
              <a:t>в</a:t>
            </a:r>
            <a:r>
              <a:rPr sz="1300" spc="-85" dirty="0">
                <a:latin typeface="Tahoma"/>
                <a:cs typeface="Tahoma"/>
              </a:rPr>
              <a:t> </a:t>
            </a:r>
            <a:r>
              <a:rPr sz="1300" spc="40" dirty="0">
                <a:latin typeface="Tahoma"/>
                <a:cs typeface="Tahoma"/>
              </a:rPr>
              <a:t>мире»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03260" y="4524375"/>
            <a:ext cx="4132579" cy="565785"/>
          </a:xfrm>
          <a:custGeom>
            <a:avLst/>
            <a:gdLst/>
            <a:ahLst/>
            <a:cxnLst/>
            <a:rect l="l" t="t" r="r" b="b"/>
            <a:pathLst>
              <a:path w="4132579" h="565785">
                <a:moveTo>
                  <a:pt x="0" y="94233"/>
                </a:moveTo>
                <a:lnTo>
                  <a:pt x="7366" y="57531"/>
                </a:lnTo>
                <a:lnTo>
                  <a:pt x="27559" y="27558"/>
                </a:lnTo>
                <a:lnTo>
                  <a:pt x="57531" y="7366"/>
                </a:lnTo>
                <a:lnTo>
                  <a:pt x="94234" y="0"/>
                </a:lnTo>
                <a:lnTo>
                  <a:pt x="4038092" y="0"/>
                </a:lnTo>
                <a:lnTo>
                  <a:pt x="4074795" y="7366"/>
                </a:lnTo>
                <a:lnTo>
                  <a:pt x="4104767" y="27558"/>
                </a:lnTo>
                <a:lnTo>
                  <a:pt x="4124960" y="57531"/>
                </a:lnTo>
                <a:lnTo>
                  <a:pt x="4132326" y="94233"/>
                </a:lnTo>
                <a:lnTo>
                  <a:pt x="4132326" y="471169"/>
                </a:lnTo>
                <a:lnTo>
                  <a:pt x="4124960" y="507873"/>
                </a:lnTo>
                <a:lnTo>
                  <a:pt x="4104767" y="537844"/>
                </a:lnTo>
                <a:lnTo>
                  <a:pt x="4074795" y="558038"/>
                </a:lnTo>
                <a:lnTo>
                  <a:pt x="4038092" y="565404"/>
                </a:lnTo>
                <a:lnTo>
                  <a:pt x="94234" y="565404"/>
                </a:lnTo>
                <a:lnTo>
                  <a:pt x="57531" y="558038"/>
                </a:lnTo>
                <a:lnTo>
                  <a:pt x="27559" y="537844"/>
                </a:lnTo>
                <a:lnTo>
                  <a:pt x="7366" y="507873"/>
                </a:lnTo>
                <a:lnTo>
                  <a:pt x="0" y="471169"/>
                </a:lnTo>
                <a:lnTo>
                  <a:pt x="0" y="94233"/>
                </a:lnTo>
                <a:close/>
              </a:path>
            </a:pathLst>
          </a:custGeom>
          <a:ln w="57150">
            <a:solidFill>
              <a:srgbClr val="1741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923403" y="4585461"/>
            <a:ext cx="3672840" cy="6362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49860" marR="734060" indent="-137160">
              <a:lnSpc>
                <a:spcPts val="1500"/>
              </a:lnSpc>
              <a:spcBef>
                <a:spcPts val="195"/>
              </a:spcBef>
              <a:buFont typeface="Microsoft Sans Serif"/>
              <a:buChar char="•"/>
              <a:tabLst>
                <a:tab pos="149860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65" dirty="0">
                <a:latin typeface="Tahoma"/>
                <a:cs typeface="Tahoma"/>
              </a:rPr>
              <a:t> </a:t>
            </a:r>
            <a:r>
              <a:rPr sz="1300" spc="50" dirty="0">
                <a:latin typeface="Tahoma"/>
                <a:cs typeface="Tahoma"/>
              </a:rPr>
              <a:t>«Создание</a:t>
            </a:r>
            <a:r>
              <a:rPr sz="1300" spc="135" dirty="0">
                <a:latin typeface="Tahoma"/>
                <a:cs typeface="Tahoma"/>
              </a:rPr>
              <a:t> </a:t>
            </a:r>
            <a:r>
              <a:rPr sz="1300" spc="50" dirty="0">
                <a:latin typeface="Tahoma"/>
                <a:cs typeface="Tahoma"/>
              </a:rPr>
              <a:t>сети</a:t>
            </a:r>
            <a:r>
              <a:rPr sz="1300" spc="85" dirty="0">
                <a:latin typeface="Tahoma"/>
                <a:cs typeface="Tahoma"/>
              </a:rPr>
              <a:t> </a:t>
            </a:r>
            <a:r>
              <a:rPr sz="1300" spc="60" dirty="0">
                <a:latin typeface="Tahoma"/>
                <a:cs typeface="Tahoma"/>
              </a:rPr>
              <a:t>современных </a:t>
            </a:r>
            <a:r>
              <a:rPr sz="1300" spc="35" dirty="0">
                <a:latin typeface="Tahoma"/>
                <a:cs typeface="Tahoma"/>
              </a:rPr>
              <a:t>кампусов»</a:t>
            </a:r>
            <a:endParaRPr sz="1300">
              <a:latin typeface="Tahoma"/>
              <a:cs typeface="Tahoma"/>
            </a:endParaRPr>
          </a:p>
          <a:p>
            <a:pPr marL="150495" indent="-137795">
              <a:lnSpc>
                <a:spcPct val="100000"/>
              </a:lnSpc>
              <a:spcBef>
                <a:spcPts val="150"/>
              </a:spcBef>
              <a:buFont typeface="Microsoft Sans Serif"/>
              <a:buChar char="•"/>
              <a:tabLst>
                <a:tab pos="150495" algn="l"/>
              </a:tabLst>
            </a:pPr>
            <a:r>
              <a:rPr sz="1300" dirty="0">
                <a:latin typeface="Tahoma"/>
                <a:cs typeface="Tahoma"/>
              </a:rPr>
              <a:t>ФП</a:t>
            </a:r>
            <a:r>
              <a:rPr sz="1300" spc="204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«Университеты</a:t>
            </a:r>
            <a:r>
              <a:rPr sz="1300" spc="20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для</a:t>
            </a:r>
            <a:r>
              <a:rPr sz="1300" spc="12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поколения</a:t>
            </a:r>
            <a:r>
              <a:rPr sz="1300" spc="14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лидеров»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6095" y="5662371"/>
            <a:ext cx="29565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Министерство</a:t>
            </a:r>
            <a:r>
              <a:rPr sz="1400" b="1" spc="-4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просвещения</a:t>
            </a:r>
            <a:r>
              <a:rPr sz="1400" b="1" spc="-25" dirty="0">
                <a:solidFill>
                  <a:srgbClr val="174179"/>
                </a:solidFill>
                <a:latin typeface="Tahoma"/>
                <a:cs typeface="Tahoma"/>
              </a:rPr>
              <a:t> РФ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18534" y="5499912"/>
            <a:ext cx="309943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096010" marR="5080" indent="-1083945">
              <a:lnSpc>
                <a:spcPts val="1610"/>
              </a:lnSpc>
              <a:spcBef>
                <a:spcPts val="215"/>
              </a:spcBef>
            </a:pP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Федеральное</a:t>
            </a:r>
            <a:r>
              <a:rPr sz="1400" b="1" spc="-5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агентство</a:t>
            </a:r>
            <a:r>
              <a:rPr sz="1400" b="1" spc="-3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по</a:t>
            </a:r>
            <a:r>
              <a:rPr sz="1400" b="1" spc="-7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174179"/>
                </a:solidFill>
                <a:latin typeface="Tahoma"/>
                <a:cs typeface="Tahoma"/>
              </a:rPr>
              <a:t>делам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молодежи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94572" y="5487720"/>
            <a:ext cx="294322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745490" marR="5080" indent="-733425">
              <a:lnSpc>
                <a:spcPts val="1610"/>
              </a:lnSpc>
              <a:spcBef>
                <a:spcPts val="215"/>
              </a:spcBef>
            </a:pP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Министерство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174179"/>
                </a:solidFill>
                <a:latin typeface="Tahoma"/>
                <a:cs typeface="Tahoma"/>
              </a:rPr>
              <a:t>науки</a:t>
            </a:r>
            <a:r>
              <a:rPr sz="1400" b="1" spc="-5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и</a:t>
            </a:r>
            <a:r>
              <a:rPr sz="1400" b="1" spc="-10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высшего </a:t>
            </a: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образования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174179"/>
                </a:solidFill>
                <a:latin typeface="Tahoma"/>
                <a:cs typeface="Tahoma"/>
              </a:rPr>
              <a:t>РФ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06420" y="188965"/>
            <a:ext cx="1511410" cy="57190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9000" y="3018832"/>
            <a:ext cx="4421378" cy="33125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532" y="320420"/>
            <a:ext cx="65893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-25" dirty="0">
                <a:solidFill>
                  <a:srgbClr val="2D5395"/>
                </a:solidFill>
                <a:latin typeface="Calibri"/>
                <a:cs typeface="Calibri"/>
              </a:rPr>
              <a:t>НАЦИОНАЛЬНЫЙ </a:t>
            </a:r>
            <a:r>
              <a:rPr sz="2000" b="0" dirty="0">
                <a:solidFill>
                  <a:srgbClr val="2D5395"/>
                </a:solidFill>
                <a:latin typeface="Calibri"/>
                <a:cs typeface="Calibri"/>
              </a:rPr>
              <a:t>ПРОЕКТ</a:t>
            </a:r>
            <a:r>
              <a:rPr sz="2000" b="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000" b="0" spc="-20" dirty="0">
                <a:solidFill>
                  <a:srgbClr val="2D5395"/>
                </a:solidFill>
                <a:latin typeface="Calibri"/>
                <a:cs typeface="Calibri"/>
              </a:rPr>
              <a:t>«МОЛОДЕЖЬ</a:t>
            </a:r>
            <a:r>
              <a:rPr sz="2000" b="0" spc="-8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2D5395"/>
                </a:solidFill>
                <a:latin typeface="Calibri"/>
                <a:cs typeface="Calibri"/>
              </a:rPr>
              <a:t>И</a:t>
            </a:r>
            <a:r>
              <a:rPr sz="2000" b="0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000" b="0" spc="-10" dirty="0">
                <a:solidFill>
                  <a:srgbClr val="2D5395"/>
                </a:solidFill>
                <a:latin typeface="Calibri"/>
                <a:cs typeface="Calibri"/>
              </a:rPr>
              <a:t>ДЕТИ».</a:t>
            </a:r>
            <a:r>
              <a:rPr sz="2000" b="0" spc="-5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000" b="0" spc="-10" dirty="0">
                <a:solidFill>
                  <a:srgbClr val="2D5395"/>
                </a:solidFill>
                <a:latin typeface="Calibri"/>
                <a:cs typeface="Calibri"/>
              </a:rPr>
              <a:t>СТРУКТУРА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30427" y="702183"/>
            <a:ext cx="7919084" cy="0"/>
          </a:xfrm>
          <a:custGeom>
            <a:avLst/>
            <a:gdLst/>
            <a:ahLst/>
            <a:cxnLst/>
            <a:rect l="l" t="t" r="r" b="b"/>
            <a:pathLst>
              <a:path w="7919084">
                <a:moveTo>
                  <a:pt x="0" y="0"/>
                </a:moveTo>
                <a:lnTo>
                  <a:pt x="7918831" y="0"/>
                </a:lnTo>
              </a:path>
            </a:pathLst>
          </a:custGeom>
          <a:ln w="25146">
            <a:solidFill>
              <a:srgbClr val="4046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14665" y="2934271"/>
            <a:ext cx="2755900" cy="553720"/>
            <a:chOff x="1514665" y="2934271"/>
            <a:chExt cx="2755900" cy="553720"/>
          </a:xfrm>
        </p:grpSpPr>
        <p:sp>
          <p:nvSpPr>
            <p:cNvPr id="5" name="object 5"/>
            <p:cNvSpPr/>
            <p:nvPr/>
          </p:nvSpPr>
          <p:spPr>
            <a:xfrm>
              <a:off x="1521332" y="2940938"/>
              <a:ext cx="2742565" cy="534035"/>
            </a:xfrm>
            <a:custGeom>
              <a:avLst/>
              <a:gdLst/>
              <a:ahLst/>
              <a:cxnLst/>
              <a:rect l="l" t="t" r="r" b="b"/>
              <a:pathLst>
                <a:path w="2742565" h="534035">
                  <a:moveTo>
                    <a:pt x="0" y="533781"/>
                  </a:moveTo>
                  <a:lnTo>
                    <a:pt x="2742438" y="533781"/>
                  </a:lnTo>
                  <a:lnTo>
                    <a:pt x="2742438" y="0"/>
                  </a:lnTo>
                  <a:lnTo>
                    <a:pt x="0" y="0"/>
                  </a:lnTo>
                  <a:lnTo>
                    <a:pt x="0" y="533781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1332" y="2940938"/>
              <a:ext cx="2742565" cy="540385"/>
            </a:xfrm>
            <a:custGeom>
              <a:avLst/>
              <a:gdLst/>
              <a:ahLst/>
              <a:cxnLst/>
              <a:rect l="l" t="t" r="r" b="b"/>
              <a:pathLst>
                <a:path w="2742565" h="540385">
                  <a:moveTo>
                    <a:pt x="0" y="540258"/>
                  </a:moveTo>
                  <a:lnTo>
                    <a:pt x="2742438" y="540258"/>
                  </a:lnTo>
                  <a:lnTo>
                    <a:pt x="2742438" y="0"/>
                  </a:lnTo>
                  <a:lnTo>
                    <a:pt x="0" y="0"/>
                  </a:lnTo>
                  <a:lnTo>
                    <a:pt x="0" y="540258"/>
                  </a:lnTo>
                  <a:close/>
                </a:path>
              </a:pathLst>
            </a:custGeom>
            <a:ln w="12954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14855" y="2934461"/>
            <a:ext cx="2755900" cy="5403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568325" marR="396240" indent="-184785">
              <a:lnSpc>
                <a:spcPct val="100000"/>
              </a:lnSpc>
              <a:spcBef>
                <a:spcPts val="60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«РОССИЯ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СТРАНА ВОЗМОЖНОСТЕЙ»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4855" y="3474720"/>
            <a:ext cx="2755900" cy="1203325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135255" rIns="0" bIns="0" rtlCol="0">
            <a:spAutoFit/>
          </a:bodyPr>
          <a:lstStyle/>
          <a:p>
            <a:pPr marL="762000" marR="198120" indent="-641985">
              <a:lnSpc>
                <a:spcPct val="100000"/>
              </a:lnSpc>
              <a:spcBef>
                <a:spcPts val="1065"/>
              </a:spcBef>
            </a:pPr>
            <a:r>
              <a:rPr sz="1200" spc="-40" dirty="0">
                <a:latin typeface="Calibri"/>
                <a:cs typeface="Calibri"/>
              </a:rPr>
              <a:t>создание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условий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для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самореализации </a:t>
            </a:r>
            <a:r>
              <a:rPr sz="1200" spc="-40" dirty="0">
                <a:latin typeface="Calibri"/>
                <a:cs typeface="Calibri"/>
              </a:rPr>
              <a:t>детей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молодежи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20805" y="2895409"/>
            <a:ext cx="2755900" cy="553720"/>
            <a:chOff x="4920805" y="2895409"/>
            <a:chExt cx="2755900" cy="553720"/>
          </a:xfrm>
        </p:grpSpPr>
        <p:sp>
          <p:nvSpPr>
            <p:cNvPr id="10" name="object 10"/>
            <p:cNvSpPr/>
            <p:nvPr/>
          </p:nvSpPr>
          <p:spPr>
            <a:xfrm>
              <a:off x="4927472" y="2902077"/>
              <a:ext cx="2742565" cy="534035"/>
            </a:xfrm>
            <a:custGeom>
              <a:avLst/>
              <a:gdLst/>
              <a:ahLst/>
              <a:cxnLst/>
              <a:rect l="l" t="t" r="r" b="b"/>
              <a:pathLst>
                <a:path w="2742565" h="534035">
                  <a:moveTo>
                    <a:pt x="0" y="533780"/>
                  </a:moveTo>
                  <a:lnTo>
                    <a:pt x="2742438" y="533780"/>
                  </a:lnTo>
                  <a:lnTo>
                    <a:pt x="2742438" y="0"/>
                  </a:lnTo>
                  <a:lnTo>
                    <a:pt x="0" y="0"/>
                  </a:lnTo>
                  <a:lnTo>
                    <a:pt x="0" y="533780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27472" y="2902077"/>
              <a:ext cx="2742565" cy="540385"/>
            </a:xfrm>
            <a:custGeom>
              <a:avLst/>
              <a:gdLst/>
              <a:ahLst/>
              <a:cxnLst/>
              <a:rect l="l" t="t" r="r" b="b"/>
              <a:pathLst>
                <a:path w="2742565" h="540385">
                  <a:moveTo>
                    <a:pt x="0" y="540258"/>
                  </a:moveTo>
                  <a:lnTo>
                    <a:pt x="2742438" y="540258"/>
                  </a:lnTo>
                  <a:lnTo>
                    <a:pt x="2742438" y="0"/>
                  </a:lnTo>
                  <a:lnTo>
                    <a:pt x="0" y="0"/>
                  </a:lnTo>
                  <a:lnTo>
                    <a:pt x="0" y="540258"/>
                  </a:lnTo>
                  <a:close/>
                </a:path>
              </a:pathLst>
            </a:custGeom>
            <a:ln w="12954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920996" y="2895600"/>
            <a:ext cx="2755900" cy="54038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1019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«МЫ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ВМЕСТЕ»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20996" y="3435858"/>
            <a:ext cx="2755900" cy="1203325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4445" rIns="0" bIns="0" rtlCol="0">
            <a:spAutoFit/>
          </a:bodyPr>
          <a:lstStyle/>
          <a:p>
            <a:pPr marL="102235" marR="62230" indent="-3810" algn="ctr">
              <a:lnSpc>
                <a:spcPct val="90400"/>
              </a:lnSpc>
              <a:spcBef>
                <a:spcPts val="35"/>
              </a:spcBef>
            </a:pPr>
            <a:r>
              <a:rPr sz="1200" spc="-45" dirty="0">
                <a:latin typeface="Calibri"/>
                <a:cs typeface="Calibri"/>
              </a:rPr>
              <a:t>воспитательная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деятельность: </a:t>
            </a:r>
            <a:r>
              <a:rPr sz="1200" spc="-50" dirty="0">
                <a:latin typeface="Calibri"/>
                <a:cs typeface="Calibri"/>
              </a:rPr>
              <a:t>патриотическое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историческое </a:t>
            </a:r>
            <a:r>
              <a:rPr sz="1200" spc="-45" dirty="0">
                <a:latin typeface="Calibri"/>
                <a:cs typeface="Calibri"/>
              </a:rPr>
              <a:t>воспитание,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волонтерская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деятельность, </a:t>
            </a:r>
            <a:r>
              <a:rPr sz="1200" spc="-45" dirty="0">
                <a:latin typeface="Calibri"/>
                <a:cs typeface="Calibri"/>
              </a:rPr>
              <a:t>создание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45" dirty="0">
                <a:latin typeface="Calibri"/>
                <a:cs typeface="Calibri"/>
              </a:rPr>
              <a:t>развитие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воспитательных </a:t>
            </a:r>
            <a:r>
              <a:rPr sz="1200" spc="-45" dirty="0">
                <a:latin typeface="Calibri"/>
                <a:cs typeface="Calibri"/>
              </a:rPr>
              <a:t>пространств,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обновление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мат.-</a:t>
            </a:r>
            <a:r>
              <a:rPr sz="1200" spc="-20" dirty="0">
                <a:latin typeface="Calibri"/>
                <a:cs typeface="Calibri"/>
              </a:rPr>
              <a:t>тех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базы </a:t>
            </a:r>
            <a:r>
              <a:rPr sz="1200" spc="-40" dirty="0">
                <a:latin typeface="Calibri"/>
                <a:cs typeface="Calibri"/>
              </a:rPr>
              <a:t>школьных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военно-</a:t>
            </a:r>
            <a:r>
              <a:rPr sz="1200" spc="-45" dirty="0">
                <a:latin typeface="Calibri"/>
                <a:cs typeface="Calibri"/>
              </a:rPr>
              <a:t>патриотических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клубов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84185" y="977455"/>
            <a:ext cx="2755900" cy="553720"/>
            <a:chOff x="1484185" y="977455"/>
            <a:chExt cx="2755900" cy="553720"/>
          </a:xfrm>
        </p:grpSpPr>
        <p:sp>
          <p:nvSpPr>
            <p:cNvPr id="15" name="object 15"/>
            <p:cNvSpPr/>
            <p:nvPr/>
          </p:nvSpPr>
          <p:spPr>
            <a:xfrm>
              <a:off x="1490852" y="984122"/>
              <a:ext cx="2742565" cy="534035"/>
            </a:xfrm>
            <a:custGeom>
              <a:avLst/>
              <a:gdLst/>
              <a:ahLst/>
              <a:cxnLst/>
              <a:rect l="l" t="t" r="r" b="b"/>
              <a:pathLst>
                <a:path w="2742565" h="534035">
                  <a:moveTo>
                    <a:pt x="0" y="533781"/>
                  </a:moveTo>
                  <a:lnTo>
                    <a:pt x="2742438" y="533781"/>
                  </a:lnTo>
                  <a:lnTo>
                    <a:pt x="2742438" y="0"/>
                  </a:lnTo>
                  <a:lnTo>
                    <a:pt x="0" y="0"/>
                  </a:lnTo>
                  <a:lnTo>
                    <a:pt x="0" y="533781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90852" y="984122"/>
              <a:ext cx="2742565" cy="540385"/>
            </a:xfrm>
            <a:custGeom>
              <a:avLst/>
              <a:gdLst/>
              <a:ahLst/>
              <a:cxnLst/>
              <a:rect l="l" t="t" r="r" b="b"/>
              <a:pathLst>
                <a:path w="2742565" h="540385">
                  <a:moveTo>
                    <a:pt x="0" y="540258"/>
                  </a:moveTo>
                  <a:lnTo>
                    <a:pt x="2742438" y="540258"/>
                  </a:lnTo>
                  <a:lnTo>
                    <a:pt x="2742438" y="0"/>
                  </a:lnTo>
                  <a:lnTo>
                    <a:pt x="0" y="0"/>
                  </a:lnTo>
                  <a:lnTo>
                    <a:pt x="0" y="540258"/>
                  </a:lnTo>
                  <a:close/>
                </a:path>
              </a:pathLst>
            </a:custGeom>
            <a:ln w="12954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482788" y="1094612"/>
            <a:ext cx="275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52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«ВСЕ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ЛУЧШЕЕ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ДЕТЯМ»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84375" y="1517903"/>
            <a:ext cx="2755900" cy="1203325"/>
          </a:xfrm>
          <a:custGeom>
            <a:avLst/>
            <a:gdLst/>
            <a:ahLst/>
            <a:cxnLst/>
            <a:rect l="l" t="t" r="r" b="b"/>
            <a:pathLst>
              <a:path w="2755900" h="1203325">
                <a:moveTo>
                  <a:pt x="0" y="1203325"/>
                </a:moveTo>
                <a:lnTo>
                  <a:pt x="2755900" y="1203325"/>
                </a:lnTo>
                <a:lnTo>
                  <a:pt x="2755900" y="0"/>
                </a:lnTo>
                <a:lnTo>
                  <a:pt x="0" y="0"/>
                </a:lnTo>
                <a:lnTo>
                  <a:pt x="0" y="1203325"/>
                </a:lnTo>
                <a:close/>
              </a:path>
            </a:pathLst>
          </a:custGeom>
          <a:ln w="3175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482788" y="1516316"/>
            <a:ext cx="2759075" cy="1206500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27305" rIns="0" bIns="0" rtlCol="0">
            <a:spAutoFit/>
          </a:bodyPr>
          <a:lstStyle/>
          <a:p>
            <a:pPr marL="160020" marR="142240" algn="ctr">
              <a:lnSpc>
                <a:spcPct val="100000"/>
              </a:lnSpc>
              <a:spcBef>
                <a:spcPts val="215"/>
              </a:spcBef>
            </a:pPr>
            <a:r>
              <a:rPr sz="1200" spc="-45" dirty="0">
                <a:latin typeface="Calibri"/>
                <a:cs typeface="Calibri"/>
              </a:rPr>
              <a:t>современная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инфраструктура: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развитие </a:t>
            </a:r>
            <a:r>
              <a:rPr sz="1200" spc="-45" dirty="0">
                <a:latin typeface="Calibri"/>
                <a:cs typeface="Calibri"/>
              </a:rPr>
              <a:t>образовательного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пространства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школ, </a:t>
            </a:r>
            <a:r>
              <a:rPr sz="1200" spc="-45" dirty="0">
                <a:latin typeface="Calibri"/>
                <a:cs typeface="Calibri"/>
              </a:rPr>
              <a:t>обновление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5" dirty="0">
                <a:latin typeface="Calibri"/>
                <a:cs typeface="Calibri"/>
              </a:rPr>
              <a:t>мат-</a:t>
            </a:r>
            <a:r>
              <a:rPr sz="1200" spc="-25" dirty="0">
                <a:latin typeface="Calibri"/>
                <a:cs typeface="Calibri"/>
              </a:rPr>
              <a:t>тех.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базы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спортивных </a:t>
            </a:r>
            <a:r>
              <a:rPr sz="1200" spc="-40" dirty="0">
                <a:latin typeface="Calibri"/>
                <a:cs typeface="Calibri"/>
              </a:rPr>
              <a:t>залов,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театров,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ЦДИ,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кабинетов</a:t>
            </a:r>
            <a:r>
              <a:rPr sz="1200" spc="-40" dirty="0">
                <a:latin typeface="Calibri"/>
                <a:cs typeface="Calibri"/>
              </a:rPr>
              <a:t> труда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и </a:t>
            </a:r>
            <a:r>
              <a:rPr sz="1200" spc="-40" dirty="0">
                <a:latin typeface="Calibri"/>
                <a:cs typeface="Calibri"/>
              </a:rPr>
              <a:t>ОБЗР,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медицинских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кабинетов,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музеев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60842" y="2939033"/>
            <a:ext cx="2755900" cy="535940"/>
          </a:xfrm>
          <a:prstGeom prst="rect">
            <a:avLst/>
          </a:prstGeom>
          <a:solidFill>
            <a:srgbClr val="404684"/>
          </a:solidFill>
        </p:spPr>
        <p:txBody>
          <a:bodyPr vert="horz" wrap="square" lIns="0" tIns="130175" rIns="0" bIns="0" rtlCol="0">
            <a:spAutoFit/>
          </a:bodyPr>
          <a:lstStyle/>
          <a:p>
            <a:pPr marL="311785">
              <a:lnSpc>
                <a:spcPct val="100000"/>
              </a:lnSpc>
              <a:spcBef>
                <a:spcPts val="102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«ВЕДУЩИЕ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ШКОЛЫ»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60842" y="3474720"/>
            <a:ext cx="2755900" cy="1203325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137160" rIns="0" bIns="0" rtlCol="0">
            <a:spAutoFit/>
          </a:bodyPr>
          <a:lstStyle/>
          <a:p>
            <a:pPr marL="282575" marR="238125" indent="-3810" algn="ctr">
              <a:lnSpc>
                <a:spcPct val="100000"/>
              </a:lnSpc>
              <a:spcBef>
                <a:spcPts val="1080"/>
              </a:spcBef>
            </a:pPr>
            <a:r>
              <a:rPr sz="1200" spc="-40" dirty="0">
                <a:latin typeface="Calibri"/>
                <a:cs typeface="Calibri"/>
              </a:rPr>
              <a:t>создание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научно-</a:t>
            </a:r>
            <a:r>
              <a:rPr sz="1200" spc="-10" dirty="0">
                <a:latin typeface="Calibri"/>
                <a:cs typeface="Calibri"/>
              </a:rPr>
              <a:t>методическое </a:t>
            </a:r>
            <a:r>
              <a:rPr sz="1200" spc="-45" dirty="0">
                <a:latin typeface="Calibri"/>
                <a:cs typeface="Calibri"/>
              </a:rPr>
              <a:t>сопровождение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ведущих </a:t>
            </a:r>
            <a:r>
              <a:rPr sz="1200" spc="-45" dirty="0">
                <a:latin typeface="Calibri"/>
                <a:cs typeface="Calibri"/>
              </a:rPr>
              <a:t>общеобразовательных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организаций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86515" y="986599"/>
            <a:ext cx="2755265" cy="553720"/>
            <a:chOff x="4886515" y="986599"/>
            <a:chExt cx="2755265" cy="553720"/>
          </a:xfrm>
        </p:grpSpPr>
        <p:sp>
          <p:nvSpPr>
            <p:cNvPr id="23" name="object 23"/>
            <p:cNvSpPr/>
            <p:nvPr/>
          </p:nvSpPr>
          <p:spPr>
            <a:xfrm>
              <a:off x="4893183" y="993266"/>
              <a:ext cx="2741930" cy="540385"/>
            </a:xfrm>
            <a:custGeom>
              <a:avLst/>
              <a:gdLst/>
              <a:ahLst/>
              <a:cxnLst/>
              <a:rect l="l" t="t" r="r" b="b"/>
              <a:pathLst>
                <a:path w="2741929" h="540385">
                  <a:moveTo>
                    <a:pt x="2741676" y="0"/>
                  </a:moveTo>
                  <a:lnTo>
                    <a:pt x="0" y="0"/>
                  </a:lnTo>
                  <a:lnTo>
                    <a:pt x="0" y="540258"/>
                  </a:lnTo>
                  <a:lnTo>
                    <a:pt x="2741676" y="540258"/>
                  </a:lnTo>
                  <a:lnTo>
                    <a:pt x="2741676" y="0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93183" y="993266"/>
              <a:ext cx="2741930" cy="540385"/>
            </a:xfrm>
            <a:custGeom>
              <a:avLst/>
              <a:gdLst/>
              <a:ahLst/>
              <a:cxnLst/>
              <a:rect l="l" t="t" r="r" b="b"/>
              <a:pathLst>
                <a:path w="2741929" h="540385">
                  <a:moveTo>
                    <a:pt x="0" y="540258"/>
                  </a:moveTo>
                  <a:lnTo>
                    <a:pt x="2741676" y="540258"/>
                  </a:lnTo>
                  <a:lnTo>
                    <a:pt x="2741676" y="0"/>
                  </a:lnTo>
                  <a:lnTo>
                    <a:pt x="0" y="0"/>
                  </a:lnTo>
                  <a:lnTo>
                    <a:pt x="0" y="540258"/>
                  </a:lnTo>
                  <a:close/>
                </a:path>
              </a:pathLst>
            </a:custGeom>
            <a:ln w="12952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886705" y="981836"/>
            <a:ext cx="27546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6600" marR="625475" indent="-1143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«ПЕДАГОГИ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НАСТАВНИКИ»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86705" y="1551432"/>
            <a:ext cx="2754630" cy="1203960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 algn="ctr">
              <a:lnSpc>
                <a:spcPts val="1165"/>
              </a:lnSpc>
            </a:pPr>
            <a:r>
              <a:rPr sz="1200" spc="-45" dirty="0">
                <a:latin typeface="Calibri"/>
                <a:cs typeface="Calibri"/>
              </a:rPr>
              <a:t>кадровый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потенциал: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управленческий</a:t>
            </a:r>
            <a:endParaRPr sz="1200">
              <a:latin typeface="Calibri"/>
              <a:cs typeface="Calibri"/>
            </a:endParaRPr>
          </a:p>
          <a:p>
            <a:pPr marL="86995" marR="67310" indent="1905" algn="ctr">
              <a:lnSpc>
                <a:spcPts val="1300"/>
              </a:lnSpc>
              <a:spcBef>
                <a:spcPts val="85"/>
              </a:spcBef>
            </a:pPr>
            <a:r>
              <a:rPr sz="1200" spc="-45" dirty="0">
                <a:latin typeface="Calibri"/>
                <a:cs typeface="Calibri"/>
              </a:rPr>
              <a:t>кадровый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резерв,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проект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«Земский </a:t>
            </a:r>
            <a:r>
              <a:rPr sz="1200" spc="-45" dirty="0">
                <a:latin typeface="Calibri"/>
                <a:cs typeface="Calibri"/>
              </a:rPr>
              <a:t>учитель»,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обучение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педагогов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и </a:t>
            </a:r>
            <a:r>
              <a:rPr sz="1200" spc="-45" dirty="0">
                <a:latin typeface="Calibri"/>
                <a:cs typeface="Calibri"/>
              </a:rPr>
              <a:t>повышение </a:t>
            </a:r>
            <a:r>
              <a:rPr sz="1200" spc="-50" dirty="0">
                <a:latin typeface="Calibri"/>
                <a:cs typeface="Calibri"/>
              </a:rPr>
              <a:t>квалификации,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конкурсы </a:t>
            </a:r>
            <a:r>
              <a:rPr sz="1200" spc="-50" dirty="0">
                <a:latin typeface="Calibri"/>
                <a:cs typeface="Calibri"/>
              </a:rPr>
              <a:t>профессионального</a:t>
            </a:r>
            <a:r>
              <a:rPr sz="1200" spc="-1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мастерства,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выплаты </a:t>
            </a:r>
            <a:r>
              <a:rPr sz="1200" spc="-45" dirty="0">
                <a:latin typeface="Calibri"/>
                <a:cs typeface="Calibri"/>
              </a:rPr>
              <a:t>Советникам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по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воспитанию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вожатым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01946" y="4842509"/>
            <a:ext cx="2755900" cy="540385"/>
          </a:xfrm>
          <a:prstGeom prst="rect">
            <a:avLst/>
          </a:prstGeom>
          <a:solidFill>
            <a:srgbClr val="404684"/>
          </a:solidFill>
        </p:spPr>
        <p:txBody>
          <a:bodyPr vert="horz" wrap="square" lIns="0" tIns="8255" rIns="0" bIns="0" rtlCol="0">
            <a:spAutoFit/>
          </a:bodyPr>
          <a:lstStyle/>
          <a:p>
            <a:pPr marL="146685" marR="135890" indent="314960">
              <a:lnSpc>
                <a:spcPct val="100000"/>
              </a:lnSpc>
              <a:spcBef>
                <a:spcPts val="6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«СОЗДАНИЕ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СЕТИ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СОВРЕМЕННЫХ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КАМПУСОВ»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01946" y="5382767"/>
            <a:ext cx="2755900" cy="1203325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688975" marR="155575" indent="-502920">
              <a:lnSpc>
                <a:spcPct val="100000"/>
              </a:lnSpc>
            </a:pPr>
            <a:r>
              <a:rPr sz="1200" spc="-45" dirty="0">
                <a:latin typeface="Calibri"/>
                <a:cs typeface="Calibri"/>
              </a:rPr>
              <a:t>обновление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инфраструктуры </a:t>
            </a:r>
            <a:r>
              <a:rPr sz="1200" spc="-25" dirty="0">
                <a:latin typeface="Calibri"/>
                <a:cs typeface="Calibri"/>
              </a:rPr>
              <a:t>вузов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для </a:t>
            </a:r>
            <a:r>
              <a:rPr sz="1200" spc="-45" dirty="0">
                <a:latin typeface="Calibri"/>
                <a:cs typeface="Calibri"/>
              </a:rPr>
              <a:t>проживания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студентов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14855" y="4847082"/>
            <a:ext cx="2755900" cy="553720"/>
          </a:xfrm>
          <a:prstGeom prst="rect">
            <a:avLst/>
          </a:prstGeom>
          <a:solidFill>
            <a:srgbClr val="404684"/>
          </a:solidFill>
        </p:spPr>
        <p:txBody>
          <a:bodyPr vert="horz" wrap="square" lIns="0" tIns="8255" rIns="0" bIns="0" rtlCol="0">
            <a:spAutoFit/>
          </a:bodyPr>
          <a:lstStyle/>
          <a:p>
            <a:pPr marL="332105" marR="283845" indent="-58419">
              <a:lnSpc>
                <a:spcPct val="100000"/>
              </a:lnSpc>
              <a:spcBef>
                <a:spcPts val="6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«УНИВЕРСИТЕТЫ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ДЛЯ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ПОКОЛЕНИЯ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ЛИДЕРОВ»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14855" y="5400294"/>
            <a:ext cx="2755900" cy="1186180"/>
          </a:xfrm>
          <a:custGeom>
            <a:avLst/>
            <a:gdLst/>
            <a:ahLst/>
            <a:cxnLst/>
            <a:rect l="l" t="t" r="r" b="b"/>
            <a:pathLst>
              <a:path w="2755900" h="1186179">
                <a:moveTo>
                  <a:pt x="0" y="1186179"/>
                </a:moveTo>
                <a:lnTo>
                  <a:pt x="2755899" y="1186179"/>
                </a:lnTo>
                <a:lnTo>
                  <a:pt x="2755899" y="0"/>
                </a:lnTo>
                <a:lnTo>
                  <a:pt x="0" y="0"/>
                </a:lnTo>
                <a:lnTo>
                  <a:pt x="0" y="1186179"/>
                </a:lnTo>
                <a:close/>
              </a:path>
            </a:pathLst>
          </a:custGeom>
          <a:ln w="3175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513268" y="5398706"/>
            <a:ext cx="2759075" cy="1189355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60960" rIns="0" bIns="0" rtlCol="0">
            <a:spAutoFit/>
          </a:bodyPr>
          <a:lstStyle/>
          <a:p>
            <a:pPr marL="149225" marR="88900" indent="3175" algn="ctr">
              <a:lnSpc>
                <a:spcPct val="100000"/>
              </a:lnSpc>
              <a:spcBef>
                <a:spcPts val="480"/>
              </a:spcBef>
            </a:pPr>
            <a:r>
              <a:rPr sz="1200" spc="-50" dirty="0">
                <a:latin typeface="Calibri"/>
                <a:cs typeface="Calibri"/>
              </a:rPr>
              <a:t>формирование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группы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университетов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- национальных</a:t>
            </a:r>
            <a:r>
              <a:rPr sz="1200" spc="-45" dirty="0">
                <a:latin typeface="Calibri"/>
                <a:cs typeface="Calibri"/>
              </a:rPr>
              <a:t> лидеров,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создание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новых </a:t>
            </a:r>
            <a:r>
              <a:rPr sz="1200" spc="-45" dirty="0">
                <a:latin typeface="Calibri"/>
                <a:cs typeface="Calibri"/>
              </a:rPr>
              <a:t>лабораторий,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развитие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передовых </a:t>
            </a:r>
            <a:r>
              <a:rPr sz="1200" spc="-45" dirty="0">
                <a:latin typeface="Calibri"/>
                <a:cs typeface="Calibri"/>
              </a:rPr>
              <a:t>инженерных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школ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34171" y="4842509"/>
            <a:ext cx="2754630" cy="553720"/>
          </a:xfrm>
          <a:prstGeom prst="rect">
            <a:avLst/>
          </a:prstGeom>
          <a:solidFill>
            <a:srgbClr val="404684"/>
          </a:solidFill>
        </p:spPr>
        <p:txBody>
          <a:bodyPr vert="horz" wrap="square" lIns="0" tIns="129539" rIns="0" bIns="0" rtlCol="0">
            <a:spAutoFit/>
          </a:bodyPr>
          <a:lstStyle/>
          <a:p>
            <a:pPr marL="410845">
              <a:lnSpc>
                <a:spcPct val="100000"/>
              </a:lnSpc>
              <a:spcBef>
                <a:spcPts val="1019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«РОССИЯ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МИРЕ»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34171" y="5401817"/>
            <a:ext cx="2754630" cy="1203960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114935" rIns="0" bIns="0" rtlCol="0">
            <a:spAutoFit/>
          </a:bodyPr>
          <a:lstStyle/>
          <a:p>
            <a:pPr marL="160655" marR="135890" indent="-2540" algn="ctr">
              <a:lnSpc>
                <a:spcPct val="100000"/>
              </a:lnSpc>
              <a:spcBef>
                <a:spcPts val="905"/>
              </a:spcBef>
            </a:pPr>
            <a:r>
              <a:rPr sz="1200" spc="-45" dirty="0">
                <a:latin typeface="Calibri"/>
                <a:cs typeface="Calibri"/>
              </a:rPr>
              <a:t>развитие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сети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зарубежных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филиалов </a:t>
            </a:r>
            <a:r>
              <a:rPr sz="1200" spc="-45" dirty="0">
                <a:latin typeface="Calibri"/>
                <a:cs typeface="Calibri"/>
              </a:rPr>
              <a:t>российских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вузов,</a:t>
            </a:r>
            <a:r>
              <a:rPr sz="1200" spc="-10" dirty="0">
                <a:latin typeface="Calibri"/>
                <a:cs typeface="Calibri"/>
              </a:rPr>
              <a:t> привлечение </a:t>
            </a:r>
            <a:r>
              <a:rPr sz="1200" spc="-45" dirty="0">
                <a:latin typeface="Calibri"/>
                <a:cs typeface="Calibri"/>
              </a:rPr>
              <a:t>иностранных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студентов,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популяризация </a:t>
            </a:r>
            <a:r>
              <a:rPr sz="1200" spc="-40" dirty="0">
                <a:latin typeface="Calibri"/>
                <a:cs typeface="Calibri"/>
              </a:rPr>
              <a:t>русского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языка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214931" y="966025"/>
            <a:ext cx="2755265" cy="553085"/>
            <a:chOff x="8214931" y="966025"/>
            <a:chExt cx="2755265" cy="553085"/>
          </a:xfrm>
        </p:grpSpPr>
        <p:sp>
          <p:nvSpPr>
            <p:cNvPr id="35" name="object 35"/>
            <p:cNvSpPr/>
            <p:nvPr/>
          </p:nvSpPr>
          <p:spPr>
            <a:xfrm>
              <a:off x="8221598" y="972693"/>
              <a:ext cx="2741930" cy="539750"/>
            </a:xfrm>
            <a:custGeom>
              <a:avLst/>
              <a:gdLst/>
              <a:ahLst/>
              <a:cxnLst/>
              <a:rect l="l" t="t" r="r" b="b"/>
              <a:pathLst>
                <a:path w="2741929" h="539750">
                  <a:moveTo>
                    <a:pt x="2741676" y="0"/>
                  </a:moveTo>
                  <a:lnTo>
                    <a:pt x="0" y="0"/>
                  </a:lnTo>
                  <a:lnTo>
                    <a:pt x="0" y="539496"/>
                  </a:lnTo>
                  <a:lnTo>
                    <a:pt x="2741676" y="539496"/>
                  </a:lnTo>
                  <a:lnTo>
                    <a:pt x="2741676" y="0"/>
                  </a:lnTo>
                  <a:close/>
                </a:path>
              </a:pathLst>
            </a:custGeom>
            <a:solidFill>
              <a:srgbClr val="4046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221598" y="972693"/>
              <a:ext cx="2741930" cy="539750"/>
            </a:xfrm>
            <a:custGeom>
              <a:avLst/>
              <a:gdLst/>
              <a:ahLst/>
              <a:cxnLst/>
              <a:rect l="l" t="t" r="r" b="b"/>
              <a:pathLst>
                <a:path w="2741929" h="539750">
                  <a:moveTo>
                    <a:pt x="0" y="539496"/>
                  </a:moveTo>
                  <a:lnTo>
                    <a:pt x="2741676" y="539496"/>
                  </a:lnTo>
                  <a:lnTo>
                    <a:pt x="2741676" y="0"/>
                  </a:lnTo>
                  <a:lnTo>
                    <a:pt x="0" y="0"/>
                  </a:lnTo>
                  <a:lnTo>
                    <a:pt x="0" y="539496"/>
                  </a:lnTo>
                  <a:close/>
                </a:path>
              </a:pathLst>
            </a:custGeom>
            <a:ln w="12954">
              <a:solidFill>
                <a:srgbClr val="4046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215121" y="1082497"/>
            <a:ext cx="27546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3204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ФП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«ПРОФЕССИОНАЛИТЕТ»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15121" y="1530858"/>
            <a:ext cx="2754630" cy="1203325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44450" rIns="0" bIns="0" rtlCol="0">
            <a:spAutoFit/>
          </a:bodyPr>
          <a:lstStyle/>
          <a:p>
            <a:pPr marL="169545" marR="127635" algn="ctr">
              <a:lnSpc>
                <a:spcPct val="100000"/>
              </a:lnSpc>
              <a:spcBef>
                <a:spcPts val="350"/>
              </a:spcBef>
            </a:pPr>
            <a:r>
              <a:rPr sz="1200" spc="-35" dirty="0">
                <a:latin typeface="Calibri"/>
                <a:cs typeface="Calibri"/>
              </a:rPr>
              <a:t>создание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учебно-</a:t>
            </a:r>
            <a:r>
              <a:rPr sz="1200" spc="-10" dirty="0">
                <a:latin typeface="Calibri"/>
                <a:cs typeface="Calibri"/>
              </a:rPr>
              <a:t>производственных </a:t>
            </a:r>
            <a:r>
              <a:rPr sz="1200" spc="-45" dirty="0">
                <a:latin typeface="Calibri"/>
                <a:cs typeface="Calibri"/>
              </a:rPr>
              <a:t>кластеров,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профориентация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и популяризация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рабочих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профессий, </a:t>
            </a:r>
            <a:r>
              <a:rPr sz="1200" spc="-45" dirty="0">
                <a:latin typeface="Calibri"/>
                <a:cs typeface="Calibri"/>
              </a:rPr>
              <a:t>чемпионатное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движение </a:t>
            </a:r>
            <a:r>
              <a:rPr sz="1200" spc="-50" dirty="0">
                <a:latin typeface="Calibri"/>
                <a:cs typeface="Calibri"/>
              </a:rPr>
              <a:t>(Профессионалы,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Абилимпикс),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ремонт </a:t>
            </a:r>
            <a:r>
              <a:rPr sz="1200" spc="-25" dirty="0">
                <a:latin typeface="Calibri"/>
                <a:cs typeface="Calibri"/>
              </a:rPr>
              <a:t>ПОО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8760" y="995172"/>
            <a:ext cx="233934" cy="233934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8334" y="2928366"/>
            <a:ext cx="233934" cy="23393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567" y="1001267"/>
            <a:ext cx="233934" cy="23393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0002" y="2961132"/>
            <a:ext cx="233934" cy="233934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8076" y="989075"/>
            <a:ext cx="233933" cy="233934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4439" y="215916"/>
            <a:ext cx="1556626" cy="58899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090" y="936871"/>
            <a:ext cx="985886" cy="172620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288"/>
            <a:ext cx="12192000" cy="6821805"/>
            <a:chOff x="0" y="18288"/>
            <a:chExt cx="12192000" cy="6821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288"/>
              <a:ext cx="12192000" cy="68214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91800" y="18288"/>
              <a:ext cx="1569720" cy="6278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25200" y="5333999"/>
              <a:ext cx="887412" cy="1289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6175" y="381000"/>
            <a:ext cx="2819400" cy="201041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228600"/>
            <a:ext cx="3638550" cy="1257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0" y="228600"/>
            <a:ext cx="2771775" cy="1647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39176" y="3352800"/>
            <a:ext cx="3371850" cy="13525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6600" y="4721961"/>
            <a:ext cx="2797175" cy="18954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200" y="1876425"/>
            <a:ext cx="3638550" cy="22383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1543" y="4363973"/>
            <a:ext cx="2691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https://rsv.ru/competitions/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68800" y="1999488"/>
            <a:ext cx="3152775" cy="242074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39176" y="4955641"/>
            <a:ext cx="3371850" cy="16002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3400" y="4950561"/>
            <a:ext cx="3562350" cy="14382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58400" y="228600"/>
            <a:ext cx="1690624" cy="6762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955132" y="1164733"/>
            <a:ext cx="799921" cy="11684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15800" cy="6781800"/>
            <a:chOff x="0" y="0"/>
            <a:chExt cx="12115800" cy="678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15800" cy="67817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0" y="152400"/>
              <a:ext cx="2071624" cy="8286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143000"/>
              <a:ext cx="1344168" cy="1600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8841" y="177672"/>
          <a:ext cx="11693525" cy="1815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14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9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9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1752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45" dirty="0">
                          <a:latin typeface="Tahoma"/>
                          <a:cs typeface="Tahoma"/>
                        </a:rPr>
                        <a:t>Показатели</a:t>
                      </a:r>
                      <a:r>
                        <a:rPr sz="1400" b="1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0" dirty="0">
                          <a:latin typeface="Tahoma"/>
                          <a:cs typeface="Tahoma"/>
                        </a:rPr>
                        <a:t>Национального</a:t>
                      </a:r>
                      <a:r>
                        <a:rPr sz="14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проекта</a:t>
                      </a:r>
                      <a:r>
                        <a:rPr sz="1400" b="1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70" dirty="0">
                          <a:latin typeface="Tahoma"/>
                          <a:cs typeface="Tahoma"/>
                        </a:rPr>
                        <a:t>«Молодежь</a:t>
                      </a:r>
                      <a:r>
                        <a:rPr sz="14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b="1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дети»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1F3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2025</a:t>
                      </a:r>
                      <a:r>
                        <a:rPr sz="15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5" dirty="0">
                          <a:latin typeface="Calibri"/>
                          <a:cs typeface="Calibri"/>
                        </a:rPr>
                        <a:t>г.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1F3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2030</a:t>
                      </a:r>
                      <a:r>
                        <a:rPr sz="15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5" dirty="0">
                          <a:latin typeface="Calibri"/>
                          <a:cs typeface="Calibri"/>
                        </a:rPr>
                        <a:t>г.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marL="175260" marR="544195">
                        <a:lnSpc>
                          <a:spcPts val="1660"/>
                        </a:lnSpc>
                        <a:spcBef>
                          <a:spcPts val="35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Охват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обучающихся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120" dirty="0">
                          <a:latin typeface="Tahoma"/>
                          <a:cs typeface="Tahoma"/>
                        </a:rPr>
                        <a:t>системой</a:t>
                      </a:r>
                      <a:r>
                        <a:rPr sz="1400" spc="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м</a:t>
                      </a:r>
                      <a:r>
                        <a:rPr sz="14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е</a:t>
                      </a:r>
                      <a:r>
                        <a:rPr sz="14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р</a:t>
                      </a:r>
                      <a:r>
                        <a:rPr sz="1400" spc="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45" dirty="0">
                          <a:latin typeface="Tahoma"/>
                          <a:cs typeface="Tahoma"/>
                        </a:rPr>
                        <a:t>по</a:t>
                      </a:r>
                      <a:r>
                        <a:rPr sz="1400" spc="1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выявлению,</a:t>
                      </a:r>
                      <a:r>
                        <a:rPr sz="1400" b="1" spc="-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поддержке</a:t>
                      </a:r>
                      <a:r>
                        <a:rPr sz="1400" b="1" spc="1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3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развитию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их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способностей</a:t>
                      </a:r>
                      <a:r>
                        <a:rPr sz="1400" b="1" spc="4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и </a:t>
                      </a:r>
                      <a:r>
                        <a:rPr sz="1400" b="1" spc="-2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талантов,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основанной</a:t>
                      </a:r>
                      <a:r>
                        <a:rPr sz="14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0" dirty="0"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принципах</a:t>
                      </a:r>
                      <a:r>
                        <a:rPr sz="14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ответственности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справедливости</a:t>
                      </a:r>
                      <a:r>
                        <a:rPr sz="1400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-4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всеобщности</a:t>
                      </a:r>
                      <a:r>
                        <a:rPr sz="1400" b="1" spc="3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0" dirty="0">
                          <a:latin typeface="Tahoma"/>
                          <a:cs typeface="Tahoma"/>
                        </a:rPr>
                        <a:t>и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75260">
                        <a:lnSpc>
                          <a:spcPts val="1610"/>
                        </a:lnSpc>
                      </a:pPr>
                      <a:r>
                        <a:rPr sz="1400" spc="65" dirty="0">
                          <a:latin typeface="Tahoma"/>
                          <a:cs typeface="Tahoma"/>
                        </a:rPr>
                        <a:t>направленной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0" dirty="0"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самоопределение</a:t>
                      </a:r>
                      <a:r>
                        <a:rPr sz="1400" b="1" spc="5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профессиональную</a:t>
                      </a:r>
                      <a:r>
                        <a:rPr sz="1400" b="1" spc="2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ориентацию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Tahoma"/>
                          <a:cs typeface="Tahoma"/>
                        </a:rPr>
                        <a:t>100%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Tahoma"/>
                          <a:cs typeface="Tahoma"/>
                        </a:rPr>
                        <a:t>100%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955">
                <a:tc>
                  <a:txBody>
                    <a:bodyPr/>
                    <a:lstStyle/>
                    <a:p>
                      <a:pPr marL="175260" marR="882650">
                        <a:lnSpc>
                          <a:spcPct val="98900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Доля</a:t>
                      </a:r>
                      <a:r>
                        <a:rPr sz="14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4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педагогических</a:t>
                      </a:r>
                      <a:r>
                        <a:rPr sz="1400" b="1" spc="-1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работников</a:t>
                      </a:r>
                      <a:r>
                        <a:rPr sz="1400" b="1" spc="-2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для</a:t>
                      </a:r>
                      <a:r>
                        <a:rPr sz="14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50" dirty="0">
                          <a:latin typeface="Tahoma"/>
                          <a:cs typeface="Tahoma"/>
                        </a:rPr>
                        <a:t>всех</a:t>
                      </a:r>
                      <a:r>
                        <a:rPr sz="14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уровней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55" dirty="0">
                          <a:latin typeface="Tahoma"/>
                          <a:cs typeface="Tahoma"/>
                        </a:rPr>
                        <a:t>образования,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100" dirty="0">
                          <a:latin typeface="Tahoma"/>
                          <a:cs typeface="Tahoma"/>
                        </a:rPr>
                        <a:t>прошедших</a:t>
                      </a:r>
                      <a:r>
                        <a:rPr sz="14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обучение</a:t>
                      </a:r>
                      <a:r>
                        <a:rPr sz="14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по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п</a:t>
                      </a:r>
                      <a:r>
                        <a:rPr sz="1400" spc="-2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р</a:t>
                      </a:r>
                      <a:r>
                        <a:rPr sz="1400" spc="-25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о</a:t>
                      </a:r>
                      <a:r>
                        <a:rPr sz="1400" spc="-25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г</a:t>
                      </a:r>
                      <a:r>
                        <a:rPr sz="1400" spc="-25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р</a:t>
                      </a:r>
                      <a:r>
                        <a:rPr sz="1400" spc="-25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ам</a:t>
                      </a:r>
                      <a:r>
                        <a:rPr sz="1400" spc="-2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м</a:t>
                      </a:r>
                      <a:r>
                        <a:rPr sz="1400" spc="-2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ам</a:t>
                      </a:r>
                      <a:r>
                        <a:rPr sz="1400" spc="1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дополнительного</a:t>
                      </a:r>
                      <a:r>
                        <a:rPr sz="1400" b="1" spc="-6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профессионального </a:t>
                      </a:r>
                      <a:r>
                        <a:rPr sz="1400" b="1" spc="-2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образования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на</a:t>
                      </a:r>
                      <a:r>
                        <a:rPr sz="1400" b="1" spc="-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базе</a:t>
                      </a:r>
                      <a:r>
                        <a:rPr sz="1400" b="1" spc="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ведущих </a:t>
                      </a:r>
                      <a:r>
                        <a:rPr sz="1400" b="1" spc="-3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образовательных</a:t>
                      </a:r>
                      <a:r>
                        <a:rPr sz="1400" b="1" spc="4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4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организаций 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высшего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образования</a:t>
                      </a:r>
                      <a:r>
                        <a:rPr sz="14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4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научных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50" dirty="0">
                          <a:latin typeface="Tahoma"/>
                          <a:cs typeface="Tahoma"/>
                        </a:rPr>
                        <a:t>организаций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1,25%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10%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36651" y="2132329"/>
          <a:ext cx="11693525" cy="1814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14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9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9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435">
                <a:tc>
                  <a:txBody>
                    <a:bodyPr/>
                    <a:lstStyle/>
                    <a:p>
                      <a:pPr marL="17526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40" dirty="0">
                          <a:latin typeface="Tahoma"/>
                          <a:cs typeface="Tahoma"/>
                        </a:rPr>
                        <a:t>Показатели,</a:t>
                      </a:r>
                      <a:r>
                        <a:rPr sz="1400" b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перешедшие</a:t>
                      </a:r>
                      <a:r>
                        <a:rPr sz="1400" b="1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65" dirty="0">
                          <a:latin typeface="Tahoma"/>
                          <a:cs typeface="Tahoma"/>
                        </a:rPr>
                        <a:t>из</a:t>
                      </a:r>
                      <a:r>
                        <a:rPr sz="1400" b="1" spc="-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действующих</a:t>
                      </a:r>
                      <a:r>
                        <a:rPr sz="14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федеральных</a:t>
                      </a:r>
                      <a:r>
                        <a:rPr sz="1400" b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проектов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1F3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105" dirty="0">
                          <a:latin typeface="Tahoma"/>
                          <a:cs typeface="Tahoma"/>
                        </a:rPr>
                        <a:t>2025</a:t>
                      </a:r>
                      <a:r>
                        <a:rPr sz="1400" b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5" dirty="0">
                          <a:latin typeface="Tahoma"/>
                          <a:cs typeface="Tahoma"/>
                        </a:rPr>
                        <a:t>г.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1F3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105" dirty="0">
                          <a:latin typeface="Tahoma"/>
                          <a:cs typeface="Tahoma"/>
                        </a:rPr>
                        <a:t>2030</a:t>
                      </a:r>
                      <a:r>
                        <a:rPr sz="1400" b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5" dirty="0">
                          <a:latin typeface="Tahoma"/>
                          <a:cs typeface="Tahoma"/>
                        </a:rPr>
                        <a:t>г.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Доля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детей</a:t>
                      </a:r>
                      <a:r>
                        <a:rPr sz="14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в</a:t>
                      </a:r>
                      <a:r>
                        <a:rPr sz="1400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5" dirty="0">
                          <a:latin typeface="Tahoma"/>
                          <a:cs typeface="Tahoma"/>
                        </a:rPr>
                        <a:t>возрасте</a:t>
                      </a:r>
                      <a:r>
                        <a:rPr sz="14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от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5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до</a:t>
                      </a:r>
                      <a:r>
                        <a:rPr sz="1400" spc="1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18 лет, охваченных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услугами</a:t>
                      </a:r>
                      <a:r>
                        <a:rPr sz="1400" spc="1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дополнительного</a:t>
                      </a:r>
                      <a:r>
                        <a:rPr sz="1400" b="1" spc="4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образования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80%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82%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 marL="142875" marR="3505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Доля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обучающихся</a:t>
                      </a:r>
                      <a:r>
                        <a:rPr sz="14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45" dirty="0">
                          <a:latin typeface="Tahoma"/>
                          <a:cs typeface="Tahoma"/>
                        </a:rPr>
                        <a:t>6-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11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0" dirty="0">
                          <a:latin typeface="Tahoma"/>
                          <a:cs typeface="Tahoma"/>
                        </a:rPr>
                        <a:t>классов,</a:t>
                      </a:r>
                      <a:r>
                        <a:rPr sz="1400" spc="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охваченных </a:t>
                      </a:r>
                      <a:r>
                        <a:rPr sz="1400" spc="110" dirty="0">
                          <a:latin typeface="Tahoma"/>
                          <a:cs typeface="Tahoma"/>
                        </a:rPr>
                        <a:t>комплексом</a:t>
                      </a:r>
                      <a:r>
                        <a:rPr sz="14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профориентационных</a:t>
                      </a:r>
                      <a:r>
                        <a:rPr sz="1400" b="1" spc="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мероприятий</a:t>
                      </a:r>
                      <a:r>
                        <a:rPr sz="1400" b="1" spc="4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0" dirty="0">
                          <a:latin typeface="Tahoma"/>
                          <a:cs typeface="Tahoma"/>
                        </a:rPr>
                        <a:t>в </a:t>
                      </a:r>
                      <a:r>
                        <a:rPr sz="1400" spc="120" dirty="0">
                          <a:latin typeface="Tahoma"/>
                          <a:cs typeface="Tahoma"/>
                        </a:rPr>
                        <a:t>рамках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6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Единой</a:t>
                      </a:r>
                      <a:r>
                        <a:rPr sz="1400" b="1" spc="-114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модели</a:t>
                      </a:r>
                      <a:r>
                        <a:rPr sz="1400" b="1" spc="-2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профориентации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40%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58%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Доля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обучающихся </a:t>
                      </a:r>
                      <a:r>
                        <a:rPr sz="1400" spc="45" dirty="0">
                          <a:latin typeface="Tahoma"/>
                          <a:cs typeface="Tahoma"/>
                        </a:rPr>
                        <a:t>образовательных</a:t>
                      </a:r>
                      <a:r>
                        <a:rPr sz="14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0" dirty="0">
                          <a:latin typeface="Tahoma"/>
                          <a:cs typeface="Tahoma"/>
                        </a:rPr>
                        <a:t>организаций,</a:t>
                      </a:r>
                      <a:r>
                        <a:rPr sz="14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80" dirty="0">
                          <a:latin typeface="Tahoma"/>
                          <a:cs typeface="Tahoma"/>
                        </a:rPr>
                        <a:t>реализующих </a:t>
                      </a:r>
                      <a:r>
                        <a:rPr sz="1400" spc="120" dirty="0">
                          <a:latin typeface="Tahoma"/>
                          <a:cs typeface="Tahoma"/>
                        </a:rPr>
                        <a:t>программы</a:t>
                      </a:r>
                      <a:r>
                        <a:rPr sz="14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75" dirty="0">
                          <a:latin typeface="Tahoma"/>
                          <a:cs typeface="Tahoma"/>
                        </a:rPr>
                        <a:t>среднего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42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105" dirty="0">
                          <a:latin typeface="Tahoma"/>
                          <a:cs typeface="Tahoma"/>
                        </a:rPr>
                        <a:t>профессионального</a:t>
                      </a:r>
                      <a:r>
                        <a:rPr sz="14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60" dirty="0">
                          <a:latin typeface="Tahoma"/>
                          <a:cs typeface="Tahoma"/>
                        </a:rPr>
                        <a:t>образования,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95" dirty="0">
                          <a:latin typeface="Tahoma"/>
                          <a:cs typeface="Tahoma"/>
                        </a:rPr>
                        <a:t>прошедших</a:t>
                      </a:r>
                      <a:r>
                        <a:rPr sz="1400" spc="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демонстрационный</a:t>
                      </a:r>
                      <a:r>
                        <a:rPr sz="1400" b="1" spc="-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экзамен</a:t>
                      </a:r>
                      <a:r>
                        <a:rPr sz="1400" b="1" spc="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3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профильного</a:t>
                      </a:r>
                      <a:r>
                        <a:rPr sz="1400" b="1" spc="-35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74179"/>
                          </a:solidFill>
                          <a:latin typeface="Tahoma"/>
                          <a:cs typeface="Tahoma"/>
                        </a:rPr>
                        <a:t>уровня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25%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8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55%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8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2769107" y="4099559"/>
            <a:ext cx="6654165" cy="387985"/>
          </a:xfrm>
          <a:custGeom>
            <a:avLst/>
            <a:gdLst/>
            <a:ahLst/>
            <a:cxnLst/>
            <a:rect l="l" t="t" r="r" b="b"/>
            <a:pathLst>
              <a:path w="6654165" h="387985">
                <a:moveTo>
                  <a:pt x="6589141" y="0"/>
                </a:moveTo>
                <a:lnTo>
                  <a:pt x="64643" y="0"/>
                </a:lnTo>
                <a:lnTo>
                  <a:pt x="39497" y="5079"/>
                </a:lnTo>
                <a:lnTo>
                  <a:pt x="18923" y="18922"/>
                </a:lnTo>
                <a:lnTo>
                  <a:pt x="5080" y="39496"/>
                </a:lnTo>
                <a:lnTo>
                  <a:pt x="0" y="64642"/>
                </a:lnTo>
                <a:lnTo>
                  <a:pt x="0" y="323214"/>
                </a:lnTo>
                <a:lnTo>
                  <a:pt x="5080" y="348360"/>
                </a:lnTo>
                <a:lnTo>
                  <a:pt x="18923" y="368934"/>
                </a:lnTo>
                <a:lnTo>
                  <a:pt x="39497" y="382777"/>
                </a:lnTo>
                <a:lnTo>
                  <a:pt x="64643" y="387857"/>
                </a:lnTo>
                <a:lnTo>
                  <a:pt x="6589141" y="387857"/>
                </a:lnTo>
                <a:lnTo>
                  <a:pt x="6614287" y="382777"/>
                </a:lnTo>
                <a:lnTo>
                  <a:pt x="6634861" y="368934"/>
                </a:lnTo>
                <a:lnTo>
                  <a:pt x="6648704" y="348360"/>
                </a:lnTo>
                <a:lnTo>
                  <a:pt x="6653784" y="323214"/>
                </a:lnTo>
                <a:lnTo>
                  <a:pt x="6653784" y="64642"/>
                </a:lnTo>
                <a:lnTo>
                  <a:pt x="6648704" y="39496"/>
                </a:lnTo>
                <a:lnTo>
                  <a:pt x="6634861" y="18922"/>
                </a:lnTo>
                <a:lnTo>
                  <a:pt x="6614287" y="5079"/>
                </a:lnTo>
                <a:lnTo>
                  <a:pt x="6589141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88434" y="4139310"/>
            <a:ext cx="418719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45" dirty="0">
                <a:solidFill>
                  <a:srgbClr val="FFFFFF"/>
                </a:solidFill>
                <a:latin typeface="Tahoma"/>
                <a:cs typeface="Tahoma"/>
              </a:rPr>
              <a:t>Мероприятия</a:t>
            </a:r>
            <a:r>
              <a:rPr sz="17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b="1" spc="-70" dirty="0">
                <a:solidFill>
                  <a:srgbClr val="FFFFFF"/>
                </a:solidFill>
                <a:latin typeface="Tahoma"/>
                <a:cs typeface="Tahoma"/>
              </a:rPr>
              <a:t>региональных</a:t>
            </a:r>
            <a:r>
              <a:rPr sz="17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Tahoma"/>
                <a:cs typeface="Tahoma"/>
              </a:rPr>
              <a:t>проектов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9732" y="4670678"/>
            <a:ext cx="5760085" cy="1997710"/>
          </a:xfrm>
          <a:custGeom>
            <a:avLst/>
            <a:gdLst/>
            <a:ahLst/>
            <a:cxnLst/>
            <a:rect l="l" t="t" r="r" b="b"/>
            <a:pathLst>
              <a:path w="5760085" h="1997709">
                <a:moveTo>
                  <a:pt x="0" y="332867"/>
                </a:moveTo>
                <a:lnTo>
                  <a:pt x="3606" y="283718"/>
                </a:lnTo>
                <a:lnTo>
                  <a:pt x="14097" y="236728"/>
                </a:lnTo>
                <a:lnTo>
                  <a:pt x="30937" y="192532"/>
                </a:lnTo>
                <a:lnTo>
                  <a:pt x="53632" y="151638"/>
                </a:lnTo>
                <a:lnTo>
                  <a:pt x="81648" y="114427"/>
                </a:lnTo>
                <a:lnTo>
                  <a:pt x="114477" y="81661"/>
                </a:lnTo>
                <a:lnTo>
                  <a:pt x="151612" y="53594"/>
                </a:lnTo>
                <a:lnTo>
                  <a:pt x="192544" y="30988"/>
                </a:lnTo>
                <a:lnTo>
                  <a:pt x="236728" y="14097"/>
                </a:lnTo>
                <a:lnTo>
                  <a:pt x="283679" y="3556"/>
                </a:lnTo>
                <a:lnTo>
                  <a:pt x="332867" y="0"/>
                </a:lnTo>
                <a:lnTo>
                  <a:pt x="5427091" y="0"/>
                </a:lnTo>
                <a:lnTo>
                  <a:pt x="5476240" y="3556"/>
                </a:lnTo>
                <a:lnTo>
                  <a:pt x="5523230" y="14097"/>
                </a:lnTo>
                <a:lnTo>
                  <a:pt x="5567426" y="30988"/>
                </a:lnTo>
                <a:lnTo>
                  <a:pt x="5608320" y="53594"/>
                </a:lnTo>
                <a:lnTo>
                  <a:pt x="5645531" y="81661"/>
                </a:lnTo>
                <a:lnTo>
                  <a:pt x="5678296" y="114427"/>
                </a:lnTo>
                <a:lnTo>
                  <a:pt x="5706364" y="151638"/>
                </a:lnTo>
                <a:lnTo>
                  <a:pt x="5728970" y="192532"/>
                </a:lnTo>
                <a:lnTo>
                  <a:pt x="5745861" y="236728"/>
                </a:lnTo>
                <a:lnTo>
                  <a:pt x="5756402" y="283718"/>
                </a:lnTo>
                <a:lnTo>
                  <a:pt x="5759958" y="332867"/>
                </a:lnTo>
                <a:lnTo>
                  <a:pt x="5759958" y="1664322"/>
                </a:lnTo>
                <a:lnTo>
                  <a:pt x="5756402" y="1713509"/>
                </a:lnTo>
                <a:lnTo>
                  <a:pt x="5745861" y="1760461"/>
                </a:lnTo>
                <a:lnTo>
                  <a:pt x="5728970" y="1804657"/>
                </a:lnTo>
                <a:lnTo>
                  <a:pt x="5706364" y="1845576"/>
                </a:lnTo>
                <a:lnTo>
                  <a:pt x="5678296" y="1882711"/>
                </a:lnTo>
                <a:lnTo>
                  <a:pt x="5645531" y="1915553"/>
                </a:lnTo>
                <a:lnTo>
                  <a:pt x="5608320" y="1943569"/>
                </a:lnTo>
                <a:lnTo>
                  <a:pt x="5567426" y="1966264"/>
                </a:lnTo>
                <a:lnTo>
                  <a:pt x="5523230" y="1983105"/>
                </a:lnTo>
                <a:lnTo>
                  <a:pt x="5476240" y="1993595"/>
                </a:lnTo>
                <a:lnTo>
                  <a:pt x="5427091" y="1997202"/>
                </a:lnTo>
                <a:lnTo>
                  <a:pt x="332867" y="1997202"/>
                </a:lnTo>
                <a:lnTo>
                  <a:pt x="283679" y="1993595"/>
                </a:lnTo>
                <a:lnTo>
                  <a:pt x="236728" y="1983105"/>
                </a:lnTo>
                <a:lnTo>
                  <a:pt x="192544" y="1966264"/>
                </a:lnTo>
                <a:lnTo>
                  <a:pt x="151612" y="1943569"/>
                </a:lnTo>
                <a:lnTo>
                  <a:pt x="114477" y="1915553"/>
                </a:lnTo>
                <a:lnTo>
                  <a:pt x="81648" y="1882711"/>
                </a:lnTo>
                <a:lnTo>
                  <a:pt x="53632" y="1845576"/>
                </a:lnTo>
                <a:lnTo>
                  <a:pt x="30937" y="1804657"/>
                </a:lnTo>
                <a:lnTo>
                  <a:pt x="14097" y="1760461"/>
                </a:lnTo>
                <a:lnTo>
                  <a:pt x="3606" y="1713509"/>
                </a:lnTo>
                <a:lnTo>
                  <a:pt x="0" y="1664322"/>
                </a:lnTo>
                <a:lnTo>
                  <a:pt x="0" y="332867"/>
                </a:lnTo>
                <a:close/>
              </a:path>
            </a:pathLst>
          </a:custGeom>
          <a:ln w="57150">
            <a:solidFill>
              <a:srgbClr val="1741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5018" y="4741265"/>
            <a:ext cx="5254625" cy="175260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51460" indent="-238760">
              <a:lnSpc>
                <a:spcPct val="100000"/>
              </a:lnSpc>
              <a:spcBef>
                <a:spcPts val="495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spc="45" dirty="0">
                <a:latin typeface="Tahoma"/>
                <a:cs typeface="Tahoma"/>
              </a:rPr>
              <a:t>Строительство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b="1" spc="-55" dirty="0">
                <a:solidFill>
                  <a:srgbClr val="174179"/>
                </a:solidFill>
                <a:latin typeface="Tahoma"/>
                <a:cs typeface="Tahoma"/>
              </a:rPr>
              <a:t>школ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40" dirty="0">
                <a:solidFill>
                  <a:srgbClr val="174179"/>
                </a:solidFill>
                <a:latin typeface="Tahoma"/>
                <a:cs typeface="Tahoma"/>
              </a:rPr>
              <a:t>(3+1)</a:t>
            </a:r>
            <a:r>
              <a:rPr sz="1400" b="1" spc="-13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(до</a:t>
            </a:r>
            <a:r>
              <a:rPr sz="1400" spc="6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2027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г.)</a:t>
            </a:r>
            <a:endParaRPr sz="1400">
              <a:latin typeface="Tahoma"/>
              <a:cs typeface="Tahoma"/>
            </a:endParaRPr>
          </a:p>
          <a:p>
            <a:pPr marL="251460" indent="-238760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spc="130" dirty="0">
                <a:latin typeface="Tahoma"/>
                <a:cs typeface="Tahoma"/>
              </a:rPr>
              <a:t>Оснащение</a:t>
            </a:r>
            <a:r>
              <a:rPr sz="1400" spc="17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предметных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кабинетов</a:t>
            </a:r>
            <a:r>
              <a:rPr sz="1400" spc="85" dirty="0"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90</a:t>
            </a:r>
            <a:r>
              <a:rPr sz="1400" b="1" spc="-11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55" dirty="0">
                <a:solidFill>
                  <a:srgbClr val="174179"/>
                </a:solidFill>
                <a:latin typeface="Tahoma"/>
                <a:cs typeface="Tahoma"/>
              </a:rPr>
              <a:t>школ</a:t>
            </a:r>
            <a:r>
              <a:rPr sz="1400" b="1" spc="-9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(2025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г.)</a:t>
            </a:r>
            <a:endParaRPr sz="1400">
              <a:latin typeface="Tahoma"/>
              <a:cs typeface="Tahoma"/>
            </a:endParaRPr>
          </a:p>
          <a:p>
            <a:pPr marL="251460" indent="-238760">
              <a:lnSpc>
                <a:spcPct val="100000"/>
              </a:lnSpc>
              <a:spcBef>
                <a:spcPts val="409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dirty="0">
                <a:latin typeface="Tahoma"/>
                <a:cs typeface="Tahoma"/>
              </a:rPr>
              <a:t>Капитальный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95" dirty="0">
                <a:latin typeface="Tahoma"/>
                <a:cs typeface="Tahoma"/>
              </a:rPr>
              <a:t>ремонт</a:t>
            </a:r>
            <a:r>
              <a:rPr sz="1400" spc="110" dirty="0"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57</a:t>
            </a:r>
            <a:r>
              <a:rPr sz="1400" b="1" spc="-6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174179"/>
                </a:solidFill>
                <a:latin typeface="Tahoma"/>
                <a:cs typeface="Tahoma"/>
              </a:rPr>
              <a:t>зданий</a:t>
            </a:r>
            <a:r>
              <a:rPr sz="1400" b="1" spc="-1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55" dirty="0">
                <a:solidFill>
                  <a:srgbClr val="174179"/>
                </a:solidFill>
                <a:latin typeface="Tahoma"/>
                <a:cs typeface="Tahoma"/>
              </a:rPr>
              <a:t>школ </a:t>
            </a:r>
            <a:r>
              <a:rPr sz="1400" dirty="0">
                <a:latin typeface="Tahoma"/>
                <a:cs typeface="Tahoma"/>
              </a:rPr>
              <a:t>(до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2027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г.)</a:t>
            </a:r>
            <a:endParaRPr sz="1400">
              <a:latin typeface="Tahoma"/>
              <a:cs typeface="Tahoma"/>
            </a:endParaRPr>
          </a:p>
          <a:p>
            <a:pPr marL="251460" marR="411480" indent="-239395">
              <a:lnSpc>
                <a:spcPts val="1600"/>
              </a:lnSpc>
              <a:spcBef>
                <a:spcPts val="540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spc="55" dirty="0">
                <a:latin typeface="Tahoma"/>
                <a:cs typeface="Tahoma"/>
              </a:rPr>
              <a:t>Повышение</a:t>
            </a:r>
            <a:r>
              <a:rPr sz="1400" spc="100" dirty="0">
                <a:latin typeface="Tahoma"/>
                <a:cs typeface="Tahoma"/>
              </a:rPr>
              <a:t> </a:t>
            </a:r>
            <a:r>
              <a:rPr sz="1400" b="1" spc="-45" dirty="0">
                <a:solidFill>
                  <a:srgbClr val="174179"/>
                </a:solidFill>
                <a:latin typeface="Tahoma"/>
                <a:cs typeface="Tahoma"/>
              </a:rPr>
              <a:t>квалификации</a:t>
            </a:r>
            <a:r>
              <a:rPr sz="1400" b="1" spc="-6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174179"/>
                </a:solidFill>
                <a:latin typeface="Tahoma"/>
                <a:cs typeface="Tahoma"/>
              </a:rPr>
              <a:t>педагогов</a:t>
            </a:r>
            <a:r>
              <a:rPr sz="1400" b="1" spc="-2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естественно- </a:t>
            </a:r>
            <a:r>
              <a:rPr sz="1400" dirty="0">
                <a:latin typeface="Tahoma"/>
                <a:cs typeface="Tahoma"/>
              </a:rPr>
              <a:t>научного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профиля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на</a:t>
            </a:r>
            <a:r>
              <a:rPr sz="1400" spc="165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базе</a:t>
            </a:r>
            <a:r>
              <a:rPr sz="1400" spc="18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ведущих</a:t>
            </a:r>
            <a:r>
              <a:rPr sz="1400" spc="1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вузов</a:t>
            </a:r>
            <a:endParaRPr sz="1400">
              <a:latin typeface="Tahoma"/>
              <a:cs typeface="Tahoma"/>
            </a:endParaRPr>
          </a:p>
          <a:p>
            <a:pPr marL="251460" marR="5080" indent="-239395">
              <a:lnSpc>
                <a:spcPct val="100699"/>
              </a:lnSpc>
              <a:spcBef>
                <a:spcPts val="229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spc="130" dirty="0">
                <a:latin typeface="Tahoma"/>
                <a:cs typeface="Tahoma"/>
              </a:rPr>
              <a:t>Программа</a:t>
            </a:r>
            <a:r>
              <a:rPr sz="1400" spc="150" dirty="0">
                <a:latin typeface="Tahoma"/>
                <a:cs typeface="Tahoma"/>
              </a:rPr>
              <a:t> </a:t>
            </a:r>
            <a:r>
              <a:rPr sz="1400" b="1" spc="-75" dirty="0">
                <a:solidFill>
                  <a:srgbClr val="174179"/>
                </a:solidFill>
                <a:latin typeface="Tahoma"/>
                <a:cs typeface="Tahoma"/>
              </a:rPr>
              <a:t>«Земский</a:t>
            </a:r>
            <a:r>
              <a:rPr sz="1400" b="1" spc="-8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0" dirty="0">
                <a:solidFill>
                  <a:srgbClr val="174179"/>
                </a:solidFill>
                <a:latin typeface="Tahoma"/>
                <a:cs typeface="Tahoma"/>
              </a:rPr>
              <a:t>учитель»</a:t>
            </a:r>
            <a:r>
              <a:rPr sz="1400" b="1" spc="-4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75" dirty="0">
                <a:solidFill>
                  <a:srgbClr val="174179"/>
                </a:solidFill>
                <a:latin typeface="Tahoma"/>
                <a:cs typeface="Tahoma"/>
              </a:rPr>
              <a:t>для</a:t>
            </a:r>
            <a:r>
              <a:rPr sz="1400" b="1" spc="-1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11</a:t>
            </a:r>
            <a:r>
              <a:rPr sz="1400" b="1" spc="-12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педагогов</a:t>
            </a:r>
            <a:r>
              <a:rPr sz="1400" b="1" spc="4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(2025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- </a:t>
            </a:r>
            <a:r>
              <a:rPr sz="1400" dirty="0">
                <a:latin typeface="Tahoma"/>
                <a:cs typeface="Tahoma"/>
              </a:rPr>
              <a:t>2026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гг.)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38875" y="4670678"/>
            <a:ext cx="5760085" cy="1941195"/>
          </a:xfrm>
          <a:custGeom>
            <a:avLst/>
            <a:gdLst/>
            <a:ahLst/>
            <a:cxnLst/>
            <a:rect l="l" t="t" r="r" b="b"/>
            <a:pathLst>
              <a:path w="5760084" h="1941195">
                <a:moveTo>
                  <a:pt x="0" y="323469"/>
                </a:moveTo>
                <a:lnTo>
                  <a:pt x="3555" y="275717"/>
                </a:lnTo>
                <a:lnTo>
                  <a:pt x="13715" y="229997"/>
                </a:lnTo>
                <a:lnTo>
                  <a:pt x="30099" y="187071"/>
                </a:lnTo>
                <a:lnTo>
                  <a:pt x="52070" y="147320"/>
                </a:lnTo>
                <a:lnTo>
                  <a:pt x="79375" y="111252"/>
                </a:lnTo>
                <a:lnTo>
                  <a:pt x="111251" y="79375"/>
                </a:lnTo>
                <a:lnTo>
                  <a:pt x="147320" y="52070"/>
                </a:lnTo>
                <a:lnTo>
                  <a:pt x="187071" y="30099"/>
                </a:lnTo>
                <a:lnTo>
                  <a:pt x="229997" y="13716"/>
                </a:lnTo>
                <a:lnTo>
                  <a:pt x="275717" y="3556"/>
                </a:lnTo>
                <a:lnTo>
                  <a:pt x="323469" y="0"/>
                </a:lnTo>
                <a:lnTo>
                  <a:pt x="5436489" y="0"/>
                </a:lnTo>
                <a:lnTo>
                  <a:pt x="5484241" y="3556"/>
                </a:lnTo>
                <a:lnTo>
                  <a:pt x="5529960" y="13716"/>
                </a:lnTo>
                <a:lnTo>
                  <a:pt x="5572886" y="30099"/>
                </a:lnTo>
                <a:lnTo>
                  <a:pt x="5612638" y="52070"/>
                </a:lnTo>
                <a:lnTo>
                  <a:pt x="5648706" y="79375"/>
                </a:lnTo>
                <a:lnTo>
                  <a:pt x="5680583" y="111252"/>
                </a:lnTo>
                <a:lnTo>
                  <a:pt x="5707888" y="147320"/>
                </a:lnTo>
                <a:lnTo>
                  <a:pt x="5729858" y="187071"/>
                </a:lnTo>
                <a:lnTo>
                  <a:pt x="5746242" y="229997"/>
                </a:lnTo>
                <a:lnTo>
                  <a:pt x="5756402" y="275717"/>
                </a:lnTo>
                <a:lnTo>
                  <a:pt x="5759958" y="323469"/>
                </a:lnTo>
                <a:lnTo>
                  <a:pt x="5759958" y="1617332"/>
                </a:lnTo>
                <a:lnTo>
                  <a:pt x="5756402" y="1665135"/>
                </a:lnTo>
                <a:lnTo>
                  <a:pt x="5746242" y="1710753"/>
                </a:lnTo>
                <a:lnTo>
                  <a:pt x="5729858" y="1753704"/>
                </a:lnTo>
                <a:lnTo>
                  <a:pt x="5707888" y="1793468"/>
                </a:lnTo>
                <a:lnTo>
                  <a:pt x="5680583" y="1829562"/>
                </a:lnTo>
                <a:lnTo>
                  <a:pt x="5648706" y="1861464"/>
                </a:lnTo>
                <a:lnTo>
                  <a:pt x="5612638" y="1888693"/>
                </a:lnTo>
                <a:lnTo>
                  <a:pt x="5572886" y="1910740"/>
                </a:lnTo>
                <a:lnTo>
                  <a:pt x="5529960" y="1927110"/>
                </a:lnTo>
                <a:lnTo>
                  <a:pt x="5484241" y="1937308"/>
                </a:lnTo>
                <a:lnTo>
                  <a:pt x="5436489" y="1940814"/>
                </a:lnTo>
                <a:lnTo>
                  <a:pt x="323469" y="1940814"/>
                </a:lnTo>
                <a:lnTo>
                  <a:pt x="275717" y="1937308"/>
                </a:lnTo>
                <a:lnTo>
                  <a:pt x="229997" y="1927110"/>
                </a:lnTo>
                <a:lnTo>
                  <a:pt x="187071" y="1910740"/>
                </a:lnTo>
                <a:lnTo>
                  <a:pt x="147320" y="1888693"/>
                </a:lnTo>
                <a:lnTo>
                  <a:pt x="111251" y="1861464"/>
                </a:lnTo>
                <a:lnTo>
                  <a:pt x="79375" y="1829562"/>
                </a:lnTo>
                <a:lnTo>
                  <a:pt x="52070" y="1793468"/>
                </a:lnTo>
                <a:lnTo>
                  <a:pt x="30099" y="1753704"/>
                </a:lnTo>
                <a:lnTo>
                  <a:pt x="13715" y="1710753"/>
                </a:lnTo>
                <a:lnTo>
                  <a:pt x="3555" y="1665135"/>
                </a:lnTo>
                <a:lnTo>
                  <a:pt x="0" y="1617332"/>
                </a:lnTo>
                <a:lnTo>
                  <a:pt x="0" y="323469"/>
                </a:lnTo>
                <a:close/>
              </a:path>
            </a:pathLst>
          </a:custGeom>
          <a:ln w="57150">
            <a:solidFill>
              <a:srgbClr val="1741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12738" y="4778121"/>
            <a:ext cx="5321300" cy="186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760" marR="962660" indent="-238760" algn="r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38760" algn="l"/>
              </a:tabLst>
            </a:pPr>
            <a:r>
              <a:rPr sz="1400" spc="100" dirty="0">
                <a:latin typeface="Tahoma"/>
                <a:cs typeface="Tahoma"/>
              </a:rPr>
              <a:t>Обеспечение</a:t>
            </a:r>
            <a:r>
              <a:rPr sz="1400" spc="2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деятельности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b="1" spc="-175" dirty="0">
                <a:solidFill>
                  <a:srgbClr val="174179"/>
                </a:solidFill>
                <a:latin typeface="Tahoma"/>
                <a:cs typeface="Tahoma"/>
              </a:rPr>
              <a:t>100%</a:t>
            </a:r>
            <a:r>
              <a:rPr sz="1400" b="1" spc="-3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74179"/>
                </a:solidFill>
                <a:latin typeface="Tahoma"/>
                <a:cs typeface="Tahoma"/>
              </a:rPr>
              <a:t>советников</a:t>
            </a:r>
            <a:endParaRPr sz="1400">
              <a:latin typeface="Tahoma"/>
              <a:cs typeface="Tahoma"/>
            </a:endParaRPr>
          </a:p>
          <a:p>
            <a:pPr marR="956944" algn="r">
              <a:lnSpc>
                <a:spcPct val="100000"/>
              </a:lnSpc>
              <a:spcBef>
                <a:spcPts val="25"/>
              </a:spcBef>
            </a:pPr>
            <a:r>
              <a:rPr sz="1400" spc="55" dirty="0">
                <a:latin typeface="Tahoma"/>
                <a:cs typeface="Tahoma"/>
              </a:rPr>
              <a:t>директоров</a:t>
            </a:r>
            <a:r>
              <a:rPr sz="1400" spc="2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в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spc="70" dirty="0">
                <a:latin typeface="Tahoma"/>
                <a:cs typeface="Tahoma"/>
              </a:rPr>
              <a:t>школах</a:t>
            </a:r>
            <a:r>
              <a:rPr sz="1400" spc="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4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колледжах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(до</a:t>
            </a:r>
            <a:r>
              <a:rPr sz="1400" spc="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2030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г.)</a:t>
            </a:r>
            <a:endParaRPr sz="1400">
              <a:latin typeface="Tahoma"/>
              <a:cs typeface="Tahoma"/>
            </a:endParaRPr>
          </a:p>
          <a:p>
            <a:pPr marL="251460" marR="123825" indent="-239395">
              <a:lnSpc>
                <a:spcPct val="101400"/>
              </a:lnSpc>
              <a:spcBef>
                <a:spcPts val="495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dirty="0">
                <a:latin typeface="Tahoma"/>
                <a:cs typeface="Tahoma"/>
              </a:rPr>
              <a:t>Капитальный</a:t>
            </a:r>
            <a:r>
              <a:rPr sz="1400" spc="55" dirty="0">
                <a:latin typeface="Tahoma"/>
                <a:cs typeface="Tahoma"/>
              </a:rPr>
              <a:t> </a:t>
            </a:r>
            <a:r>
              <a:rPr sz="1400" spc="95" dirty="0">
                <a:latin typeface="Tahoma"/>
                <a:cs typeface="Tahoma"/>
              </a:rPr>
              <a:t>ремонт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учебных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70" dirty="0">
                <a:latin typeface="Tahoma"/>
                <a:cs typeface="Tahoma"/>
              </a:rPr>
              <a:t>корпусов</a:t>
            </a:r>
            <a:r>
              <a:rPr sz="1400" spc="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120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общежитий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174179"/>
                </a:solidFill>
                <a:latin typeface="Tahoma"/>
                <a:cs typeface="Tahoma"/>
              </a:rPr>
              <a:t>6 </a:t>
            </a:r>
            <a:r>
              <a:rPr sz="1400" b="1" spc="-70" dirty="0">
                <a:solidFill>
                  <a:srgbClr val="174179"/>
                </a:solidFill>
                <a:latin typeface="Tahoma"/>
                <a:cs typeface="Tahoma"/>
              </a:rPr>
              <a:t>колледжей</a:t>
            </a:r>
            <a:r>
              <a:rPr sz="1400" b="1" spc="-5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(до</a:t>
            </a:r>
            <a:r>
              <a:rPr sz="1400" spc="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2026 </a:t>
            </a:r>
            <a:r>
              <a:rPr sz="1400" spc="-25" dirty="0">
                <a:latin typeface="Tahoma"/>
                <a:cs typeface="Tahoma"/>
              </a:rPr>
              <a:t>г.)</a:t>
            </a:r>
            <a:endParaRPr sz="1400">
              <a:latin typeface="Tahoma"/>
              <a:cs typeface="Tahoma"/>
            </a:endParaRPr>
          </a:p>
          <a:p>
            <a:pPr marL="251460" indent="-23876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dirty="0">
                <a:latin typeface="Tahoma"/>
                <a:cs typeface="Tahoma"/>
              </a:rPr>
              <a:t>Капитальный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95" dirty="0">
                <a:latin typeface="Tahoma"/>
                <a:cs typeface="Tahoma"/>
              </a:rPr>
              <a:t>ремонт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16</a:t>
            </a:r>
            <a:r>
              <a:rPr sz="1400" b="1" spc="-4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детских</a:t>
            </a:r>
            <a:r>
              <a:rPr sz="1400" b="1" spc="7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74179"/>
                </a:solidFill>
                <a:latin typeface="Tahoma"/>
                <a:cs typeface="Tahoma"/>
              </a:rPr>
              <a:t>садов</a:t>
            </a:r>
            <a:r>
              <a:rPr sz="1400" b="1" spc="5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(до</a:t>
            </a:r>
            <a:r>
              <a:rPr sz="1400" spc="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2027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г.)</a:t>
            </a:r>
            <a:endParaRPr sz="1400">
              <a:latin typeface="Tahoma"/>
              <a:cs typeface="Tahoma"/>
            </a:endParaRPr>
          </a:p>
          <a:p>
            <a:pPr marL="251460" marR="5080" indent="-239395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spc="65" dirty="0">
                <a:latin typeface="Tahoma"/>
                <a:cs typeface="Tahoma"/>
              </a:rPr>
              <a:t>Проведение</a:t>
            </a:r>
            <a:r>
              <a:rPr sz="1400" spc="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патриотических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проектов</a:t>
            </a:r>
            <a:r>
              <a:rPr sz="1400" dirty="0">
                <a:latin typeface="Tahoma"/>
                <a:cs typeface="Tahoma"/>
              </a:rPr>
              <a:t> с</a:t>
            </a:r>
            <a:r>
              <a:rPr sz="1400" spc="229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охватом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174179"/>
                </a:solidFill>
                <a:latin typeface="Tahoma"/>
                <a:cs typeface="Tahoma"/>
              </a:rPr>
              <a:t>91</a:t>
            </a:r>
            <a:r>
              <a:rPr sz="1400" b="1" spc="-9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174179"/>
                </a:solidFill>
                <a:latin typeface="Tahoma"/>
                <a:cs typeface="Tahoma"/>
              </a:rPr>
              <a:t>тыс. </a:t>
            </a:r>
            <a:r>
              <a:rPr sz="1400" b="1" spc="-50" dirty="0">
                <a:solidFill>
                  <a:srgbClr val="174179"/>
                </a:solidFill>
                <a:latin typeface="Tahoma"/>
                <a:cs typeface="Tahoma"/>
              </a:rPr>
              <a:t>человек</a:t>
            </a:r>
            <a:r>
              <a:rPr sz="1400" b="1" spc="-4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ежегодно</a:t>
            </a:r>
            <a:endParaRPr sz="1400">
              <a:latin typeface="Tahoma"/>
              <a:cs typeface="Tahoma"/>
            </a:endParaRPr>
          </a:p>
          <a:p>
            <a:pPr marR="979169" algn="r">
              <a:lnSpc>
                <a:spcPct val="100000"/>
              </a:lnSpc>
              <a:spcBef>
                <a:spcPts val="105"/>
              </a:spcBef>
            </a:pPr>
            <a:r>
              <a:rPr sz="900" spc="-25" dirty="0">
                <a:solidFill>
                  <a:srgbClr val="404040"/>
                </a:solidFill>
                <a:latin typeface="Tahoma"/>
                <a:cs typeface="Tahoma"/>
              </a:rPr>
              <a:t>11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3891089"/>
            <a:ext cx="1054100" cy="80486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" y="0"/>
            <a:ext cx="12187428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85640" y="6461377"/>
            <a:ext cx="7927975" cy="319405"/>
          </a:xfrm>
          <a:prstGeom prst="rect">
            <a:avLst/>
          </a:prstGeom>
          <a:solidFill>
            <a:srgbClr val="4470C4"/>
          </a:solidFill>
          <a:ln w="12952">
            <a:solidFill>
              <a:srgbClr val="2D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18770">
              <a:lnSpc>
                <a:spcPts val="211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Часть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программы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перспективного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развития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системы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образования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региона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48800" y="152400"/>
            <a:ext cx="15240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0886" y="794766"/>
            <a:ext cx="9112250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dirty="0"/>
              <a:t>Кузбасс</a:t>
            </a:r>
            <a:r>
              <a:rPr sz="3700" spc="-105" dirty="0"/>
              <a:t> </a:t>
            </a:r>
            <a:r>
              <a:rPr sz="3700" dirty="0"/>
              <a:t>–</a:t>
            </a:r>
            <a:r>
              <a:rPr sz="3700" spc="-110" dirty="0"/>
              <a:t> </a:t>
            </a:r>
            <a:r>
              <a:rPr sz="3700" dirty="0"/>
              <a:t>регион,</a:t>
            </a:r>
            <a:r>
              <a:rPr sz="3700" spc="-95" dirty="0"/>
              <a:t> </a:t>
            </a:r>
            <a:r>
              <a:rPr sz="3700" spc="-10" dirty="0"/>
              <a:t>комфортный</a:t>
            </a:r>
            <a:r>
              <a:rPr sz="3700" spc="-65" dirty="0"/>
              <a:t> </a:t>
            </a:r>
            <a:r>
              <a:rPr sz="3700" dirty="0"/>
              <a:t>для</a:t>
            </a:r>
            <a:r>
              <a:rPr sz="3700" spc="-110" dirty="0"/>
              <a:t> </a:t>
            </a:r>
            <a:r>
              <a:rPr sz="3700" spc="-10" dirty="0"/>
              <a:t>жизни!</a:t>
            </a:r>
            <a:endParaRPr sz="37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8675">
              <a:lnSpc>
                <a:spcPct val="150000"/>
              </a:lnSpc>
              <a:spcBef>
                <a:spcPts val="100"/>
              </a:spcBef>
            </a:pP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В.В.</a:t>
            </a:r>
            <a:r>
              <a:rPr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Путин:</a:t>
            </a:r>
            <a:r>
              <a:rPr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>«Нужно</a:t>
            </a:r>
            <a:r>
              <a:rPr spc="-15" dirty="0"/>
              <a:t> </a:t>
            </a:r>
            <a:r>
              <a:rPr dirty="0"/>
              <a:t>не</a:t>
            </a:r>
            <a:r>
              <a:rPr spc="-5" dirty="0"/>
              <a:t> </a:t>
            </a:r>
            <a:r>
              <a:rPr spc="-10" dirty="0"/>
              <a:t>просто </a:t>
            </a:r>
            <a:r>
              <a:rPr dirty="0"/>
              <a:t>слышать</a:t>
            </a:r>
            <a:r>
              <a:rPr spc="-65" dirty="0"/>
              <a:t> </a:t>
            </a:r>
            <a:r>
              <a:rPr dirty="0"/>
              <a:t>людей,</a:t>
            </a:r>
            <a:r>
              <a:rPr spc="-55" dirty="0"/>
              <a:t> </a:t>
            </a:r>
            <a:r>
              <a:rPr dirty="0"/>
              <a:t>а</a:t>
            </a:r>
            <a:r>
              <a:rPr spc="-45" dirty="0"/>
              <a:t> </a:t>
            </a:r>
            <a:r>
              <a:rPr spc="-10" dirty="0"/>
              <a:t>чувствовать</a:t>
            </a:r>
            <a:r>
              <a:rPr spc="-20" dirty="0"/>
              <a:t> </a:t>
            </a:r>
            <a:r>
              <a:rPr spc="-25" dirty="0"/>
              <a:t>их </a:t>
            </a:r>
            <a:r>
              <a:rPr dirty="0"/>
              <a:t>сердцем.</a:t>
            </a:r>
            <a:r>
              <a:rPr spc="-30" dirty="0"/>
              <a:t> </a:t>
            </a:r>
            <a:r>
              <a:rPr dirty="0"/>
              <a:t>Чем</a:t>
            </a:r>
            <a:r>
              <a:rPr spc="-15" dirty="0"/>
              <a:t> </a:t>
            </a:r>
            <a:r>
              <a:rPr dirty="0"/>
              <a:t>больше</a:t>
            </a:r>
            <a:r>
              <a:rPr spc="-35" dirty="0"/>
              <a:t> </a:t>
            </a:r>
            <a:r>
              <a:rPr spc="-10" dirty="0"/>
              <a:t>обсуждений,</a:t>
            </a:r>
          </a:p>
          <a:p>
            <a:pPr marL="12700" marR="5080">
              <a:lnSpc>
                <a:spcPct val="150000"/>
              </a:lnSpc>
            </a:pPr>
            <a:r>
              <a:rPr dirty="0"/>
              <a:t>дискуссий,</a:t>
            </a:r>
            <a:r>
              <a:rPr spc="-50" dirty="0"/>
              <a:t> </a:t>
            </a:r>
            <a:r>
              <a:rPr dirty="0"/>
              <a:t>встреч,</a:t>
            </a:r>
            <a:r>
              <a:rPr spc="-55" dirty="0"/>
              <a:t> </a:t>
            </a:r>
            <a:r>
              <a:rPr dirty="0"/>
              <a:t>а</a:t>
            </a:r>
            <a:r>
              <a:rPr spc="-65" dirty="0"/>
              <a:t> </a:t>
            </a:r>
            <a:r>
              <a:rPr dirty="0"/>
              <a:t>также</a:t>
            </a:r>
            <a:r>
              <a:rPr spc="-55" dirty="0"/>
              <a:t> </a:t>
            </a:r>
            <a:r>
              <a:rPr dirty="0"/>
              <a:t>внимания</a:t>
            </a:r>
            <a:r>
              <a:rPr spc="-70" dirty="0"/>
              <a:t> </a:t>
            </a:r>
            <a:r>
              <a:rPr spc="-50" dirty="0"/>
              <a:t>к </a:t>
            </a:r>
            <a:r>
              <a:rPr dirty="0"/>
              <a:t>запросам</a:t>
            </a:r>
            <a:r>
              <a:rPr spc="-1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dirty="0"/>
              <a:t>нуждам</a:t>
            </a:r>
            <a:r>
              <a:rPr spc="-35" dirty="0"/>
              <a:t> </a:t>
            </a:r>
            <a:r>
              <a:rPr dirty="0"/>
              <a:t>людей,</a:t>
            </a:r>
            <a:r>
              <a:rPr spc="-30" dirty="0"/>
              <a:t> </a:t>
            </a:r>
            <a:r>
              <a:rPr dirty="0"/>
              <a:t>тем</a:t>
            </a:r>
            <a:r>
              <a:rPr spc="-15" dirty="0"/>
              <a:t> </a:t>
            </a:r>
            <a:r>
              <a:rPr spc="-20" dirty="0"/>
              <a:t>выше </a:t>
            </a:r>
            <a:r>
              <a:rPr dirty="0"/>
              <a:t>взаимопонимание</a:t>
            </a:r>
            <a:r>
              <a:rPr spc="-45" dirty="0"/>
              <a:t> </a:t>
            </a:r>
            <a:r>
              <a:rPr dirty="0"/>
              <a:t>с</a:t>
            </a:r>
            <a:r>
              <a:rPr spc="-15" dirty="0"/>
              <a:t> </a:t>
            </a:r>
            <a:r>
              <a:rPr dirty="0"/>
              <a:t>людьми</a:t>
            </a:r>
            <a:r>
              <a:rPr spc="-15" dirty="0"/>
              <a:t> </a:t>
            </a:r>
            <a:r>
              <a:rPr dirty="0"/>
              <a:t>и</a:t>
            </a:r>
            <a:r>
              <a:rPr spc="-15" dirty="0"/>
              <a:t> </a:t>
            </a:r>
            <a:r>
              <a:rPr spc="-10" dirty="0"/>
              <a:t>доверие»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175500" y="1877060"/>
            <a:ext cx="4728845" cy="3555365"/>
            <a:chOff x="7175500" y="1877060"/>
            <a:chExt cx="4728845" cy="35553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4400" y="1965960"/>
              <a:ext cx="4550917" cy="33773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19950" y="1921510"/>
              <a:ext cx="4639945" cy="3466465"/>
            </a:xfrm>
            <a:custGeom>
              <a:avLst/>
              <a:gdLst/>
              <a:ahLst/>
              <a:cxnLst/>
              <a:rect l="l" t="t" r="r" b="b"/>
              <a:pathLst>
                <a:path w="4639945" h="3466465">
                  <a:moveTo>
                    <a:pt x="0" y="3466211"/>
                  </a:moveTo>
                  <a:lnTo>
                    <a:pt x="4639817" y="3466211"/>
                  </a:lnTo>
                  <a:lnTo>
                    <a:pt x="4639817" y="0"/>
                  </a:lnTo>
                  <a:lnTo>
                    <a:pt x="0" y="0"/>
                  </a:lnTo>
                  <a:lnTo>
                    <a:pt x="0" y="3466211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1510030"/>
            <a:chOff x="0" y="0"/>
            <a:chExt cx="12192000" cy="15100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142" y="379758"/>
              <a:ext cx="560884" cy="11298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3194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91595" y="305498"/>
              <a:ext cx="1056728" cy="8047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1538" y="305434"/>
              <a:ext cx="9886061" cy="1092834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199049"/>
            <a:ext cx="12192000" cy="658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5874" rIns="0" bIns="0" rtlCol="0">
            <a:spAutoFit/>
          </a:bodyPr>
          <a:lstStyle/>
          <a:p>
            <a:pPr marL="1242060">
              <a:lnSpc>
                <a:spcPct val="100000"/>
              </a:lnSpc>
              <a:spcBef>
                <a:spcPts val="95"/>
              </a:spcBef>
            </a:pPr>
            <a:r>
              <a:rPr sz="3700" dirty="0"/>
              <a:t>Кузбасс</a:t>
            </a:r>
            <a:r>
              <a:rPr sz="3700" spc="-120" dirty="0"/>
              <a:t> </a:t>
            </a:r>
            <a:r>
              <a:rPr sz="3700" dirty="0"/>
              <a:t>–</a:t>
            </a:r>
            <a:r>
              <a:rPr sz="3700" spc="-120" dirty="0"/>
              <a:t> </a:t>
            </a:r>
            <a:r>
              <a:rPr sz="3700" dirty="0"/>
              <a:t>регион,</a:t>
            </a:r>
            <a:r>
              <a:rPr sz="3700" spc="-100" dirty="0"/>
              <a:t> </a:t>
            </a:r>
            <a:r>
              <a:rPr sz="3700" spc="-10" dirty="0"/>
              <a:t>комфортный</a:t>
            </a:r>
            <a:r>
              <a:rPr sz="3700" spc="-70" dirty="0"/>
              <a:t> </a:t>
            </a:r>
            <a:r>
              <a:rPr sz="3700" dirty="0"/>
              <a:t>для</a:t>
            </a:r>
            <a:r>
              <a:rPr sz="3700" spc="-120" dirty="0"/>
              <a:t> </a:t>
            </a:r>
            <a:r>
              <a:rPr sz="3700" spc="-10" dirty="0"/>
              <a:t>жизни!</a:t>
            </a:r>
            <a:endParaRPr sz="3700"/>
          </a:p>
        </p:txBody>
      </p:sp>
      <p:sp>
        <p:nvSpPr>
          <p:cNvPr id="3" name="object 3"/>
          <p:cNvSpPr/>
          <p:nvPr/>
        </p:nvSpPr>
        <p:spPr>
          <a:xfrm>
            <a:off x="469468" y="1981580"/>
            <a:ext cx="4682490" cy="393700"/>
          </a:xfrm>
          <a:custGeom>
            <a:avLst/>
            <a:gdLst/>
            <a:ahLst/>
            <a:cxnLst/>
            <a:rect l="l" t="t" r="r" b="b"/>
            <a:pathLst>
              <a:path w="4682490" h="393700">
                <a:moveTo>
                  <a:pt x="4536998" y="0"/>
                </a:moveTo>
                <a:lnTo>
                  <a:pt x="144881" y="0"/>
                </a:lnTo>
                <a:lnTo>
                  <a:pt x="88480" y="2921"/>
                </a:lnTo>
                <a:lnTo>
                  <a:pt x="42430" y="11049"/>
                </a:lnTo>
                <a:lnTo>
                  <a:pt x="11391" y="23114"/>
                </a:lnTo>
                <a:lnTo>
                  <a:pt x="0" y="37973"/>
                </a:lnTo>
                <a:lnTo>
                  <a:pt x="0" y="355346"/>
                </a:lnTo>
                <a:lnTo>
                  <a:pt x="11391" y="370078"/>
                </a:lnTo>
                <a:lnTo>
                  <a:pt x="42430" y="382270"/>
                </a:lnTo>
                <a:lnTo>
                  <a:pt x="88480" y="390398"/>
                </a:lnTo>
                <a:lnTo>
                  <a:pt x="144881" y="393319"/>
                </a:lnTo>
                <a:lnTo>
                  <a:pt x="4536998" y="393319"/>
                </a:lnTo>
                <a:lnTo>
                  <a:pt x="4593513" y="390398"/>
                </a:lnTo>
                <a:lnTo>
                  <a:pt x="4639614" y="382270"/>
                </a:lnTo>
                <a:lnTo>
                  <a:pt x="4670602" y="370078"/>
                </a:lnTo>
                <a:lnTo>
                  <a:pt x="4682032" y="355346"/>
                </a:lnTo>
                <a:lnTo>
                  <a:pt x="4682032" y="37973"/>
                </a:lnTo>
                <a:lnTo>
                  <a:pt x="4670602" y="23114"/>
                </a:lnTo>
                <a:lnTo>
                  <a:pt x="4639614" y="11049"/>
                </a:lnTo>
                <a:lnTo>
                  <a:pt x="4593513" y="2921"/>
                </a:lnTo>
                <a:lnTo>
                  <a:pt x="4536998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9468" y="1530096"/>
            <a:ext cx="4296410" cy="371475"/>
          </a:xfrm>
          <a:custGeom>
            <a:avLst/>
            <a:gdLst/>
            <a:ahLst/>
            <a:cxnLst/>
            <a:rect l="l" t="t" r="r" b="b"/>
            <a:pathLst>
              <a:path w="4296410" h="371475">
                <a:moveTo>
                  <a:pt x="4162856" y="0"/>
                </a:moveTo>
                <a:lnTo>
                  <a:pt x="132930" y="0"/>
                </a:lnTo>
                <a:lnTo>
                  <a:pt x="81191" y="2793"/>
                </a:lnTo>
                <a:lnTo>
                  <a:pt x="38938" y="10413"/>
                </a:lnTo>
                <a:lnTo>
                  <a:pt x="10452" y="21843"/>
                </a:lnTo>
                <a:lnTo>
                  <a:pt x="0" y="35813"/>
                </a:lnTo>
                <a:lnTo>
                  <a:pt x="0" y="335406"/>
                </a:lnTo>
                <a:lnTo>
                  <a:pt x="10452" y="349376"/>
                </a:lnTo>
                <a:lnTo>
                  <a:pt x="38938" y="360806"/>
                </a:lnTo>
                <a:lnTo>
                  <a:pt x="81191" y="368426"/>
                </a:lnTo>
                <a:lnTo>
                  <a:pt x="132930" y="371220"/>
                </a:lnTo>
                <a:lnTo>
                  <a:pt x="4162856" y="371220"/>
                </a:lnTo>
                <a:lnTo>
                  <a:pt x="4214672" y="368426"/>
                </a:lnTo>
                <a:lnTo>
                  <a:pt x="4256963" y="360806"/>
                </a:lnTo>
                <a:lnTo>
                  <a:pt x="4285411" y="349376"/>
                </a:lnTo>
                <a:lnTo>
                  <a:pt x="4295825" y="335406"/>
                </a:lnTo>
                <a:lnTo>
                  <a:pt x="4295825" y="35813"/>
                </a:lnTo>
                <a:lnTo>
                  <a:pt x="4285411" y="21843"/>
                </a:lnTo>
                <a:lnTo>
                  <a:pt x="4256963" y="10413"/>
                </a:lnTo>
                <a:lnTo>
                  <a:pt x="4214672" y="2793"/>
                </a:lnTo>
                <a:lnTo>
                  <a:pt x="4162856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458" y="2515742"/>
            <a:ext cx="5062855" cy="393700"/>
          </a:xfrm>
          <a:custGeom>
            <a:avLst/>
            <a:gdLst/>
            <a:ahLst/>
            <a:cxnLst/>
            <a:rect l="l" t="t" r="r" b="b"/>
            <a:pathLst>
              <a:path w="5062855" h="393700">
                <a:moveTo>
                  <a:pt x="4905540" y="0"/>
                </a:moveTo>
                <a:lnTo>
                  <a:pt x="156641" y="0"/>
                </a:lnTo>
                <a:lnTo>
                  <a:pt x="95669" y="3048"/>
                </a:lnTo>
                <a:lnTo>
                  <a:pt x="45885" y="11176"/>
                </a:lnTo>
                <a:lnTo>
                  <a:pt x="12306" y="23241"/>
                </a:lnTo>
                <a:lnTo>
                  <a:pt x="0" y="37973"/>
                </a:lnTo>
                <a:lnTo>
                  <a:pt x="0" y="355346"/>
                </a:lnTo>
                <a:lnTo>
                  <a:pt x="12306" y="370205"/>
                </a:lnTo>
                <a:lnTo>
                  <a:pt x="45885" y="382270"/>
                </a:lnTo>
                <a:lnTo>
                  <a:pt x="95669" y="390398"/>
                </a:lnTo>
                <a:lnTo>
                  <a:pt x="156641" y="393319"/>
                </a:lnTo>
                <a:lnTo>
                  <a:pt x="4905540" y="393319"/>
                </a:lnTo>
                <a:lnTo>
                  <a:pt x="4966627" y="390398"/>
                </a:lnTo>
                <a:lnTo>
                  <a:pt x="5016411" y="382270"/>
                </a:lnTo>
                <a:lnTo>
                  <a:pt x="5050066" y="370205"/>
                </a:lnTo>
                <a:lnTo>
                  <a:pt x="5062385" y="355346"/>
                </a:lnTo>
                <a:lnTo>
                  <a:pt x="5062385" y="37973"/>
                </a:lnTo>
                <a:lnTo>
                  <a:pt x="5050066" y="23241"/>
                </a:lnTo>
                <a:lnTo>
                  <a:pt x="5016411" y="11176"/>
                </a:lnTo>
                <a:lnTo>
                  <a:pt x="4966627" y="3048"/>
                </a:lnTo>
                <a:lnTo>
                  <a:pt x="4905540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6359" y="3038348"/>
            <a:ext cx="5455285" cy="393700"/>
          </a:xfrm>
          <a:custGeom>
            <a:avLst/>
            <a:gdLst/>
            <a:ahLst/>
            <a:cxnLst/>
            <a:rect l="l" t="t" r="r" b="b"/>
            <a:pathLst>
              <a:path w="5455285" h="393700">
                <a:moveTo>
                  <a:pt x="5285879" y="0"/>
                </a:moveTo>
                <a:lnTo>
                  <a:pt x="168783" y="0"/>
                </a:lnTo>
                <a:lnTo>
                  <a:pt x="103085" y="3048"/>
                </a:lnTo>
                <a:lnTo>
                  <a:pt x="49428" y="11175"/>
                </a:lnTo>
                <a:lnTo>
                  <a:pt x="13258" y="23240"/>
                </a:lnTo>
                <a:lnTo>
                  <a:pt x="0" y="37973"/>
                </a:lnTo>
                <a:lnTo>
                  <a:pt x="0" y="355473"/>
                </a:lnTo>
                <a:lnTo>
                  <a:pt x="13258" y="370204"/>
                </a:lnTo>
                <a:lnTo>
                  <a:pt x="49428" y="382269"/>
                </a:lnTo>
                <a:lnTo>
                  <a:pt x="103085" y="390398"/>
                </a:lnTo>
                <a:lnTo>
                  <a:pt x="168783" y="393446"/>
                </a:lnTo>
                <a:lnTo>
                  <a:pt x="5285879" y="393446"/>
                </a:lnTo>
                <a:lnTo>
                  <a:pt x="5351665" y="390398"/>
                </a:lnTo>
                <a:lnTo>
                  <a:pt x="5405259" y="382269"/>
                </a:lnTo>
                <a:lnTo>
                  <a:pt x="5441454" y="370204"/>
                </a:lnTo>
                <a:lnTo>
                  <a:pt x="5454789" y="355473"/>
                </a:lnTo>
                <a:lnTo>
                  <a:pt x="5454789" y="37973"/>
                </a:lnTo>
                <a:lnTo>
                  <a:pt x="5441454" y="23240"/>
                </a:lnTo>
                <a:lnTo>
                  <a:pt x="5405259" y="11175"/>
                </a:lnTo>
                <a:lnTo>
                  <a:pt x="5351665" y="3048"/>
                </a:lnTo>
                <a:lnTo>
                  <a:pt x="5285879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6359" y="4110990"/>
            <a:ext cx="5826125" cy="393700"/>
          </a:xfrm>
          <a:custGeom>
            <a:avLst/>
            <a:gdLst/>
            <a:ahLst/>
            <a:cxnLst/>
            <a:rect l="l" t="t" r="r" b="b"/>
            <a:pathLst>
              <a:path w="5826125" h="393700">
                <a:moveTo>
                  <a:pt x="5645543" y="0"/>
                </a:moveTo>
                <a:lnTo>
                  <a:pt x="180263" y="0"/>
                </a:lnTo>
                <a:lnTo>
                  <a:pt x="110096" y="2921"/>
                </a:lnTo>
                <a:lnTo>
                  <a:pt x="52793" y="11049"/>
                </a:lnTo>
                <a:lnTo>
                  <a:pt x="14160" y="23114"/>
                </a:lnTo>
                <a:lnTo>
                  <a:pt x="0" y="37973"/>
                </a:lnTo>
                <a:lnTo>
                  <a:pt x="0" y="355346"/>
                </a:lnTo>
                <a:lnTo>
                  <a:pt x="14160" y="370205"/>
                </a:lnTo>
                <a:lnTo>
                  <a:pt x="52793" y="382270"/>
                </a:lnTo>
                <a:lnTo>
                  <a:pt x="110096" y="390398"/>
                </a:lnTo>
                <a:lnTo>
                  <a:pt x="180263" y="393319"/>
                </a:lnTo>
                <a:lnTo>
                  <a:pt x="5645543" y="393319"/>
                </a:lnTo>
                <a:lnTo>
                  <a:pt x="5715774" y="390398"/>
                </a:lnTo>
                <a:lnTo>
                  <a:pt x="5773051" y="382270"/>
                </a:lnTo>
                <a:lnTo>
                  <a:pt x="5811659" y="370205"/>
                </a:lnTo>
                <a:lnTo>
                  <a:pt x="5825883" y="355346"/>
                </a:lnTo>
                <a:lnTo>
                  <a:pt x="5825883" y="37973"/>
                </a:lnTo>
                <a:lnTo>
                  <a:pt x="5811659" y="23114"/>
                </a:lnTo>
                <a:lnTo>
                  <a:pt x="5773051" y="11049"/>
                </a:lnTo>
                <a:lnTo>
                  <a:pt x="5715774" y="2921"/>
                </a:lnTo>
                <a:lnTo>
                  <a:pt x="5645543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6359" y="4621148"/>
            <a:ext cx="5826125" cy="393700"/>
          </a:xfrm>
          <a:custGeom>
            <a:avLst/>
            <a:gdLst/>
            <a:ahLst/>
            <a:cxnLst/>
            <a:rect l="l" t="t" r="r" b="b"/>
            <a:pathLst>
              <a:path w="5826125" h="393700">
                <a:moveTo>
                  <a:pt x="5645543" y="0"/>
                </a:moveTo>
                <a:lnTo>
                  <a:pt x="180263" y="0"/>
                </a:lnTo>
                <a:lnTo>
                  <a:pt x="110096" y="3048"/>
                </a:lnTo>
                <a:lnTo>
                  <a:pt x="52793" y="11175"/>
                </a:lnTo>
                <a:lnTo>
                  <a:pt x="14173" y="23240"/>
                </a:lnTo>
                <a:lnTo>
                  <a:pt x="0" y="37973"/>
                </a:lnTo>
                <a:lnTo>
                  <a:pt x="0" y="355473"/>
                </a:lnTo>
                <a:lnTo>
                  <a:pt x="14173" y="370205"/>
                </a:lnTo>
                <a:lnTo>
                  <a:pt x="52793" y="382269"/>
                </a:lnTo>
                <a:lnTo>
                  <a:pt x="110096" y="390398"/>
                </a:lnTo>
                <a:lnTo>
                  <a:pt x="180263" y="393445"/>
                </a:lnTo>
                <a:lnTo>
                  <a:pt x="5645543" y="393445"/>
                </a:lnTo>
                <a:lnTo>
                  <a:pt x="5715774" y="390398"/>
                </a:lnTo>
                <a:lnTo>
                  <a:pt x="5773051" y="382269"/>
                </a:lnTo>
                <a:lnTo>
                  <a:pt x="5811659" y="370205"/>
                </a:lnTo>
                <a:lnTo>
                  <a:pt x="5825883" y="355473"/>
                </a:lnTo>
                <a:lnTo>
                  <a:pt x="5825883" y="37973"/>
                </a:lnTo>
                <a:lnTo>
                  <a:pt x="5811659" y="23240"/>
                </a:lnTo>
                <a:lnTo>
                  <a:pt x="5773051" y="11175"/>
                </a:lnTo>
                <a:lnTo>
                  <a:pt x="5715774" y="3048"/>
                </a:lnTo>
                <a:lnTo>
                  <a:pt x="5645543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3077" y="5183759"/>
            <a:ext cx="5842635" cy="393700"/>
          </a:xfrm>
          <a:custGeom>
            <a:avLst/>
            <a:gdLst/>
            <a:ahLst/>
            <a:cxnLst/>
            <a:rect l="l" t="t" r="r" b="b"/>
            <a:pathLst>
              <a:path w="5842635" h="393700">
                <a:moveTo>
                  <a:pt x="5661304" y="0"/>
                </a:moveTo>
                <a:lnTo>
                  <a:pt x="180759" y="0"/>
                </a:lnTo>
                <a:lnTo>
                  <a:pt x="110401" y="2921"/>
                </a:lnTo>
                <a:lnTo>
                  <a:pt x="52933" y="11049"/>
                </a:lnTo>
                <a:lnTo>
                  <a:pt x="14198" y="23114"/>
                </a:lnTo>
                <a:lnTo>
                  <a:pt x="0" y="37846"/>
                </a:lnTo>
                <a:lnTo>
                  <a:pt x="0" y="355346"/>
                </a:lnTo>
                <a:lnTo>
                  <a:pt x="14198" y="370078"/>
                </a:lnTo>
                <a:lnTo>
                  <a:pt x="52933" y="382143"/>
                </a:lnTo>
                <a:lnTo>
                  <a:pt x="110401" y="390271"/>
                </a:lnTo>
                <a:lnTo>
                  <a:pt x="180759" y="393319"/>
                </a:lnTo>
                <a:lnTo>
                  <a:pt x="5661304" y="393319"/>
                </a:lnTo>
                <a:lnTo>
                  <a:pt x="5731789" y="390271"/>
                </a:lnTo>
                <a:lnTo>
                  <a:pt x="5789320" y="382143"/>
                </a:lnTo>
                <a:lnTo>
                  <a:pt x="5828055" y="370078"/>
                </a:lnTo>
                <a:lnTo>
                  <a:pt x="5842279" y="355346"/>
                </a:lnTo>
                <a:lnTo>
                  <a:pt x="5842279" y="37846"/>
                </a:lnTo>
                <a:lnTo>
                  <a:pt x="5828055" y="23114"/>
                </a:lnTo>
                <a:lnTo>
                  <a:pt x="5789320" y="11049"/>
                </a:lnTo>
                <a:lnTo>
                  <a:pt x="5731789" y="2921"/>
                </a:lnTo>
                <a:lnTo>
                  <a:pt x="5661304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6359" y="5708929"/>
            <a:ext cx="5859145" cy="393700"/>
          </a:xfrm>
          <a:custGeom>
            <a:avLst/>
            <a:gdLst/>
            <a:ahLst/>
            <a:cxnLst/>
            <a:rect l="l" t="t" r="r" b="b"/>
            <a:pathLst>
              <a:path w="5859145" h="393700">
                <a:moveTo>
                  <a:pt x="5677547" y="0"/>
                </a:moveTo>
                <a:lnTo>
                  <a:pt x="181292" y="0"/>
                </a:lnTo>
                <a:lnTo>
                  <a:pt x="110718" y="2984"/>
                </a:lnTo>
                <a:lnTo>
                  <a:pt x="53098" y="11112"/>
                </a:lnTo>
                <a:lnTo>
                  <a:pt x="14249" y="23177"/>
                </a:lnTo>
                <a:lnTo>
                  <a:pt x="0" y="37973"/>
                </a:lnTo>
                <a:lnTo>
                  <a:pt x="0" y="355396"/>
                </a:lnTo>
                <a:lnTo>
                  <a:pt x="14249" y="370192"/>
                </a:lnTo>
                <a:lnTo>
                  <a:pt x="53098" y="382257"/>
                </a:lnTo>
                <a:lnTo>
                  <a:pt x="110718" y="390385"/>
                </a:lnTo>
                <a:lnTo>
                  <a:pt x="181292" y="393369"/>
                </a:lnTo>
                <a:lnTo>
                  <a:pt x="5677547" y="393369"/>
                </a:lnTo>
                <a:lnTo>
                  <a:pt x="5748286" y="390385"/>
                </a:lnTo>
                <a:lnTo>
                  <a:pt x="5805944" y="382257"/>
                </a:lnTo>
                <a:lnTo>
                  <a:pt x="5844679" y="370192"/>
                </a:lnTo>
                <a:lnTo>
                  <a:pt x="5859030" y="355396"/>
                </a:lnTo>
                <a:lnTo>
                  <a:pt x="5859030" y="37973"/>
                </a:lnTo>
                <a:lnTo>
                  <a:pt x="5844679" y="23177"/>
                </a:lnTo>
                <a:lnTo>
                  <a:pt x="5805944" y="11112"/>
                </a:lnTo>
                <a:lnTo>
                  <a:pt x="5748286" y="2984"/>
                </a:lnTo>
                <a:lnTo>
                  <a:pt x="5677547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391147" y="1414525"/>
            <a:ext cx="5732145" cy="4331335"/>
            <a:chOff x="6391147" y="1414525"/>
            <a:chExt cx="5732145" cy="433133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0047" y="1512188"/>
              <a:ext cx="2806319" cy="196697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35597" y="1467738"/>
              <a:ext cx="2895600" cy="2056130"/>
            </a:xfrm>
            <a:custGeom>
              <a:avLst/>
              <a:gdLst/>
              <a:ahLst/>
              <a:cxnLst/>
              <a:rect l="l" t="t" r="r" b="b"/>
              <a:pathLst>
                <a:path w="2895600" h="2056129">
                  <a:moveTo>
                    <a:pt x="0" y="2055876"/>
                  </a:moveTo>
                  <a:lnTo>
                    <a:pt x="2895219" y="2055876"/>
                  </a:lnTo>
                  <a:lnTo>
                    <a:pt x="2895219" y="0"/>
                  </a:lnTo>
                  <a:lnTo>
                    <a:pt x="0" y="0"/>
                  </a:lnTo>
                  <a:lnTo>
                    <a:pt x="0" y="2055876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55657" y="1503425"/>
              <a:ext cx="2578734" cy="19757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411207" y="1458975"/>
              <a:ext cx="2667635" cy="2065020"/>
            </a:xfrm>
            <a:custGeom>
              <a:avLst/>
              <a:gdLst/>
              <a:ahLst/>
              <a:cxnLst/>
              <a:rect l="l" t="t" r="r" b="b"/>
              <a:pathLst>
                <a:path w="2667634" h="2065020">
                  <a:moveTo>
                    <a:pt x="0" y="2064639"/>
                  </a:moveTo>
                  <a:lnTo>
                    <a:pt x="2667634" y="2064639"/>
                  </a:lnTo>
                  <a:lnTo>
                    <a:pt x="2667634" y="0"/>
                  </a:lnTo>
                  <a:lnTo>
                    <a:pt x="0" y="0"/>
                  </a:lnTo>
                  <a:lnTo>
                    <a:pt x="0" y="2064639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0047" y="3683444"/>
              <a:ext cx="2744851" cy="19731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435597" y="3638994"/>
              <a:ext cx="2834005" cy="2062480"/>
            </a:xfrm>
            <a:custGeom>
              <a:avLst/>
              <a:gdLst/>
              <a:ahLst/>
              <a:cxnLst/>
              <a:rect l="l" t="t" r="r" b="b"/>
              <a:pathLst>
                <a:path w="2834004" h="2062479">
                  <a:moveTo>
                    <a:pt x="0" y="2062099"/>
                  </a:moveTo>
                  <a:lnTo>
                    <a:pt x="2833751" y="2062099"/>
                  </a:lnTo>
                  <a:lnTo>
                    <a:pt x="2833751" y="0"/>
                  </a:lnTo>
                  <a:lnTo>
                    <a:pt x="0" y="0"/>
                  </a:lnTo>
                  <a:lnTo>
                    <a:pt x="0" y="2062099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9556" y="3683444"/>
              <a:ext cx="2624835" cy="19731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365106" y="3638994"/>
              <a:ext cx="2713990" cy="2062480"/>
            </a:xfrm>
            <a:custGeom>
              <a:avLst/>
              <a:gdLst/>
              <a:ahLst/>
              <a:cxnLst/>
              <a:rect l="l" t="t" r="r" b="b"/>
              <a:pathLst>
                <a:path w="2713990" h="2062479">
                  <a:moveTo>
                    <a:pt x="0" y="2062099"/>
                  </a:moveTo>
                  <a:lnTo>
                    <a:pt x="2713735" y="2062099"/>
                  </a:lnTo>
                  <a:lnTo>
                    <a:pt x="2713735" y="0"/>
                  </a:lnTo>
                  <a:lnTo>
                    <a:pt x="0" y="0"/>
                  </a:lnTo>
                  <a:lnTo>
                    <a:pt x="0" y="2062099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091" y="390192"/>
            <a:ext cx="533186" cy="107410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195412"/>
            <a:ext cx="12192000" cy="662587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420458" y="3555746"/>
            <a:ext cx="5826125" cy="393700"/>
          </a:xfrm>
          <a:custGeom>
            <a:avLst/>
            <a:gdLst/>
            <a:ahLst/>
            <a:cxnLst/>
            <a:rect l="l" t="t" r="r" b="b"/>
            <a:pathLst>
              <a:path w="5826125" h="393700">
                <a:moveTo>
                  <a:pt x="5645442" y="0"/>
                </a:moveTo>
                <a:lnTo>
                  <a:pt x="180263" y="0"/>
                </a:lnTo>
                <a:lnTo>
                  <a:pt x="110096" y="3048"/>
                </a:lnTo>
                <a:lnTo>
                  <a:pt x="52793" y="11175"/>
                </a:lnTo>
                <a:lnTo>
                  <a:pt x="14173" y="23240"/>
                </a:lnTo>
                <a:lnTo>
                  <a:pt x="0" y="37973"/>
                </a:lnTo>
                <a:lnTo>
                  <a:pt x="0" y="355472"/>
                </a:lnTo>
                <a:lnTo>
                  <a:pt x="14173" y="370204"/>
                </a:lnTo>
                <a:lnTo>
                  <a:pt x="52793" y="382269"/>
                </a:lnTo>
                <a:lnTo>
                  <a:pt x="110096" y="390397"/>
                </a:lnTo>
                <a:lnTo>
                  <a:pt x="180263" y="393445"/>
                </a:lnTo>
                <a:lnTo>
                  <a:pt x="5645442" y="393445"/>
                </a:lnTo>
                <a:lnTo>
                  <a:pt x="5715800" y="390397"/>
                </a:lnTo>
                <a:lnTo>
                  <a:pt x="5773077" y="382269"/>
                </a:lnTo>
                <a:lnTo>
                  <a:pt x="5811685" y="370204"/>
                </a:lnTo>
                <a:lnTo>
                  <a:pt x="5825909" y="355472"/>
                </a:lnTo>
                <a:lnTo>
                  <a:pt x="5825909" y="37973"/>
                </a:lnTo>
                <a:lnTo>
                  <a:pt x="5811685" y="23240"/>
                </a:lnTo>
                <a:lnTo>
                  <a:pt x="5773077" y="11175"/>
                </a:lnTo>
                <a:lnTo>
                  <a:pt x="5715800" y="3048"/>
                </a:lnTo>
                <a:lnTo>
                  <a:pt x="5645442" y="0"/>
                </a:lnTo>
                <a:close/>
              </a:path>
            </a:pathLst>
          </a:custGeom>
          <a:solidFill>
            <a:srgbClr val="3D6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79500" y="1385318"/>
            <a:ext cx="4689475" cy="464820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220"/>
              </a:spcBef>
            </a:pP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«Школа</a:t>
            </a:r>
            <a:r>
              <a:rPr sz="19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25" dirty="0">
                <a:solidFill>
                  <a:srgbClr val="FFFFFF"/>
                </a:solidFill>
                <a:latin typeface="Tahoma"/>
                <a:cs typeface="Tahoma"/>
              </a:rPr>
              <a:t>21»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Квартал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 юстиции</a:t>
            </a:r>
            <a:endParaRPr sz="19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Олимпийский</a:t>
            </a:r>
            <a:r>
              <a:rPr sz="19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Tahoma"/>
                <a:cs typeface="Tahoma"/>
              </a:rPr>
              <a:t>парк</a:t>
            </a:r>
            <a:endParaRPr sz="1900">
              <a:latin typeface="Tahoma"/>
              <a:cs typeface="Tahoma"/>
            </a:endParaRPr>
          </a:p>
          <a:p>
            <a:pPr marL="135890">
              <a:lnSpc>
                <a:spcPct val="100000"/>
              </a:lnSpc>
              <a:spcBef>
                <a:spcPts val="1365"/>
              </a:spcBef>
            </a:pP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Президентское</a:t>
            </a:r>
            <a:r>
              <a:rPr sz="19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кадетское</a:t>
            </a:r>
            <a:r>
              <a:rPr sz="19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училище</a:t>
            </a:r>
            <a:endParaRPr sz="1900">
              <a:latin typeface="Tahoma"/>
              <a:cs typeface="Tahoma"/>
            </a:endParaRPr>
          </a:p>
          <a:p>
            <a:pPr marL="224154" marR="666750" indent="-49530">
              <a:lnSpc>
                <a:spcPts val="4350"/>
              </a:lnSpc>
              <a:spcBef>
                <a:spcPts val="425"/>
              </a:spcBef>
            </a:pP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Новый</a:t>
            </a:r>
            <a:r>
              <a:rPr sz="19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учебный</a:t>
            </a:r>
            <a:r>
              <a:rPr sz="19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кампус</a:t>
            </a:r>
            <a:r>
              <a:rPr sz="19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КемГУ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Притомская</a:t>
            </a:r>
            <a:r>
              <a:rPr sz="19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набережная</a:t>
            </a:r>
            <a:endParaRPr sz="1900">
              <a:latin typeface="Tahoma"/>
              <a:cs typeface="Tahoma"/>
            </a:endParaRPr>
          </a:p>
          <a:p>
            <a:pPr marL="187960">
              <a:lnSpc>
                <a:spcPct val="100000"/>
              </a:lnSpc>
              <a:spcBef>
                <a:spcPts val="1565"/>
              </a:spcBef>
            </a:pP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Сибирский</a:t>
            </a:r>
            <a:r>
              <a:rPr sz="19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культурный</a:t>
            </a:r>
            <a:r>
              <a:rPr sz="19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кластер</a:t>
            </a:r>
            <a:endParaRPr sz="1900">
              <a:latin typeface="Tahoma"/>
              <a:cs typeface="Tahoma"/>
            </a:endParaRPr>
          </a:p>
          <a:p>
            <a:pPr marL="243204" marR="5080" indent="84455">
              <a:lnSpc>
                <a:spcPct val="172000"/>
              </a:lnSpc>
              <a:spcBef>
                <a:spcPts val="420"/>
              </a:spcBef>
            </a:pP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ФОК</a:t>
            </a:r>
            <a:r>
              <a:rPr sz="19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«Металлург»</a:t>
            </a:r>
            <a:r>
              <a:rPr sz="19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(Белово) Футбольный</a:t>
            </a:r>
            <a:r>
              <a:rPr sz="19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ahoma"/>
                <a:cs typeface="Tahoma"/>
              </a:rPr>
              <a:t>манеж</a:t>
            </a:r>
            <a:r>
              <a:rPr sz="19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(Новокузнецк)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0" y="0"/>
            <a:ext cx="12192000" cy="1074420"/>
            <a:chOff x="0" y="0"/>
            <a:chExt cx="12192000" cy="107442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92000" cy="31242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18468" y="269303"/>
              <a:ext cx="1056728" cy="80473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9643" y="0"/>
              <a:ext cx="10780395" cy="526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dirty="0"/>
              <a:t>Кузбасс</a:t>
            </a:r>
            <a:r>
              <a:rPr sz="3700" spc="-105" dirty="0"/>
              <a:t> </a:t>
            </a:r>
            <a:r>
              <a:rPr sz="3700" dirty="0"/>
              <a:t>–</a:t>
            </a:r>
            <a:r>
              <a:rPr sz="3700" spc="-110" dirty="0"/>
              <a:t> </a:t>
            </a:r>
            <a:r>
              <a:rPr sz="3700" dirty="0"/>
              <a:t>регион,</a:t>
            </a:r>
            <a:r>
              <a:rPr sz="3700" spc="-95" dirty="0"/>
              <a:t> </a:t>
            </a:r>
            <a:r>
              <a:rPr sz="3700" spc="-10" dirty="0"/>
              <a:t>комфортный</a:t>
            </a:r>
            <a:r>
              <a:rPr sz="3700" spc="-65" dirty="0"/>
              <a:t> </a:t>
            </a:r>
            <a:r>
              <a:rPr sz="3700" dirty="0"/>
              <a:t>для</a:t>
            </a:r>
            <a:r>
              <a:rPr sz="3700" spc="-110" dirty="0"/>
              <a:t> </a:t>
            </a:r>
            <a:r>
              <a:rPr sz="3700" spc="-10" dirty="0"/>
              <a:t>жизни!</a:t>
            </a:r>
            <a:endParaRPr sz="3700"/>
          </a:p>
        </p:txBody>
      </p:sp>
      <p:grpSp>
        <p:nvGrpSpPr>
          <p:cNvPr id="3" name="object 3"/>
          <p:cNvGrpSpPr/>
          <p:nvPr/>
        </p:nvGrpSpPr>
        <p:grpSpPr>
          <a:xfrm>
            <a:off x="1494536" y="1858035"/>
            <a:ext cx="4942205" cy="4250055"/>
            <a:chOff x="1494536" y="1858035"/>
            <a:chExt cx="4942205" cy="42500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436" y="1946935"/>
              <a:ext cx="4764278" cy="407200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38986" y="1902485"/>
              <a:ext cx="4853305" cy="4161154"/>
            </a:xfrm>
            <a:custGeom>
              <a:avLst/>
              <a:gdLst/>
              <a:ahLst/>
              <a:cxnLst/>
              <a:rect l="l" t="t" r="r" b="b"/>
              <a:pathLst>
                <a:path w="4853305" h="4161154">
                  <a:moveTo>
                    <a:pt x="0" y="4160901"/>
                  </a:moveTo>
                  <a:lnTo>
                    <a:pt x="4853178" y="4160901"/>
                  </a:lnTo>
                  <a:lnTo>
                    <a:pt x="4853178" y="0"/>
                  </a:lnTo>
                  <a:lnTo>
                    <a:pt x="0" y="0"/>
                  </a:lnTo>
                  <a:lnTo>
                    <a:pt x="0" y="4160901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635493" y="1732152"/>
            <a:ext cx="3634740" cy="2004060"/>
            <a:chOff x="7635493" y="1732152"/>
            <a:chExt cx="3634740" cy="20040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24393" y="1821052"/>
              <a:ext cx="3456432" cy="182600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79943" y="1776602"/>
              <a:ext cx="3545840" cy="1915160"/>
            </a:xfrm>
            <a:custGeom>
              <a:avLst/>
              <a:gdLst/>
              <a:ahLst/>
              <a:cxnLst/>
              <a:rect l="l" t="t" r="r" b="b"/>
              <a:pathLst>
                <a:path w="3545840" h="1915160">
                  <a:moveTo>
                    <a:pt x="0" y="1914906"/>
                  </a:moveTo>
                  <a:lnTo>
                    <a:pt x="3545332" y="1914906"/>
                  </a:lnTo>
                  <a:lnTo>
                    <a:pt x="3545332" y="0"/>
                  </a:lnTo>
                  <a:lnTo>
                    <a:pt x="0" y="0"/>
                  </a:lnTo>
                  <a:lnTo>
                    <a:pt x="0" y="1914906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680832" y="3820096"/>
            <a:ext cx="3660140" cy="2190750"/>
            <a:chOff x="7680832" y="3820096"/>
            <a:chExt cx="3660140" cy="21907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9732" y="3908996"/>
              <a:ext cx="3482213" cy="201244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725282" y="3864546"/>
              <a:ext cx="3571240" cy="2101850"/>
            </a:xfrm>
            <a:custGeom>
              <a:avLst/>
              <a:gdLst/>
              <a:ahLst/>
              <a:cxnLst/>
              <a:rect l="l" t="t" r="r" b="b"/>
              <a:pathLst>
                <a:path w="3571240" h="2101850">
                  <a:moveTo>
                    <a:pt x="0" y="2101342"/>
                  </a:moveTo>
                  <a:lnTo>
                    <a:pt x="3571113" y="2101342"/>
                  </a:lnTo>
                  <a:lnTo>
                    <a:pt x="3571113" y="0"/>
                  </a:lnTo>
                  <a:lnTo>
                    <a:pt x="0" y="0"/>
                  </a:lnTo>
                  <a:lnTo>
                    <a:pt x="0" y="2101342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226945" y="941070"/>
            <a:ext cx="773684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73960" marR="5080" indent="-2461895">
              <a:lnSpc>
                <a:spcPts val="2110"/>
              </a:lnSpc>
              <a:spcBef>
                <a:spcPts val="210"/>
              </a:spcBef>
            </a:pP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Филиал</a:t>
            </a:r>
            <a:r>
              <a:rPr sz="1800" b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РГИСИ</a:t>
            </a:r>
            <a:r>
              <a:rPr sz="1800" b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в</a:t>
            </a:r>
            <a:r>
              <a:rPr sz="1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г.</a:t>
            </a:r>
            <a:r>
              <a:rPr sz="1800" b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Кемерово,</a:t>
            </a:r>
            <a:r>
              <a:rPr sz="1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«Сибирская</a:t>
            </a:r>
            <a:r>
              <a:rPr sz="1800" b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высшая</a:t>
            </a:r>
            <a:r>
              <a:rPr sz="18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школа</a:t>
            </a:r>
            <a:r>
              <a:rPr sz="1800" b="1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музыкального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и</a:t>
            </a:r>
            <a:r>
              <a:rPr sz="18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театрального</a:t>
            </a:r>
            <a:r>
              <a:rPr sz="18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искусства»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183376"/>
            <a:ext cx="12180908" cy="6746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4518" y="379758"/>
            <a:ext cx="560884" cy="112988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0" y="0"/>
            <a:ext cx="12181205" cy="349885"/>
            <a:chOff x="0" y="0"/>
            <a:chExt cx="12181205" cy="34988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2180908" cy="23240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1428" y="0"/>
              <a:ext cx="10340594" cy="349757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14031" y="354403"/>
            <a:ext cx="617779" cy="6096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2602" rIns="0" bIns="0" rtlCol="0">
            <a:spAutoFit/>
          </a:bodyPr>
          <a:lstStyle/>
          <a:p>
            <a:pPr marL="976630">
              <a:lnSpc>
                <a:spcPct val="100000"/>
              </a:lnSpc>
              <a:spcBef>
                <a:spcPts val="95"/>
              </a:spcBef>
            </a:pPr>
            <a:r>
              <a:rPr sz="3700" dirty="0"/>
              <a:t>Кузбасс</a:t>
            </a:r>
            <a:r>
              <a:rPr sz="3700" spc="-105" dirty="0"/>
              <a:t> </a:t>
            </a:r>
            <a:r>
              <a:rPr sz="3700" dirty="0"/>
              <a:t>–</a:t>
            </a:r>
            <a:r>
              <a:rPr sz="3700" spc="-110" dirty="0"/>
              <a:t> </a:t>
            </a:r>
            <a:r>
              <a:rPr sz="3700" dirty="0"/>
              <a:t>регион,</a:t>
            </a:r>
            <a:r>
              <a:rPr sz="3700" spc="-95" dirty="0"/>
              <a:t> </a:t>
            </a:r>
            <a:r>
              <a:rPr sz="3700" spc="-10" dirty="0"/>
              <a:t>комфортный</a:t>
            </a:r>
            <a:r>
              <a:rPr sz="3700" spc="-65" dirty="0"/>
              <a:t> </a:t>
            </a:r>
            <a:r>
              <a:rPr sz="3700" dirty="0"/>
              <a:t>для</a:t>
            </a:r>
            <a:r>
              <a:rPr sz="3700" spc="-110" dirty="0"/>
              <a:t> </a:t>
            </a:r>
            <a:r>
              <a:rPr sz="3700" spc="-10" dirty="0"/>
              <a:t>жизни!</a:t>
            </a:r>
            <a:endParaRPr sz="3700"/>
          </a:p>
          <a:p>
            <a:pPr marL="1915795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Кемеровское</a:t>
            </a:r>
            <a:r>
              <a:rPr sz="1800" spc="-80" dirty="0"/>
              <a:t> </a:t>
            </a:r>
            <a:r>
              <a:rPr sz="1800" spc="-10" dirty="0"/>
              <a:t>президентское</a:t>
            </a:r>
            <a:r>
              <a:rPr sz="1800" spc="-55" dirty="0"/>
              <a:t> </a:t>
            </a:r>
            <a:r>
              <a:rPr sz="1800" dirty="0"/>
              <a:t>кадетское</a:t>
            </a:r>
            <a:r>
              <a:rPr sz="1800" spc="-60" dirty="0"/>
              <a:t> </a:t>
            </a:r>
            <a:r>
              <a:rPr sz="1800" spc="-10" dirty="0"/>
              <a:t>училище</a:t>
            </a:r>
            <a:endParaRPr sz="1800"/>
          </a:p>
        </p:txBody>
      </p:sp>
      <p:grpSp>
        <p:nvGrpSpPr>
          <p:cNvPr id="3" name="object 3"/>
          <p:cNvGrpSpPr/>
          <p:nvPr/>
        </p:nvGrpSpPr>
        <p:grpSpPr>
          <a:xfrm>
            <a:off x="0" y="1256157"/>
            <a:ext cx="12192000" cy="5601970"/>
            <a:chOff x="0" y="1256157"/>
            <a:chExt cx="12192000" cy="56019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9688" y="3863797"/>
              <a:ext cx="3744467" cy="25509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55238" y="3819347"/>
              <a:ext cx="3833495" cy="2640330"/>
            </a:xfrm>
            <a:custGeom>
              <a:avLst/>
              <a:gdLst/>
              <a:ahLst/>
              <a:cxnLst/>
              <a:rect l="l" t="t" r="r" b="b"/>
              <a:pathLst>
                <a:path w="3833495" h="2640329">
                  <a:moveTo>
                    <a:pt x="0" y="2639822"/>
                  </a:moveTo>
                  <a:lnTo>
                    <a:pt x="3833367" y="2639822"/>
                  </a:lnTo>
                  <a:lnTo>
                    <a:pt x="3833367" y="0"/>
                  </a:lnTo>
                  <a:lnTo>
                    <a:pt x="0" y="0"/>
                  </a:lnTo>
                  <a:lnTo>
                    <a:pt x="0" y="2639822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4638" y="1539367"/>
              <a:ext cx="3748913" cy="24992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50188" y="1494917"/>
              <a:ext cx="3837940" cy="2588260"/>
            </a:xfrm>
            <a:custGeom>
              <a:avLst/>
              <a:gdLst/>
              <a:ahLst/>
              <a:cxnLst/>
              <a:rect l="l" t="t" r="r" b="b"/>
              <a:pathLst>
                <a:path w="3837940" h="2588260">
                  <a:moveTo>
                    <a:pt x="0" y="2588132"/>
                  </a:moveTo>
                  <a:lnTo>
                    <a:pt x="3837813" y="2588132"/>
                  </a:lnTo>
                  <a:lnTo>
                    <a:pt x="3837813" y="0"/>
                  </a:lnTo>
                  <a:lnTo>
                    <a:pt x="0" y="0"/>
                  </a:lnTo>
                  <a:lnTo>
                    <a:pt x="0" y="2588132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689" y="1345057"/>
              <a:ext cx="4481576" cy="27169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19239" y="1300607"/>
              <a:ext cx="4570730" cy="2806065"/>
            </a:xfrm>
            <a:custGeom>
              <a:avLst/>
              <a:gdLst/>
              <a:ahLst/>
              <a:cxnLst/>
              <a:rect l="l" t="t" r="r" b="b"/>
              <a:pathLst>
                <a:path w="4570730" h="2806065">
                  <a:moveTo>
                    <a:pt x="0" y="2805811"/>
                  </a:moveTo>
                  <a:lnTo>
                    <a:pt x="4570476" y="2805811"/>
                  </a:lnTo>
                  <a:lnTo>
                    <a:pt x="4570476" y="0"/>
                  </a:lnTo>
                  <a:lnTo>
                    <a:pt x="0" y="0"/>
                  </a:lnTo>
                  <a:lnTo>
                    <a:pt x="0" y="2805811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216463"/>
              <a:ext cx="12192000" cy="64153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0" y="0"/>
            <a:ext cx="12192000" cy="1518920"/>
            <a:chOff x="0" y="0"/>
            <a:chExt cx="12192000" cy="151892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901" y="388521"/>
              <a:ext cx="560884" cy="11298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2192000" cy="3444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19408" y="323913"/>
              <a:ext cx="1056728" cy="8047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2815" y="27406"/>
              <a:ext cx="10962386" cy="2843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950" rIns="0" bIns="0" rtlCol="0">
            <a:spAutoFit/>
          </a:bodyPr>
          <a:lstStyle/>
          <a:p>
            <a:pPr marL="1243965">
              <a:lnSpc>
                <a:spcPts val="4360"/>
              </a:lnSpc>
              <a:spcBef>
                <a:spcPts val="95"/>
              </a:spcBef>
            </a:pPr>
            <a:r>
              <a:rPr sz="3700" dirty="0"/>
              <a:t>Кузбасс</a:t>
            </a:r>
            <a:r>
              <a:rPr sz="3700" spc="-105" dirty="0"/>
              <a:t> </a:t>
            </a:r>
            <a:r>
              <a:rPr sz="3700" dirty="0"/>
              <a:t>–</a:t>
            </a:r>
            <a:r>
              <a:rPr sz="3700" spc="-105" dirty="0"/>
              <a:t> </a:t>
            </a:r>
            <a:r>
              <a:rPr sz="3700" dirty="0"/>
              <a:t>регион,</a:t>
            </a:r>
            <a:r>
              <a:rPr sz="3700" spc="-95" dirty="0"/>
              <a:t> </a:t>
            </a:r>
            <a:r>
              <a:rPr sz="3700" spc="-10" dirty="0"/>
              <a:t>комфортный</a:t>
            </a:r>
            <a:r>
              <a:rPr sz="3700" spc="-65" dirty="0"/>
              <a:t> </a:t>
            </a:r>
            <a:r>
              <a:rPr sz="3700" dirty="0"/>
              <a:t>для</a:t>
            </a:r>
            <a:r>
              <a:rPr sz="3700" spc="-110" dirty="0"/>
              <a:t> </a:t>
            </a:r>
            <a:r>
              <a:rPr sz="3700" spc="-10" dirty="0"/>
              <a:t>жизни!</a:t>
            </a:r>
            <a:endParaRPr sz="3700"/>
          </a:p>
          <a:p>
            <a:pPr marL="1560195">
              <a:lnSpc>
                <a:spcPts val="2080"/>
              </a:lnSpc>
            </a:pPr>
            <a:r>
              <a:rPr sz="1800" dirty="0"/>
              <a:t>Региональный</a:t>
            </a:r>
            <a:r>
              <a:rPr sz="1800" spc="-70" dirty="0"/>
              <a:t> </a:t>
            </a:r>
            <a:r>
              <a:rPr sz="1800" spc="-10" dirty="0"/>
              <a:t>образовательный</a:t>
            </a:r>
            <a:r>
              <a:rPr sz="1800" spc="-40" dirty="0"/>
              <a:t> </a:t>
            </a:r>
            <a:r>
              <a:rPr sz="1800" dirty="0"/>
              <a:t>центр</a:t>
            </a:r>
            <a:r>
              <a:rPr sz="1800" spc="-35" dirty="0"/>
              <a:t> </a:t>
            </a:r>
            <a:r>
              <a:rPr sz="1800" spc="-10" dirty="0"/>
              <a:t>«Сириус-Кузбасс»</a:t>
            </a:r>
            <a:endParaRPr sz="1800"/>
          </a:p>
        </p:txBody>
      </p:sp>
      <p:grpSp>
        <p:nvGrpSpPr>
          <p:cNvPr id="3" name="object 3"/>
          <p:cNvGrpSpPr/>
          <p:nvPr/>
        </p:nvGrpSpPr>
        <p:grpSpPr>
          <a:xfrm>
            <a:off x="0" y="3765524"/>
            <a:ext cx="12192000" cy="3093085"/>
            <a:chOff x="0" y="3765524"/>
            <a:chExt cx="12192000" cy="30930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256" y="3854424"/>
              <a:ext cx="4240911" cy="23854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18806" y="3809974"/>
              <a:ext cx="4330065" cy="2474595"/>
            </a:xfrm>
            <a:custGeom>
              <a:avLst/>
              <a:gdLst/>
              <a:ahLst/>
              <a:cxnLst/>
              <a:rect l="l" t="t" r="r" b="b"/>
              <a:pathLst>
                <a:path w="4330065" h="2474595">
                  <a:moveTo>
                    <a:pt x="0" y="2474341"/>
                  </a:moveTo>
                  <a:lnTo>
                    <a:pt x="4329811" y="2474341"/>
                  </a:lnTo>
                  <a:lnTo>
                    <a:pt x="4329811" y="0"/>
                  </a:lnTo>
                  <a:lnTo>
                    <a:pt x="0" y="0"/>
                  </a:lnTo>
                  <a:lnTo>
                    <a:pt x="0" y="2474341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39864"/>
              <a:ext cx="12192000" cy="618135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199123" y="1842808"/>
            <a:ext cx="5632450" cy="3814445"/>
            <a:chOff x="6199123" y="1842808"/>
            <a:chExt cx="5632450" cy="381444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8023" y="1931669"/>
              <a:ext cx="5454269" cy="36361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43573" y="1887258"/>
              <a:ext cx="5543550" cy="3725545"/>
            </a:xfrm>
            <a:custGeom>
              <a:avLst/>
              <a:gdLst/>
              <a:ahLst/>
              <a:cxnLst/>
              <a:rect l="l" t="t" r="r" b="b"/>
              <a:pathLst>
                <a:path w="5543550" h="3725545">
                  <a:moveTo>
                    <a:pt x="0" y="3725037"/>
                  </a:moveTo>
                  <a:lnTo>
                    <a:pt x="5543169" y="3725037"/>
                  </a:lnTo>
                  <a:lnTo>
                    <a:pt x="5543169" y="0"/>
                  </a:lnTo>
                  <a:lnTo>
                    <a:pt x="0" y="0"/>
                  </a:lnTo>
                  <a:lnTo>
                    <a:pt x="0" y="3725037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014539" y="1411350"/>
            <a:ext cx="4337050" cy="2308860"/>
            <a:chOff x="1014539" y="1411350"/>
            <a:chExt cx="4337050" cy="230886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3439" y="1500250"/>
              <a:ext cx="4158869" cy="21306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58989" y="1455800"/>
              <a:ext cx="4248150" cy="2219960"/>
            </a:xfrm>
            <a:custGeom>
              <a:avLst/>
              <a:gdLst/>
              <a:ahLst/>
              <a:cxnLst/>
              <a:rect l="l" t="t" r="r" b="b"/>
              <a:pathLst>
                <a:path w="4248150" h="2219960">
                  <a:moveTo>
                    <a:pt x="0" y="2219579"/>
                  </a:moveTo>
                  <a:lnTo>
                    <a:pt x="4247769" y="2219579"/>
                  </a:lnTo>
                  <a:lnTo>
                    <a:pt x="4247769" y="0"/>
                  </a:lnTo>
                  <a:lnTo>
                    <a:pt x="0" y="0"/>
                  </a:lnTo>
                  <a:lnTo>
                    <a:pt x="0" y="2219579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1207" y="446179"/>
            <a:ext cx="560884" cy="112988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0" y="0"/>
            <a:ext cx="12192000" cy="1085850"/>
            <a:chOff x="0" y="0"/>
            <a:chExt cx="12192000" cy="108585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2192000" cy="3472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70970" y="280860"/>
              <a:ext cx="1056728" cy="8047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7115" y="23545"/>
              <a:ext cx="10709021" cy="2985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4626" rIns="0" bIns="0" rtlCol="0">
            <a:spAutoFit/>
          </a:bodyPr>
          <a:lstStyle/>
          <a:p>
            <a:pPr marL="1051560">
              <a:lnSpc>
                <a:spcPct val="100000"/>
              </a:lnSpc>
              <a:spcBef>
                <a:spcPts val="490"/>
              </a:spcBef>
            </a:pPr>
            <a:r>
              <a:rPr sz="3700" dirty="0"/>
              <a:t>Кузбасс</a:t>
            </a:r>
            <a:r>
              <a:rPr sz="3700" spc="-105" dirty="0"/>
              <a:t> </a:t>
            </a:r>
            <a:r>
              <a:rPr sz="3700" dirty="0"/>
              <a:t>–</a:t>
            </a:r>
            <a:r>
              <a:rPr sz="3700" spc="-105" dirty="0"/>
              <a:t> </a:t>
            </a:r>
            <a:r>
              <a:rPr sz="3700" dirty="0"/>
              <a:t>регион,</a:t>
            </a:r>
            <a:r>
              <a:rPr sz="3700" spc="-95" dirty="0"/>
              <a:t> </a:t>
            </a:r>
            <a:r>
              <a:rPr sz="3700" spc="-10" dirty="0"/>
              <a:t>комфортный</a:t>
            </a:r>
            <a:r>
              <a:rPr sz="3700" spc="-65" dirty="0"/>
              <a:t> </a:t>
            </a:r>
            <a:r>
              <a:rPr sz="3700" dirty="0"/>
              <a:t>для</a:t>
            </a:r>
            <a:r>
              <a:rPr sz="3700" spc="-110" dirty="0"/>
              <a:t> </a:t>
            </a:r>
            <a:r>
              <a:rPr sz="3700" spc="-10" dirty="0"/>
              <a:t>жизни!</a:t>
            </a:r>
            <a:endParaRPr sz="3700"/>
          </a:p>
          <a:p>
            <a:pPr marL="1147445">
              <a:lnSpc>
                <a:spcPct val="100000"/>
              </a:lnSpc>
              <a:spcBef>
                <a:spcPts val="190"/>
              </a:spcBef>
            </a:pPr>
            <a:r>
              <a:rPr sz="1800" dirty="0"/>
              <a:t>Учебный</a:t>
            </a:r>
            <a:r>
              <a:rPr sz="1800" spc="-55" dirty="0"/>
              <a:t> </a:t>
            </a:r>
            <a:r>
              <a:rPr sz="1800" dirty="0"/>
              <a:t>кампус</a:t>
            </a:r>
            <a:r>
              <a:rPr sz="1800" spc="-45" dirty="0"/>
              <a:t> </a:t>
            </a:r>
            <a:r>
              <a:rPr sz="1800" dirty="0"/>
              <a:t>Кемеровского</a:t>
            </a:r>
            <a:r>
              <a:rPr sz="1800" spc="-70" dirty="0"/>
              <a:t> </a:t>
            </a:r>
            <a:r>
              <a:rPr sz="1800" dirty="0"/>
              <a:t>государственного</a:t>
            </a:r>
            <a:r>
              <a:rPr sz="1800" spc="-45" dirty="0"/>
              <a:t> </a:t>
            </a:r>
            <a:r>
              <a:rPr sz="1800" spc="-10" dirty="0"/>
              <a:t>университета</a:t>
            </a:r>
            <a:endParaRPr sz="1800"/>
          </a:p>
        </p:txBody>
      </p:sp>
      <p:grpSp>
        <p:nvGrpSpPr>
          <p:cNvPr id="3" name="object 3"/>
          <p:cNvGrpSpPr/>
          <p:nvPr/>
        </p:nvGrpSpPr>
        <p:grpSpPr>
          <a:xfrm>
            <a:off x="0" y="1511680"/>
            <a:ext cx="12192000" cy="5346700"/>
            <a:chOff x="0" y="1511680"/>
            <a:chExt cx="12192000" cy="5346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39864"/>
              <a:ext cx="12192000" cy="6181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4621" y="1600580"/>
              <a:ext cx="3658997" cy="24397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10171" y="1556130"/>
              <a:ext cx="3748404" cy="2529205"/>
            </a:xfrm>
            <a:custGeom>
              <a:avLst/>
              <a:gdLst/>
              <a:ahLst/>
              <a:cxnLst/>
              <a:rect l="l" t="t" r="r" b="b"/>
              <a:pathLst>
                <a:path w="3748404" h="2529204">
                  <a:moveTo>
                    <a:pt x="0" y="2528697"/>
                  </a:moveTo>
                  <a:lnTo>
                    <a:pt x="3747897" y="2528697"/>
                  </a:lnTo>
                  <a:lnTo>
                    <a:pt x="3747897" y="0"/>
                  </a:lnTo>
                  <a:lnTo>
                    <a:pt x="0" y="0"/>
                  </a:lnTo>
                  <a:lnTo>
                    <a:pt x="0" y="2528697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6297" y="3808717"/>
              <a:ext cx="3534282" cy="23566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81847" y="3764267"/>
              <a:ext cx="3623310" cy="2446020"/>
            </a:xfrm>
            <a:custGeom>
              <a:avLst/>
              <a:gdLst/>
              <a:ahLst/>
              <a:cxnLst/>
              <a:rect l="l" t="t" r="r" b="b"/>
              <a:pathLst>
                <a:path w="3623309" h="2446020">
                  <a:moveTo>
                    <a:pt x="0" y="2445512"/>
                  </a:moveTo>
                  <a:lnTo>
                    <a:pt x="3623182" y="2445512"/>
                  </a:lnTo>
                  <a:lnTo>
                    <a:pt x="3623182" y="0"/>
                  </a:lnTo>
                  <a:lnTo>
                    <a:pt x="0" y="0"/>
                  </a:lnTo>
                  <a:lnTo>
                    <a:pt x="0" y="2445512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1592" y="3684701"/>
              <a:ext cx="3582797" cy="238899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87142" y="3640251"/>
              <a:ext cx="3672204" cy="2478405"/>
            </a:xfrm>
            <a:custGeom>
              <a:avLst/>
              <a:gdLst/>
              <a:ahLst/>
              <a:cxnLst/>
              <a:rect l="l" t="t" r="r" b="b"/>
              <a:pathLst>
                <a:path w="3672204" h="2478404">
                  <a:moveTo>
                    <a:pt x="0" y="2477897"/>
                  </a:moveTo>
                  <a:lnTo>
                    <a:pt x="3671697" y="2477897"/>
                  </a:lnTo>
                  <a:lnTo>
                    <a:pt x="3671697" y="0"/>
                  </a:lnTo>
                  <a:lnTo>
                    <a:pt x="0" y="0"/>
                  </a:lnTo>
                  <a:lnTo>
                    <a:pt x="0" y="2477897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412" y="1726183"/>
              <a:ext cx="3658997" cy="24384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38962" y="1681733"/>
              <a:ext cx="3748404" cy="2527300"/>
            </a:xfrm>
            <a:custGeom>
              <a:avLst/>
              <a:gdLst/>
              <a:ahLst/>
              <a:cxnLst/>
              <a:rect l="l" t="t" r="r" b="b"/>
              <a:pathLst>
                <a:path w="3748404" h="2527300">
                  <a:moveTo>
                    <a:pt x="0" y="2527300"/>
                  </a:moveTo>
                  <a:lnTo>
                    <a:pt x="3747897" y="2527300"/>
                  </a:lnTo>
                  <a:lnTo>
                    <a:pt x="3747897" y="0"/>
                  </a:lnTo>
                  <a:lnTo>
                    <a:pt x="0" y="0"/>
                  </a:lnTo>
                  <a:lnTo>
                    <a:pt x="0" y="252730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034" y="366296"/>
            <a:ext cx="560884" cy="112988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0" y="0"/>
            <a:ext cx="12192000" cy="352425"/>
            <a:chOff x="0" y="0"/>
            <a:chExt cx="12192000" cy="35242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92000" cy="3218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2520" y="8191"/>
              <a:ext cx="10662920" cy="344233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33334" y="455749"/>
            <a:ext cx="617779" cy="60964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9132" rIns="0" bIns="0" rtlCol="0">
            <a:spAutoFit/>
          </a:bodyPr>
          <a:lstStyle/>
          <a:p>
            <a:pPr marL="843915">
              <a:lnSpc>
                <a:spcPct val="100000"/>
              </a:lnSpc>
              <a:spcBef>
                <a:spcPts val="105"/>
              </a:spcBef>
            </a:pPr>
            <a:r>
              <a:rPr dirty="0"/>
              <a:t>Мемориал</a:t>
            </a:r>
            <a:r>
              <a:rPr spc="-75" dirty="0"/>
              <a:t> </a:t>
            </a:r>
            <a:r>
              <a:rPr spc="-20" dirty="0"/>
              <a:t>Воину-</a:t>
            </a:r>
            <a:r>
              <a:rPr spc="-10" dirty="0"/>
              <a:t>освободителю.</a:t>
            </a:r>
            <a:r>
              <a:rPr spc="-80" dirty="0"/>
              <a:t> </a:t>
            </a:r>
            <a:r>
              <a:rPr dirty="0"/>
              <a:t>Историческое</a:t>
            </a:r>
            <a:r>
              <a:rPr spc="-85" dirty="0"/>
              <a:t> </a:t>
            </a:r>
            <a:r>
              <a:rPr spc="-10" dirty="0"/>
              <a:t>наследие.</a:t>
            </a:r>
          </a:p>
        </p:txBody>
      </p:sp>
      <p:sp>
        <p:nvSpPr>
          <p:cNvPr id="3" name="object 3"/>
          <p:cNvSpPr/>
          <p:nvPr/>
        </p:nvSpPr>
        <p:spPr>
          <a:xfrm>
            <a:off x="768070" y="1408302"/>
            <a:ext cx="3294379" cy="4695825"/>
          </a:xfrm>
          <a:custGeom>
            <a:avLst/>
            <a:gdLst/>
            <a:ahLst/>
            <a:cxnLst/>
            <a:rect l="l" t="t" r="r" b="b"/>
            <a:pathLst>
              <a:path w="3294379" h="4695825">
                <a:moveTo>
                  <a:pt x="0" y="4695507"/>
                </a:moveTo>
                <a:lnTo>
                  <a:pt x="3294126" y="4695507"/>
                </a:lnTo>
                <a:lnTo>
                  <a:pt x="3294126" y="2325560"/>
                </a:lnTo>
                <a:lnTo>
                  <a:pt x="0" y="2325560"/>
                </a:lnTo>
                <a:lnTo>
                  <a:pt x="0" y="4695507"/>
                </a:lnTo>
                <a:close/>
              </a:path>
              <a:path w="3294379" h="4695825">
                <a:moveTo>
                  <a:pt x="83108" y="2195576"/>
                </a:moveTo>
                <a:lnTo>
                  <a:pt x="3252012" y="2195576"/>
                </a:lnTo>
                <a:lnTo>
                  <a:pt x="3252012" y="0"/>
                </a:lnTo>
                <a:lnTo>
                  <a:pt x="83108" y="0"/>
                </a:lnTo>
                <a:lnTo>
                  <a:pt x="83108" y="2195576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3382" y="1408302"/>
            <a:ext cx="3175635" cy="4695825"/>
          </a:xfrm>
          <a:custGeom>
            <a:avLst/>
            <a:gdLst/>
            <a:ahLst/>
            <a:cxnLst/>
            <a:rect l="l" t="t" r="r" b="b"/>
            <a:pathLst>
              <a:path w="3175634" h="4695825">
                <a:moveTo>
                  <a:pt x="0" y="4695507"/>
                </a:moveTo>
                <a:lnTo>
                  <a:pt x="3132327" y="4695507"/>
                </a:lnTo>
                <a:lnTo>
                  <a:pt x="3132327" y="2324036"/>
                </a:lnTo>
                <a:lnTo>
                  <a:pt x="0" y="2324036"/>
                </a:lnTo>
                <a:lnTo>
                  <a:pt x="0" y="4695507"/>
                </a:lnTo>
                <a:close/>
              </a:path>
              <a:path w="3175634" h="4695825">
                <a:moveTo>
                  <a:pt x="6095" y="2195576"/>
                </a:moveTo>
                <a:lnTo>
                  <a:pt x="3175635" y="2195576"/>
                </a:lnTo>
                <a:lnTo>
                  <a:pt x="3175635" y="0"/>
                </a:lnTo>
                <a:lnTo>
                  <a:pt x="6095" y="0"/>
                </a:lnTo>
                <a:lnTo>
                  <a:pt x="6095" y="2195576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03540" y="1225041"/>
            <a:ext cx="3737610" cy="5103495"/>
          </a:xfrm>
          <a:custGeom>
            <a:avLst/>
            <a:gdLst/>
            <a:ahLst/>
            <a:cxnLst/>
            <a:rect l="l" t="t" r="r" b="b"/>
            <a:pathLst>
              <a:path w="3737609" h="5103495">
                <a:moveTo>
                  <a:pt x="0" y="5103495"/>
                </a:moveTo>
                <a:lnTo>
                  <a:pt x="3737609" y="5103495"/>
                </a:lnTo>
                <a:lnTo>
                  <a:pt x="3737609" y="0"/>
                </a:lnTo>
                <a:lnTo>
                  <a:pt x="0" y="0"/>
                </a:lnTo>
                <a:lnTo>
                  <a:pt x="0" y="5103495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2175490" cy="6284595"/>
            <a:chOff x="0" y="0"/>
            <a:chExt cx="12175490" cy="62845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520" y="3778313"/>
              <a:ext cx="3205226" cy="22810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7832" y="3776789"/>
              <a:ext cx="3043427" cy="228257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629" y="1452752"/>
              <a:ext cx="3080004" cy="21066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3928" y="1452752"/>
              <a:ext cx="3080639" cy="21066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7990" y="1269491"/>
              <a:ext cx="3648709" cy="50145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76" y="419255"/>
              <a:ext cx="560884" cy="11298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75448" cy="3375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82655" y="279590"/>
              <a:ext cx="1056728" cy="8047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2520" y="63"/>
              <a:ext cx="10693654" cy="593407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6427878"/>
            <a:ext cx="12175448" cy="43012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095"/>
            <a:ext cx="12192000" cy="6814184"/>
            <a:chOff x="0" y="22095"/>
            <a:chExt cx="12192000" cy="68141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095"/>
              <a:ext cx="12192000" cy="68138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" y="238125"/>
              <a:ext cx="1820037" cy="12001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638175"/>
              <a:ext cx="3733800" cy="16478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1400" y="638175"/>
              <a:ext cx="3352800" cy="16097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20400" y="1059624"/>
              <a:ext cx="1054100" cy="8048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5389" y="0"/>
            <a:ext cx="973836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97642" y="6451803"/>
            <a:ext cx="1447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404040"/>
                </a:solidFill>
                <a:latin typeface="Tahoma"/>
                <a:cs typeface="Tahoma"/>
              </a:rPr>
              <a:t>19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2827" y="582446"/>
            <a:ext cx="4505960" cy="58216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220"/>
              </a:spcBef>
              <a:buAutoNum type="arabicPeriod"/>
              <a:tabLst>
                <a:tab pos="361315" algn="l"/>
              </a:tabLst>
            </a:pPr>
            <a:r>
              <a:rPr sz="1350" spc="85" dirty="0">
                <a:latin typeface="Tahoma"/>
                <a:cs typeface="Tahoma"/>
              </a:rPr>
              <a:t>Внешнее</a:t>
            </a:r>
            <a:r>
              <a:rPr sz="1350" spc="100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санкционное</a:t>
            </a:r>
            <a:r>
              <a:rPr sz="1350" b="1" spc="-40" dirty="0">
                <a:solidFill>
                  <a:srgbClr val="174179"/>
                </a:solidFill>
                <a:latin typeface="Tahoma"/>
                <a:cs typeface="Tahoma"/>
              </a:rPr>
              <a:t> давление</a:t>
            </a:r>
            <a:r>
              <a:rPr sz="1350" b="1" spc="-1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spc="-50" dirty="0">
                <a:latin typeface="Tahoma"/>
                <a:cs typeface="Tahoma"/>
              </a:rPr>
              <a:t>и</a:t>
            </a:r>
            <a:endParaRPr sz="1350">
              <a:latin typeface="Tahoma"/>
              <a:cs typeface="Tahoma"/>
            </a:endParaRPr>
          </a:p>
          <a:p>
            <a:pPr marL="361315" marR="306070">
              <a:lnSpc>
                <a:spcPct val="106900"/>
              </a:lnSpc>
              <a:spcBef>
                <a:spcPts val="10"/>
              </a:spcBef>
            </a:pPr>
            <a:r>
              <a:rPr sz="1350" spc="80" dirty="0">
                <a:latin typeface="Tahoma"/>
                <a:cs typeface="Tahoma"/>
              </a:rPr>
              <a:t>необходимость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65" dirty="0">
                <a:latin typeface="Tahoma"/>
                <a:cs typeface="Tahoma"/>
              </a:rPr>
              <a:t>обеспечения</a:t>
            </a:r>
            <a:r>
              <a:rPr sz="1350" spc="85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научно- </a:t>
            </a:r>
            <a:r>
              <a:rPr sz="1350" b="1" spc="-40" dirty="0">
                <a:solidFill>
                  <a:srgbClr val="174179"/>
                </a:solidFill>
                <a:latin typeface="Tahoma"/>
                <a:cs typeface="Tahoma"/>
              </a:rPr>
              <a:t>технологического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174179"/>
                </a:solidFill>
                <a:latin typeface="Tahoma"/>
                <a:cs typeface="Tahoma"/>
              </a:rPr>
              <a:t>и</a:t>
            </a:r>
            <a:r>
              <a:rPr sz="1350" spc="5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производственного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суверенитета</a:t>
            </a:r>
            <a:r>
              <a:rPr sz="1350" b="1" spc="6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в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условиях</a:t>
            </a:r>
            <a:r>
              <a:rPr sz="1350" spc="70" dirty="0">
                <a:latin typeface="Tahoma"/>
                <a:cs typeface="Tahoma"/>
              </a:rPr>
              <a:t> </a:t>
            </a:r>
            <a:r>
              <a:rPr sz="1350" spc="60" dirty="0">
                <a:latin typeface="Tahoma"/>
                <a:cs typeface="Tahoma"/>
              </a:rPr>
              <a:t>продолжающегося </a:t>
            </a:r>
            <a:r>
              <a:rPr sz="1350" spc="55" dirty="0">
                <a:latin typeface="Tahoma"/>
                <a:cs typeface="Tahoma"/>
              </a:rPr>
              <a:t>совершенствования</a:t>
            </a:r>
            <a:r>
              <a:rPr sz="1350" spc="280" dirty="0">
                <a:latin typeface="Tahoma"/>
                <a:cs typeface="Tahoma"/>
              </a:rPr>
              <a:t> </a:t>
            </a:r>
            <a:r>
              <a:rPr sz="1350" spc="90" dirty="0">
                <a:latin typeface="Tahoma"/>
                <a:cs typeface="Tahoma"/>
              </a:rPr>
              <a:t>мировой</a:t>
            </a:r>
            <a:r>
              <a:rPr sz="1350" spc="204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науки</a:t>
            </a:r>
            <a:r>
              <a:rPr sz="1350" spc="185" dirty="0">
                <a:latin typeface="Tahoma"/>
                <a:cs typeface="Tahoma"/>
              </a:rPr>
              <a:t> </a:t>
            </a:r>
            <a:r>
              <a:rPr sz="1350" spc="-50" dirty="0">
                <a:latin typeface="Tahoma"/>
                <a:cs typeface="Tahoma"/>
              </a:rPr>
              <a:t>и</a:t>
            </a:r>
            <a:endParaRPr sz="1350">
              <a:latin typeface="Tahoma"/>
              <a:cs typeface="Tahoma"/>
            </a:endParaRPr>
          </a:p>
          <a:p>
            <a:pPr marL="361315">
              <a:lnSpc>
                <a:spcPct val="100000"/>
              </a:lnSpc>
              <a:spcBef>
                <a:spcPts val="120"/>
              </a:spcBef>
            </a:pPr>
            <a:r>
              <a:rPr sz="1350" dirty="0">
                <a:latin typeface="Tahoma"/>
                <a:cs typeface="Tahoma"/>
              </a:rPr>
              <a:t>технологий.</a:t>
            </a:r>
            <a:r>
              <a:rPr sz="1350" spc="130" dirty="0">
                <a:latin typeface="Tahoma"/>
                <a:cs typeface="Tahoma"/>
              </a:rPr>
              <a:t> </a:t>
            </a:r>
            <a:r>
              <a:rPr sz="1350" spc="100" dirty="0">
                <a:latin typeface="Tahoma"/>
                <a:cs typeface="Tahoma"/>
              </a:rPr>
              <a:t>Обеспечение</a:t>
            </a:r>
            <a:r>
              <a:rPr sz="1350" spc="210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«своевременности»</a:t>
            </a:r>
            <a:endParaRPr sz="1350">
              <a:latin typeface="Tahoma"/>
              <a:cs typeface="Tahoma"/>
            </a:endParaRPr>
          </a:p>
          <a:p>
            <a:pPr marL="361315">
              <a:lnSpc>
                <a:spcPct val="100000"/>
              </a:lnSpc>
              <a:spcBef>
                <a:spcPts val="110"/>
              </a:spcBef>
            </a:pPr>
            <a:r>
              <a:rPr sz="1350" b="1" spc="-25" dirty="0">
                <a:solidFill>
                  <a:srgbClr val="174179"/>
                </a:solidFill>
                <a:latin typeface="Tahoma"/>
                <a:cs typeface="Tahoma"/>
              </a:rPr>
              <a:t>образования</a:t>
            </a:r>
            <a:r>
              <a:rPr sz="1350" b="1" spc="-5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174179"/>
                </a:solidFill>
                <a:latin typeface="Tahoma"/>
                <a:cs typeface="Tahoma"/>
              </a:rPr>
              <a:t>и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актуальности</a:t>
            </a:r>
            <a:r>
              <a:rPr sz="1350" b="1" spc="-8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знаний</a:t>
            </a:r>
            <a:endParaRPr sz="1350">
              <a:latin typeface="Tahoma"/>
              <a:cs typeface="Tahoma"/>
            </a:endParaRPr>
          </a:p>
          <a:p>
            <a:pPr marL="361315">
              <a:lnSpc>
                <a:spcPct val="100000"/>
              </a:lnSpc>
              <a:spcBef>
                <a:spcPts val="254"/>
              </a:spcBef>
            </a:pPr>
            <a:r>
              <a:rPr sz="1350" spc="-10" dirty="0">
                <a:latin typeface="Tahoma"/>
                <a:cs typeface="Tahoma"/>
              </a:rPr>
              <a:t>выпускников</a:t>
            </a:r>
            <a:endParaRPr sz="1350">
              <a:latin typeface="Tahoma"/>
              <a:cs typeface="Tahoma"/>
            </a:endParaRPr>
          </a:p>
          <a:p>
            <a:pPr marL="361315" marR="728980" indent="-349250">
              <a:lnSpc>
                <a:spcPct val="106700"/>
              </a:lnSpc>
              <a:spcBef>
                <a:spcPts val="455"/>
              </a:spcBef>
              <a:buAutoNum type="arabicPeriod" startAt="2"/>
              <a:tabLst>
                <a:tab pos="361315" algn="l"/>
              </a:tabLst>
            </a:pPr>
            <a:r>
              <a:rPr sz="1350" spc="-20" dirty="0">
                <a:latin typeface="Tahoma"/>
                <a:cs typeface="Tahoma"/>
              </a:rPr>
              <a:t>«</a:t>
            </a:r>
            <a:r>
              <a:rPr sz="1350" b="1" spc="-20" dirty="0">
                <a:solidFill>
                  <a:srgbClr val="174179"/>
                </a:solidFill>
                <a:latin typeface="Tahoma"/>
                <a:cs typeface="Tahoma"/>
              </a:rPr>
              <a:t>Демографическая</a:t>
            </a:r>
            <a:r>
              <a:rPr sz="1350" b="1" spc="-5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55" dirty="0">
                <a:solidFill>
                  <a:srgbClr val="174179"/>
                </a:solidFill>
                <a:latin typeface="Tahoma"/>
                <a:cs typeface="Tahoma"/>
              </a:rPr>
              <a:t>яма</a:t>
            </a:r>
            <a:r>
              <a:rPr sz="1350" spc="-55" dirty="0">
                <a:latin typeface="Tahoma"/>
                <a:cs typeface="Tahoma"/>
              </a:rPr>
              <a:t>»</a:t>
            </a:r>
            <a:r>
              <a:rPr sz="1350" spc="-7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-</a:t>
            </a:r>
            <a:r>
              <a:rPr sz="1350" spc="-40" dirty="0">
                <a:latin typeface="Tahoma"/>
                <a:cs typeface="Tahoma"/>
              </a:rPr>
              <a:t> </a:t>
            </a:r>
            <a:r>
              <a:rPr sz="1350" spc="70" dirty="0">
                <a:latin typeface="Tahoma"/>
                <a:cs typeface="Tahoma"/>
              </a:rPr>
              <a:t>уменьшение </a:t>
            </a:r>
            <a:r>
              <a:rPr sz="1350" dirty="0">
                <a:latin typeface="Tahoma"/>
                <a:cs typeface="Tahoma"/>
              </a:rPr>
              <a:t>количества</a:t>
            </a:r>
            <a:r>
              <a:rPr sz="1350" spc="254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детей,</a:t>
            </a:r>
            <a:r>
              <a:rPr sz="1350" spc="24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которые</a:t>
            </a:r>
            <a:r>
              <a:rPr sz="1350" spc="36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придут</a:t>
            </a:r>
            <a:r>
              <a:rPr sz="1350" spc="245" dirty="0">
                <a:latin typeface="Tahoma"/>
                <a:cs typeface="Tahoma"/>
              </a:rPr>
              <a:t> </a:t>
            </a:r>
            <a:r>
              <a:rPr sz="1350" spc="-50" dirty="0">
                <a:latin typeface="Tahoma"/>
                <a:cs typeface="Tahoma"/>
              </a:rPr>
              <a:t>в</a:t>
            </a:r>
            <a:endParaRPr sz="1350">
              <a:latin typeface="Tahoma"/>
              <a:cs typeface="Tahoma"/>
            </a:endParaRPr>
          </a:p>
          <a:p>
            <a:pPr marL="361315" marR="398145" algn="just">
              <a:lnSpc>
                <a:spcPct val="104900"/>
              </a:lnSpc>
              <a:spcBef>
                <a:spcPts val="110"/>
              </a:spcBef>
            </a:pPr>
            <a:r>
              <a:rPr sz="1350" spc="55" dirty="0">
                <a:latin typeface="Tahoma"/>
                <a:cs typeface="Tahoma"/>
              </a:rPr>
              <a:t>образовательную</a:t>
            </a:r>
            <a:r>
              <a:rPr sz="1350" spc="125" dirty="0">
                <a:latin typeface="Tahoma"/>
                <a:cs typeface="Tahoma"/>
              </a:rPr>
              <a:t> </a:t>
            </a:r>
            <a:r>
              <a:rPr sz="1350" spc="95" dirty="0">
                <a:latin typeface="Tahoma"/>
                <a:cs typeface="Tahoma"/>
              </a:rPr>
              <a:t>систему,</a:t>
            </a:r>
            <a:r>
              <a:rPr sz="1350" spc="17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а</a:t>
            </a:r>
            <a:r>
              <a:rPr sz="1350" spc="265" dirty="0">
                <a:latin typeface="Tahoma"/>
                <a:cs typeface="Tahoma"/>
              </a:rPr>
              <a:t> </a:t>
            </a:r>
            <a:r>
              <a:rPr sz="1350" spc="85" dirty="0">
                <a:latin typeface="Tahoma"/>
                <a:cs typeface="Tahoma"/>
              </a:rPr>
              <a:t>далее</a:t>
            </a:r>
            <a:r>
              <a:rPr sz="1350" spc="16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станут </a:t>
            </a:r>
            <a:r>
              <a:rPr sz="1350" dirty="0">
                <a:latin typeface="Tahoma"/>
                <a:cs typeface="Tahoma"/>
              </a:rPr>
              <a:t>активными</a:t>
            </a:r>
            <a:r>
              <a:rPr sz="1350" spc="340" dirty="0">
                <a:latin typeface="Tahoma"/>
                <a:cs typeface="Tahoma"/>
              </a:rPr>
              <a:t> </a:t>
            </a:r>
            <a:r>
              <a:rPr sz="1350" spc="70" dirty="0">
                <a:latin typeface="Tahoma"/>
                <a:cs typeface="Tahoma"/>
              </a:rPr>
              <a:t>участниками</a:t>
            </a:r>
            <a:r>
              <a:rPr sz="1350" spc="400" dirty="0">
                <a:latin typeface="Tahoma"/>
                <a:cs typeface="Tahoma"/>
              </a:rPr>
              <a:t> </a:t>
            </a:r>
            <a:r>
              <a:rPr sz="1350" spc="90" dirty="0">
                <a:latin typeface="Tahoma"/>
                <a:cs typeface="Tahoma"/>
              </a:rPr>
              <a:t>экономической</a:t>
            </a:r>
            <a:r>
              <a:rPr sz="1350" spc="430" dirty="0">
                <a:latin typeface="Tahoma"/>
                <a:cs typeface="Tahoma"/>
              </a:rPr>
              <a:t> </a:t>
            </a:r>
            <a:r>
              <a:rPr sz="1350" spc="-50" dirty="0">
                <a:latin typeface="Tahoma"/>
                <a:cs typeface="Tahoma"/>
              </a:rPr>
              <a:t>и </a:t>
            </a:r>
            <a:r>
              <a:rPr sz="1350" spc="75" dirty="0">
                <a:latin typeface="Tahoma"/>
                <a:cs typeface="Tahoma"/>
              </a:rPr>
              <a:t>социальной</a:t>
            </a:r>
            <a:r>
              <a:rPr sz="1350" spc="125" dirty="0">
                <a:latin typeface="Tahoma"/>
                <a:cs typeface="Tahoma"/>
              </a:rPr>
              <a:t> </a:t>
            </a:r>
            <a:r>
              <a:rPr sz="1350" spc="-20" dirty="0">
                <a:latin typeface="Tahoma"/>
                <a:cs typeface="Tahoma"/>
              </a:rPr>
              <a:t>жизни</a:t>
            </a:r>
            <a:endParaRPr sz="1350">
              <a:latin typeface="Tahoma"/>
              <a:cs typeface="Tahoma"/>
            </a:endParaRPr>
          </a:p>
          <a:p>
            <a:pPr marL="361315" marR="333375" indent="-349250">
              <a:lnSpc>
                <a:spcPct val="106900"/>
              </a:lnSpc>
              <a:spcBef>
                <a:spcPts val="500"/>
              </a:spcBef>
              <a:buAutoNum type="arabicPeriod" startAt="3"/>
              <a:tabLst>
                <a:tab pos="361315" algn="l"/>
              </a:tabLst>
            </a:pPr>
            <a:r>
              <a:rPr sz="1350" spc="100" dirty="0">
                <a:latin typeface="Tahoma"/>
                <a:cs typeface="Tahoma"/>
              </a:rPr>
              <a:t>Старение</a:t>
            </a:r>
            <a:r>
              <a:rPr sz="1350" spc="170" dirty="0">
                <a:latin typeface="Tahoma"/>
                <a:cs typeface="Tahoma"/>
              </a:rPr>
              <a:t> </a:t>
            </a:r>
            <a:r>
              <a:rPr sz="1350" b="1" spc="-45" dirty="0">
                <a:solidFill>
                  <a:srgbClr val="174179"/>
                </a:solidFill>
                <a:latin typeface="Tahoma"/>
                <a:cs typeface="Tahoma"/>
              </a:rPr>
              <a:t>производственных</a:t>
            </a:r>
            <a:r>
              <a:rPr sz="1350" b="1" spc="-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кадров</a:t>
            </a:r>
            <a:r>
              <a:rPr sz="1350" spc="-10" dirty="0">
                <a:solidFill>
                  <a:srgbClr val="174179"/>
                </a:solidFill>
                <a:latin typeface="Tahoma"/>
                <a:cs typeface="Tahoma"/>
              </a:rPr>
              <a:t>, </a:t>
            </a:r>
            <a:r>
              <a:rPr sz="1350" spc="45" dirty="0">
                <a:latin typeface="Tahoma"/>
                <a:cs typeface="Tahoma"/>
              </a:rPr>
              <a:t>конкуренция</a:t>
            </a:r>
            <a:r>
              <a:rPr sz="1350" spc="10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за</a:t>
            </a:r>
            <a:r>
              <a:rPr sz="1350" spc="7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высококвалифицированную </a:t>
            </a:r>
            <a:r>
              <a:rPr sz="1350" spc="70" dirty="0">
                <a:latin typeface="Tahoma"/>
                <a:cs typeface="Tahoma"/>
              </a:rPr>
              <a:t>рабочую</a:t>
            </a:r>
            <a:r>
              <a:rPr sz="1350" spc="19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силу,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отсутствие</a:t>
            </a:r>
            <a:r>
              <a:rPr sz="1350" b="1" spc="9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резерва</a:t>
            </a:r>
            <a:r>
              <a:rPr sz="1350" b="1" spc="8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кадров </a:t>
            </a:r>
            <a:r>
              <a:rPr sz="1350" spc="50" dirty="0">
                <a:latin typeface="Tahoma"/>
                <a:cs typeface="Tahoma"/>
              </a:rPr>
              <a:t>соответствующей</a:t>
            </a:r>
            <a:r>
              <a:rPr sz="1350" spc="16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квалификации</a:t>
            </a:r>
            <a:endParaRPr sz="1350">
              <a:latin typeface="Tahoma"/>
              <a:cs typeface="Tahoma"/>
            </a:endParaRPr>
          </a:p>
          <a:p>
            <a:pPr marL="361315" marR="150495" indent="-349250">
              <a:lnSpc>
                <a:spcPct val="101899"/>
              </a:lnSpc>
              <a:spcBef>
                <a:spcPts val="835"/>
              </a:spcBef>
              <a:buAutoNum type="arabicPeriod" startAt="3"/>
              <a:tabLst>
                <a:tab pos="361315" algn="l"/>
              </a:tabLst>
            </a:pPr>
            <a:r>
              <a:rPr sz="1350" spc="90" dirty="0">
                <a:latin typeface="Tahoma"/>
                <a:cs typeface="Tahoma"/>
              </a:rPr>
              <a:t>Внешнее</a:t>
            </a:r>
            <a:r>
              <a:rPr sz="1350" spc="135" dirty="0">
                <a:latin typeface="Tahoma"/>
                <a:cs typeface="Tahoma"/>
              </a:rPr>
              <a:t> </a:t>
            </a:r>
            <a:r>
              <a:rPr sz="1350" b="1" spc="-35" dirty="0">
                <a:solidFill>
                  <a:srgbClr val="174179"/>
                </a:solidFill>
                <a:latin typeface="Tahoma"/>
                <a:cs typeface="Tahoma"/>
              </a:rPr>
              <a:t>идеологическое</a:t>
            </a:r>
            <a:r>
              <a:rPr sz="1350" b="1" spc="-7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30" dirty="0">
                <a:solidFill>
                  <a:srgbClr val="174179"/>
                </a:solidFill>
                <a:latin typeface="Tahoma"/>
                <a:cs typeface="Tahoma"/>
              </a:rPr>
              <a:t>давление</a:t>
            </a:r>
            <a:r>
              <a:rPr sz="1350" b="1" spc="-4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spc="60" dirty="0">
                <a:latin typeface="Tahoma"/>
                <a:cs typeface="Tahoma"/>
              </a:rPr>
              <a:t>на</a:t>
            </a:r>
            <a:r>
              <a:rPr sz="1350" spc="130" dirty="0">
                <a:latin typeface="Tahoma"/>
                <a:cs typeface="Tahoma"/>
              </a:rPr>
              <a:t> </a:t>
            </a:r>
            <a:r>
              <a:rPr sz="1350" spc="-20" dirty="0">
                <a:latin typeface="Tahoma"/>
                <a:cs typeface="Tahoma"/>
              </a:rPr>
              <a:t>всех </a:t>
            </a:r>
            <a:r>
              <a:rPr sz="1350" dirty="0">
                <a:latin typeface="Tahoma"/>
                <a:cs typeface="Tahoma"/>
              </a:rPr>
              <a:t>участников</a:t>
            </a:r>
            <a:r>
              <a:rPr sz="1350" spc="240" dirty="0">
                <a:latin typeface="Tahoma"/>
                <a:cs typeface="Tahoma"/>
              </a:rPr>
              <a:t> </a:t>
            </a:r>
            <a:r>
              <a:rPr sz="1350" spc="85" dirty="0">
                <a:latin typeface="Tahoma"/>
                <a:cs typeface="Tahoma"/>
              </a:rPr>
              <a:t>общества,</a:t>
            </a:r>
            <a:r>
              <a:rPr sz="1350" spc="35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отсутствие</a:t>
            </a:r>
            <a:r>
              <a:rPr sz="1350" spc="240" dirty="0">
                <a:latin typeface="Tahoma"/>
                <a:cs typeface="Tahoma"/>
              </a:rPr>
              <a:t> </a:t>
            </a:r>
            <a:r>
              <a:rPr sz="1350" spc="70" dirty="0">
                <a:latin typeface="Tahoma"/>
                <a:cs typeface="Tahoma"/>
              </a:rPr>
              <a:t>механизмов обеспечения</a:t>
            </a:r>
            <a:r>
              <a:rPr sz="1350" spc="80" dirty="0">
                <a:latin typeface="Tahoma"/>
                <a:cs typeface="Tahoma"/>
              </a:rPr>
              <a:t> </a:t>
            </a:r>
            <a:r>
              <a:rPr sz="1350" spc="114" dirty="0">
                <a:latin typeface="Tahoma"/>
                <a:cs typeface="Tahoma"/>
              </a:rPr>
              <a:t>самозащищѐнности</a:t>
            </a:r>
            <a:r>
              <a:rPr sz="1350" spc="17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от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такого</a:t>
            </a:r>
            <a:endParaRPr sz="1350">
              <a:latin typeface="Tahoma"/>
              <a:cs typeface="Tahoma"/>
            </a:endParaRPr>
          </a:p>
          <a:p>
            <a:pPr marL="361315" marR="33020">
              <a:lnSpc>
                <a:spcPct val="106700"/>
              </a:lnSpc>
              <a:spcBef>
                <a:spcPts val="15"/>
              </a:spcBef>
            </a:pPr>
            <a:r>
              <a:rPr sz="1350" dirty="0">
                <a:latin typeface="Tahoma"/>
                <a:cs typeface="Tahoma"/>
              </a:rPr>
              <a:t>воздействия,</a:t>
            </a:r>
            <a:r>
              <a:rPr sz="1350" spc="-25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усиление</a:t>
            </a:r>
            <a:r>
              <a:rPr sz="1350" b="1" spc="-3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25" dirty="0">
                <a:solidFill>
                  <a:srgbClr val="174179"/>
                </a:solidFill>
                <a:latin typeface="Tahoma"/>
                <a:cs typeface="Tahoma"/>
              </a:rPr>
              <a:t>роли</a:t>
            </a:r>
            <a:r>
              <a:rPr sz="1350" b="1" spc="-6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25" dirty="0">
                <a:solidFill>
                  <a:srgbClr val="174179"/>
                </a:solidFill>
                <a:latin typeface="Tahoma"/>
                <a:cs typeface="Tahoma"/>
              </a:rPr>
              <a:t>воспитания </a:t>
            </a:r>
            <a:r>
              <a:rPr sz="1350" spc="-50" dirty="0">
                <a:latin typeface="Tahoma"/>
                <a:cs typeface="Tahoma"/>
              </a:rPr>
              <a:t>в </a:t>
            </a:r>
            <a:r>
              <a:rPr sz="1350" spc="50" dirty="0">
                <a:latin typeface="Tahoma"/>
                <a:cs typeface="Tahoma"/>
              </a:rPr>
              <a:t>традиционных</a:t>
            </a:r>
            <a:r>
              <a:rPr sz="1350" spc="37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духовно-нравственных</a:t>
            </a:r>
            <a:r>
              <a:rPr sz="1350" spc="33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ценностях</a:t>
            </a:r>
            <a:endParaRPr sz="1350">
              <a:latin typeface="Tahoma"/>
              <a:cs typeface="Tahoma"/>
            </a:endParaRPr>
          </a:p>
          <a:p>
            <a:pPr marL="361315" marR="5080" indent="-349250">
              <a:lnSpc>
                <a:spcPct val="107000"/>
              </a:lnSpc>
              <a:spcBef>
                <a:spcPts val="610"/>
              </a:spcBef>
              <a:buAutoNum type="arabicPeriod" startAt="5"/>
              <a:tabLst>
                <a:tab pos="361315" algn="l"/>
              </a:tabLst>
            </a:pPr>
            <a:r>
              <a:rPr sz="1350" spc="75" dirty="0">
                <a:latin typeface="Tahoma"/>
                <a:cs typeface="Tahoma"/>
              </a:rPr>
              <a:t>Необходимость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65" dirty="0">
                <a:latin typeface="Tahoma"/>
                <a:cs typeface="Tahoma"/>
              </a:rPr>
              <a:t>обеспечения</a:t>
            </a:r>
            <a:r>
              <a:rPr sz="1350" spc="80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образовательной </a:t>
            </a:r>
            <a:r>
              <a:rPr sz="1350" dirty="0">
                <a:solidFill>
                  <a:srgbClr val="174179"/>
                </a:solidFill>
                <a:latin typeface="Tahoma"/>
                <a:cs typeface="Tahoma"/>
              </a:rPr>
              <a:t>и</a:t>
            </a:r>
            <a:r>
              <a:rPr sz="1350" spc="8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20" dirty="0">
                <a:solidFill>
                  <a:srgbClr val="174179"/>
                </a:solidFill>
                <a:latin typeface="Tahoma"/>
                <a:cs typeface="Tahoma"/>
              </a:rPr>
              <a:t>карьерной</a:t>
            </a:r>
            <a:r>
              <a:rPr sz="1350" b="1" spc="-2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траектории</a:t>
            </a:r>
            <a:r>
              <a:rPr sz="1350" b="1" spc="-2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детям</a:t>
            </a:r>
            <a:r>
              <a:rPr sz="1350" spc="6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с</a:t>
            </a:r>
            <a:r>
              <a:rPr sz="1350" spc="270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особыми </a:t>
            </a:r>
            <a:r>
              <a:rPr sz="1350" b="1" spc="-35" dirty="0">
                <a:solidFill>
                  <a:srgbClr val="174179"/>
                </a:solidFill>
                <a:latin typeface="Tahoma"/>
                <a:cs typeface="Tahoma"/>
              </a:rPr>
              <a:t>образовательными</a:t>
            </a:r>
            <a:r>
              <a:rPr sz="1350" b="1" spc="1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потребностями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86009" y="277177"/>
            <a:ext cx="4420870" cy="295275"/>
            <a:chOff x="3886009" y="277177"/>
            <a:chExt cx="4420870" cy="295275"/>
          </a:xfrm>
        </p:grpSpPr>
        <p:sp>
          <p:nvSpPr>
            <p:cNvPr id="6" name="object 6"/>
            <p:cNvSpPr/>
            <p:nvPr/>
          </p:nvSpPr>
          <p:spPr>
            <a:xfrm>
              <a:off x="3892676" y="283845"/>
              <a:ext cx="4407535" cy="281940"/>
            </a:xfrm>
            <a:custGeom>
              <a:avLst/>
              <a:gdLst/>
              <a:ahLst/>
              <a:cxnLst/>
              <a:rect l="l" t="t" r="r" b="b"/>
              <a:pathLst>
                <a:path w="4407534" h="281940">
                  <a:moveTo>
                    <a:pt x="4344289" y="0"/>
                  </a:moveTo>
                  <a:lnTo>
                    <a:pt x="63119" y="0"/>
                  </a:lnTo>
                  <a:lnTo>
                    <a:pt x="38481" y="4952"/>
                  </a:lnTo>
                  <a:lnTo>
                    <a:pt x="18414" y="18414"/>
                  </a:lnTo>
                  <a:lnTo>
                    <a:pt x="4952" y="38480"/>
                  </a:lnTo>
                  <a:lnTo>
                    <a:pt x="0" y="63119"/>
                  </a:lnTo>
                  <a:lnTo>
                    <a:pt x="0" y="218820"/>
                  </a:lnTo>
                  <a:lnTo>
                    <a:pt x="4952" y="243458"/>
                  </a:lnTo>
                  <a:lnTo>
                    <a:pt x="18414" y="263525"/>
                  </a:lnTo>
                  <a:lnTo>
                    <a:pt x="38481" y="276987"/>
                  </a:lnTo>
                  <a:lnTo>
                    <a:pt x="63119" y="281939"/>
                  </a:lnTo>
                  <a:lnTo>
                    <a:pt x="4344289" y="281939"/>
                  </a:lnTo>
                  <a:lnTo>
                    <a:pt x="4368927" y="276987"/>
                  </a:lnTo>
                  <a:lnTo>
                    <a:pt x="4388993" y="263525"/>
                  </a:lnTo>
                  <a:lnTo>
                    <a:pt x="4402455" y="243458"/>
                  </a:lnTo>
                  <a:lnTo>
                    <a:pt x="4407408" y="218820"/>
                  </a:lnTo>
                  <a:lnTo>
                    <a:pt x="4407408" y="63119"/>
                  </a:lnTo>
                  <a:lnTo>
                    <a:pt x="4402455" y="38480"/>
                  </a:lnTo>
                  <a:lnTo>
                    <a:pt x="4388993" y="18414"/>
                  </a:lnTo>
                  <a:lnTo>
                    <a:pt x="4368927" y="4952"/>
                  </a:lnTo>
                  <a:lnTo>
                    <a:pt x="434428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92676" y="283845"/>
              <a:ext cx="4407535" cy="281940"/>
            </a:xfrm>
            <a:custGeom>
              <a:avLst/>
              <a:gdLst/>
              <a:ahLst/>
              <a:cxnLst/>
              <a:rect l="l" t="t" r="r" b="b"/>
              <a:pathLst>
                <a:path w="4407534" h="281940">
                  <a:moveTo>
                    <a:pt x="0" y="63119"/>
                  </a:moveTo>
                  <a:lnTo>
                    <a:pt x="4952" y="38480"/>
                  </a:lnTo>
                  <a:lnTo>
                    <a:pt x="18414" y="18414"/>
                  </a:lnTo>
                  <a:lnTo>
                    <a:pt x="38481" y="4952"/>
                  </a:lnTo>
                  <a:lnTo>
                    <a:pt x="63119" y="0"/>
                  </a:lnTo>
                  <a:lnTo>
                    <a:pt x="4344289" y="0"/>
                  </a:lnTo>
                  <a:lnTo>
                    <a:pt x="4368927" y="4952"/>
                  </a:lnTo>
                  <a:lnTo>
                    <a:pt x="4388993" y="18414"/>
                  </a:lnTo>
                  <a:lnTo>
                    <a:pt x="4402455" y="38480"/>
                  </a:lnTo>
                  <a:lnTo>
                    <a:pt x="4407408" y="63119"/>
                  </a:lnTo>
                  <a:lnTo>
                    <a:pt x="4407408" y="218820"/>
                  </a:lnTo>
                  <a:lnTo>
                    <a:pt x="4402455" y="243458"/>
                  </a:lnTo>
                  <a:lnTo>
                    <a:pt x="4388993" y="263525"/>
                  </a:lnTo>
                  <a:lnTo>
                    <a:pt x="4368927" y="276987"/>
                  </a:lnTo>
                  <a:lnTo>
                    <a:pt x="4344289" y="281939"/>
                  </a:lnTo>
                  <a:lnTo>
                    <a:pt x="63119" y="281939"/>
                  </a:lnTo>
                  <a:lnTo>
                    <a:pt x="38481" y="276987"/>
                  </a:lnTo>
                  <a:lnTo>
                    <a:pt x="18414" y="263525"/>
                  </a:lnTo>
                  <a:lnTo>
                    <a:pt x="4952" y="243458"/>
                  </a:lnTo>
                  <a:lnTo>
                    <a:pt x="0" y="218820"/>
                  </a:lnTo>
                  <a:lnTo>
                    <a:pt x="0" y="63119"/>
                  </a:lnTo>
                  <a:close/>
                </a:path>
              </a:pathLst>
            </a:custGeom>
            <a:ln w="12954">
              <a:solidFill>
                <a:srgbClr val="1741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80964" y="285369"/>
            <a:ext cx="851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85" dirty="0">
                <a:solidFill>
                  <a:srgbClr val="FFFFFF"/>
                </a:solidFill>
                <a:latin typeface="Tahoma"/>
                <a:cs typeface="Tahoma"/>
              </a:rPr>
              <a:t>ВЫЗОВЫ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38164" y="800252"/>
            <a:ext cx="4583430" cy="11798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90195" indent="-277495">
              <a:lnSpc>
                <a:spcPct val="100000"/>
              </a:lnSpc>
              <a:spcBef>
                <a:spcPts val="195"/>
              </a:spcBef>
              <a:buAutoNum type="arabicPeriod" startAt="6"/>
              <a:tabLst>
                <a:tab pos="290195" algn="l"/>
              </a:tabLst>
            </a:pPr>
            <a:r>
              <a:rPr sz="1350" spc="55" dirty="0">
                <a:latin typeface="Tahoma"/>
                <a:cs typeface="Tahoma"/>
              </a:rPr>
              <a:t>Потребность</a:t>
            </a:r>
            <a:r>
              <a:rPr sz="1350" spc="12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в</a:t>
            </a:r>
            <a:r>
              <a:rPr sz="1350" spc="-80" dirty="0">
                <a:latin typeface="Tahoma"/>
                <a:cs typeface="Tahoma"/>
              </a:rPr>
              <a:t> </a:t>
            </a:r>
            <a:r>
              <a:rPr sz="1350" b="1" spc="-35" dirty="0">
                <a:solidFill>
                  <a:srgbClr val="174179"/>
                </a:solidFill>
                <a:latin typeface="Tahoma"/>
                <a:cs typeface="Tahoma"/>
              </a:rPr>
              <a:t>психологическом</a:t>
            </a:r>
            <a:r>
              <a:rPr sz="1350" b="1" spc="-1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сопровождении</a:t>
            </a:r>
            <a:endParaRPr sz="135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95"/>
              </a:spcBef>
            </a:pPr>
            <a:r>
              <a:rPr sz="1350" dirty="0">
                <a:latin typeface="Tahoma"/>
                <a:cs typeface="Tahoma"/>
              </a:rPr>
              <a:t>участников</a:t>
            </a:r>
            <a:r>
              <a:rPr sz="1350" spc="165" dirty="0">
                <a:latin typeface="Tahoma"/>
                <a:cs typeface="Tahoma"/>
              </a:rPr>
              <a:t> </a:t>
            </a:r>
            <a:r>
              <a:rPr sz="1350" spc="45" dirty="0">
                <a:latin typeface="Tahoma"/>
                <a:cs typeface="Tahoma"/>
              </a:rPr>
              <a:t>образовательных</a:t>
            </a:r>
            <a:r>
              <a:rPr sz="1350" spc="275" dirty="0">
                <a:latin typeface="Tahoma"/>
                <a:cs typeface="Tahoma"/>
              </a:rPr>
              <a:t> </a:t>
            </a:r>
            <a:r>
              <a:rPr sz="1350" spc="35" dirty="0">
                <a:latin typeface="Tahoma"/>
                <a:cs typeface="Tahoma"/>
              </a:rPr>
              <a:t>отношений</a:t>
            </a:r>
            <a:endParaRPr sz="1350">
              <a:latin typeface="Tahoma"/>
              <a:cs typeface="Tahoma"/>
            </a:endParaRPr>
          </a:p>
          <a:p>
            <a:pPr marL="289560" marR="233679" indent="-277495">
              <a:lnSpc>
                <a:spcPct val="107000"/>
              </a:lnSpc>
              <a:spcBef>
                <a:spcPts val="450"/>
              </a:spcBef>
              <a:buAutoNum type="arabicPeriod" startAt="7"/>
              <a:tabLst>
                <a:tab pos="289560" algn="l"/>
              </a:tabLst>
            </a:pPr>
            <a:r>
              <a:rPr sz="1350" spc="80" dirty="0">
                <a:latin typeface="Tahoma"/>
                <a:cs typeface="Tahoma"/>
              </a:rPr>
              <a:t>Необходимость </a:t>
            </a:r>
            <a:r>
              <a:rPr sz="1350" dirty="0">
                <a:latin typeface="Tahoma"/>
                <a:cs typeface="Tahoma"/>
              </a:rPr>
              <a:t>развития</a:t>
            </a:r>
            <a:r>
              <a:rPr sz="1350" spc="30" dirty="0">
                <a:latin typeface="Tahoma"/>
                <a:cs typeface="Tahoma"/>
              </a:rPr>
              <a:t> </a:t>
            </a:r>
            <a:r>
              <a:rPr sz="1350" b="1" spc="-65" dirty="0">
                <a:solidFill>
                  <a:srgbClr val="174179"/>
                </a:solidFill>
                <a:latin typeface="Tahoma"/>
                <a:cs typeface="Tahoma"/>
              </a:rPr>
              <a:t>новых</a:t>
            </a:r>
            <a:r>
              <a:rPr sz="1350" b="1" spc="-9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40" dirty="0">
                <a:solidFill>
                  <a:srgbClr val="174179"/>
                </a:solidFill>
                <a:latin typeface="Tahoma"/>
                <a:cs typeface="Tahoma"/>
              </a:rPr>
              <a:t>направлений</a:t>
            </a:r>
            <a:r>
              <a:rPr sz="1350" b="1" spc="-3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spc="-50" dirty="0">
                <a:latin typeface="Tahoma"/>
                <a:cs typeface="Tahoma"/>
              </a:rPr>
              <a:t>в </a:t>
            </a:r>
            <a:r>
              <a:rPr sz="1350" spc="80" dirty="0">
                <a:latin typeface="Tahoma"/>
                <a:cs typeface="Tahoma"/>
              </a:rPr>
              <a:t>образовании</a:t>
            </a:r>
            <a:r>
              <a:rPr sz="1350" spc="19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в</a:t>
            </a:r>
            <a:r>
              <a:rPr sz="1350" spc="-6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условиях</a:t>
            </a:r>
            <a:r>
              <a:rPr sz="1350" spc="75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бюджетной сдержанности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38164" y="2028850"/>
            <a:ext cx="4584700" cy="12223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38455" indent="-325755">
              <a:lnSpc>
                <a:spcPct val="100000"/>
              </a:lnSpc>
              <a:spcBef>
                <a:spcPts val="215"/>
              </a:spcBef>
              <a:buAutoNum type="arabicPeriod" startAt="8"/>
              <a:tabLst>
                <a:tab pos="338455" algn="l"/>
              </a:tabLst>
            </a:pPr>
            <a:r>
              <a:rPr sz="1350" spc="10" dirty="0">
                <a:latin typeface="Tahoma"/>
                <a:cs typeface="Tahoma"/>
              </a:rPr>
              <a:t>Не</a:t>
            </a:r>
            <a:r>
              <a:rPr sz="1350" spc="190" dirty="0">
                <a:latin typeface="Tahoma"/>
                <a:cs typeface="Tahoma"/>
              </a:rPr>
              <a:t> </a:t>
            </a:r>
            <a:r>
              <a:rPr sz="1350" spc="80" dirty="0">
                <a:latin typeface="Tahoma"/>
                <a:cs typeface="Tahoma"/>
              </a:rPr>
              <a:t>обусловленное</a:t>
            </a:r>
            <a:r>
              <a:rPr sz="1350" spc="20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объективными</a:t>
            </a:r>
            <a:r>
              <a:rPr sz="1350" spc="170" dirty="0">
                <a:latin typeface="Tahoma"/>
                <a:cs typeface="Tahoma"/>
              </a:rPr>
              <a:t> </a:t>
            </a:r>
            <a:r>
              <a:rPr sz="1350" spc="95" dirty="0">
                <a:latin typeface="Tahoma"/>
                <a:cs typeface="Tahoma"/>
              </a:rPr>
              <a:t>факторами</a:t>
            </a:r>
            <a:endParaRPr sz="1350">
              <a:latin typeface="Tahoma"/>
              <a:cs typeface="Tahoma"/>
            </a:endParaRPr>
          </a:p>
          <a:p>
            <a:pPr marL="289560" marR="5080">
              <a:lnSpc>
                <a:spcPct val="106700"/>
              </a:lnSpc>
              <a:spcBef>
                <a:spcPts val="15"/>
              </a:spcBef>
            </a:pP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разнообразие</a:t>
            </a:r>
            <a:r>
              <a:rPr sz="1350" b="1" spc="-1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систем</a:t>
            </a:r>
            <a:r>
              <a:rPr sz="1350" b="1" spc="8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30" dirty="0">
                <a:solidFill>
                  <a:srgbClr val="174179"/>
                </a:solidFill>
                <a:latin typeface="Tahoma"/>
                <a:cs typeface="Tahoma"/>
              </a:rPr>
              <a:t>оплаты</a:t>
            </a:r>
            <a:r>
              <a:rPr sz="1350" b="1" spc="2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труда</a:t>
            </a:r>
            <a:r>
              <a:rPr sz="1350" b="1" spc="2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в</a:t>
            </a:r>
            <a:r>
              <a:rPr sz="1350" spc="-75" dirty="0">
                <a:latin typeface="Tahoma"/>
                <a:cs typeface="Tahoma"/>
              </a:rPr>
              <a:t> </a:t>
            </a:r>
            <a:r>
              <a:rPr sz="1350" spc="35" dirty="0">
                <a:latin typeface="Tahoma"/>
                <a:cs typeface="Tahoma"/>
              </a:rPr>
              <a:t>регионах, </a:t>
            </a:r>
            <a:r>
              <a:rPr sz="1350" dirty="0">
                <a:latin typeface="Tahoma"/>
                <a:cs typeface="Tahoma"/>
              </a:rPr>
              <a:t>избыточная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дифференциация</a:t>
            </a:r>
            <a:r>
              <a:rPr sz="1350" b="1" spc="1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spc="45" dirty="0">
                <a:latin typeface="Tahoma"/>
                <a:cs typeface="Tahoma"/>
              </a:rPr>
              <a:t>подходов</a:t>
            </a:r>
            <a:r>
              <a:rPr sz="1350" spc="8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к</a:t>
            </a:r>
            <a:r>
              <a:rPr sz="1350" spc="15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оплате труда</a:t>
            </a:r>
            <a:endParaRPr sz="1350">
              <a:latin typeface="Tahoma"/>
              <a:cs typeface="Tahoma"/>
            </a:endParaRPr>
          </a:p>
          <a:p>
            <a:pPr marL="338455" indent="-325755">
              <a:lnSpc>
                <a:spcPct val="100000"/>
              </a:lnSpc>
              <a:spcBef>
                <a:spcPts val="865"/>
              </a:spcBef>
              <a:buAutoNum type="arabicPeriod" startAt="9"/>
              <a:tabLst>
                <a:tab pos="338455" algn="l"/>
              </a:tabLst>
            </a:pPr>
            <a:r>
              <a:rPr sz="1350" spc="80" dirty="0">
                <a:latin typeface="Tahoma"/>
                <a:cs typeface="Tahoma"/>
              </a:rPr>
              <a:t>Необходимость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b="1" spc="-30" dirty="0">
                <a:solidFill>
                  <a:srgbClr val="174179"/>
                </a:solidFill>
                <a:latin typeface="Tahoma"/>
                <a:cs typeface="Tahoma"/>
              </a:rPr>
              <a:t>консолидации</a:t>
            </a:r>
            <a:r>
              <a:rPr sz="1350" b="1" spc="-4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общества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8164" y="3249843"/>
            <a:ext cx="4615815" cy="300609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88925" indent="-276225">
              <a:lnSpc>
                <a:spcPct val="100000"/>
              </a:lnSpc>
              <a:spcBef>
                <a:spcPts val="650"/>
              </a:spcBef>
              <a:buAutoNum type="arabicPeriod" startAt="10"/>
              <a:tabLst>
                <a:tab pos="288925" algn="l"/>
              </a:tabLst>
            </a:pPr>
            <a:r>
              <a:rPr sz="1350" spc="75" dirty="0">
                <a:latin typeface="Tahoma"/>
                <a:cs typeface="Tahoma"/>
              </a:rPr>
              <a:t>Стремительное</a:t>
            </a:r>
            <a:r>
              <a:rPr sz="1350" spc="125" dirty="0">
                <a:latin typeface="Tahoma"/>
                <a:cs typeface="Tahoma"/>
              </a:rPr>
              <a:t> </a:t>
            </a:r>
            <a:r>
              <a:rPr sz="1350" b="1" spc="-25" dirty="0">
                <a:solidFill>
                  <a:srgbClr val="174179"/>
                </a:solidFill>
                <a:latin typeface="Tahoma"/>
                <a:cs typeface="Tahoma"/>
              </a:rPr>
              <a:t>изменение</a:t>
            </a:r>
            <a:r>
              <a:rPr sz="1350" b="1" spc="2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174179"/>
                </a:solidFill>
                <a:latin typeface="Tahoma"/>
                <a:cs typeface="Tahoma"/>
              </a:rPr>
              <a:t>сферы</a:t>
            </a:r>
            <a:r>
              <a:rPr sz="1350" b="1" spc="9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труда</a:t>
            </a:r>
            <a:endParaRPr sz="1350">
              <a:latin typeface="Tahoma"/>
              <a:cs typeface="Tahoma"/>
            </a:endParaRPr>
          </a:p>
          <a:p>
            <a:pPr marL="289560" marR="47625" indent="-277495">
              <a:lnSpc>
                <a:spcPct val="107400"/>
              </a:lnSpc>
              <a:spcBef>
                <a:spcPts val="434"/>
              </a:spcBef>
              <a:buAutoNum type="arabicPeriod" startAt="10"/>
              <a:tabLst>
                <a:tab pos="289560" algn="l"/>
                <a:tab pos="295275" algn="l"/>
              </a:tabLst>
            </a:pPr>
            <a:r>
              <a:rPr sz="1350" dirty="0">
                <a:latin typeface="Tahoma"/>
                <a:cs typeface="Tahoma"/>
              </a:rPr>
              <a:t>	</a:t>
            </a:r>
            <a:r>
              <a:rPr sz="1350" spc="95" dirty="0">
                <a:latin typeface="Tahoma"/>
                <a:cs typeface="Tahoma"/>
              </a:rPr>
              <a:t>Цифровой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скачок</a:t>
            </a:r>
            <a:r>
              <a:rPr sz="1350" spc="6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и</a:t>
            </a:r>
            <a:r>
              <a:rPr sz="1350" spc="35" dirty="0">
                <a:latin typeface="Tahoma"/>
                <a:cs typeface="Tahoma"/>
              </a:rPr>
              <a:t> </a:t>
            </a:r>
            <a:r>
              <a:rPr sz="1350" spc="110" dirty="0">
                <a:latin typeface="Tahoma"/>
                <a:cs typeface="Tahoma"/>
              </a:rPr>
              <a:t>масштабная</a:t>
            </a:r>
            <a:r>
              <a:rPr sz="1350" spc="135" dirty="0"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цифровизация жизни</a:t>
            </a:r>
            <a:endParaRPr sz="1350">
              <a:latin typeface="Tahoma"/>
              <a:cs typeface="Tahoma"/>
            </a:endParaRPr>
          </a:p>
          <a:p>
            <a:pPr marL="289560" marR="5080" indent="-277495">
              <a:lnSpc>
                <a:spcPct val="107400"/>
              </a:lnSpc>
              <a:spcBef>
                <a:spcPts val="585"/>
              </a:spcBef>
              <a:buAutoNum type="arabicPeriod" startAt="10"/>
              <a:tabLst>
                <a:tab pos="289560" algn="l"/>
              </a:tabLst>
            </a:pPr>
            <a:r>
              <a:rPr sz="1350" spc="80" dirty="0">
                <a:latin typeface="Tahoma"/>
                <a:cs typeface="Tahoma"/>
              </a:rPr>
              <a:t>Продолжающаяся</a:t>
            </a:r>
            <a:r>
              <a:rPr sz="1350" spc="120" dirty="0">
                <a:latin typeface="Tahoma"/>
                <a:cs typeface="Tahoma"/>
              </a:rPr>
              <a:t> </a:t>
            </a:r>
            <a:r>
              <a:rPr sz="1350" b="1" spc="-20" dirty="0">
                <a:solidFill>
                  <a:srgbClr val="174179"/>
                </a:solidFill>
                <a:latin typeface="Tahoma"/>
                <a:cs typeface="Tahoma"/>
              </a:rPr>
              <a:t>бюрократическая</a:t>
            </a:r>
            <a:r>
              <a:rPr sz="1350" b="1" spc="-4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30" dirty="0">
                <a:solidFill>
                  <a:srgbClr val="174179"/>
                </a:solidFill>
                <a:latin typeface="Tahoma"/>
                <a:cs typeface="Tahoma"/>
              </a:rPr>
              <a:t>нагрузка</a:t>
            </a:r>
            <a:r>
              <a:rPr sz="1350" b="1" spc="3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25" dirty="0">
                <a:solidFill>
                  <a:srgbClr val="174179"/>
                </a:solidFill>
                <a:latin typeface="Tahoma"/>
                <a:cs typeface="Tahoma"/>
              </a:rPr>
              <a:t>на </a:t>
            </a:r>
            <a:r>
              <a:rPr sz="1350" b="1" spc="-45" dirty="0">
                <a:solidFill>
                  <a:srgbClr val="174179"/>
                </a:solidFill>
                <a:latin typeface="Tahoma"/>
                <a:cs typeface="Tahoma"/>
              </a:rPr>
              <a:t>педагогов</a:t>
            </a:r>
            <a:r>
              <a:rPr sz="1350" spc="-45" dirty="0">
                <a:latin typeface="Tahoma"/>
                <a:cs typeface="Tahoma"/>
              </a:rPr>
              <a:t>,</a:t>
            </a:r>
            <a:r>
              <a:rPr sz="1350" spc="23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«зарегламентированность»</a:t>
            </a:r>
            <a:endParaRPr sz="135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254"/>
              </a:spcBef>
            </a:pPr>
            <a:r>
              <a:rPr sz="1350" spc="60" dirty="0">
                <a:latin typeface="Tahoma"/>
                <a:cs typeface="Tahoma"/>
              </a:rPr>
              <a:t>образовательного</a:t>
            </a:r>
            <a:r>
              <a:rPr sz="1350" spc="85" dirty="0">
                <a:latin typeface="Tahoma"/>
                <a:cs typeface="Tahoma"/>
              </a:rPr>
              <a:t> </a:t>
            </a:r>
            <a:r>
              <a:rPr sz="1350" spc="110" dirty="0">
                <a:latin typeface="Tahoma"/>
                <a:cs typeface="Tahoma"/>
              </a:rPr>
              <a:t>процесса</a:t>
            </a:r>
            <a:endParaRPr sz="1350">
              <a:latin typeface="Tahoma"/>
              <a:cs typeface="Tahoma"/>
            </a:endParaRPr>
          </a:p>
          <a:p>
            <a:pPr marL="291465" indent="-278765">
              <a:lnSpc>
                <a:spcPct val="100000"/>
              </a:lnSpc>
              <a:spcBef>
                <a:spcPts val="695"/>
              </a:spcBef>
              <a:buAutoNum type="arabicPeriod" startAt="13"/>
              <a:tabLst>
                <a:tab pos="291465" algn="l"/>
              </a:tabLst>
            </a:pPr>
            <a:r>
              <a:rPr sz="1350" spc="75" dirty="0">
                <a:latin typeface="Tahoma"/>
                <a:cs typeface="Tahoma"/>
              </a:rPr>
              <a:t>Перекосы</a:t>
            </a:r>
            <a:r>
              <a:rPr sz="1350" spc="175" dirty="0">
                <a:latin typeface="Tahoma"/>
                <a:cs typeface="Tahoma"/>
              </a:rPr>
              <a:t> </a:t>
            </a:r>
            <a:r>
              <a:rPr sz="1350" b="1" spc="-30" dirty="0">
                <a:solidFill>
                  <a:srgbClr val="174179"/>
                </a:solidFill>
                <a:latin typeface="Tahoma"/>
                <a:cs typeface="Tahoma"/>
              </a:rPr>
              <a:t>социокультурной</a:t>
            </a:r>
            <a:r>
              <a:rPr sz="1350" b="1" spc="-5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174179"/>
                </a:solidFill>
                <a:latin typeface="Tahoma"/>
                <a:cs typeface="Tahoma"/>
              </a:rPr>
              <a:t>среды</a:t>
            </a:r>
            <a:r>
              <a:rPr sz="1350" spc="-10" dirty="0">
                <a:solidFill>
                  <a:srgbClr val="174179"/>
                </a:solidFill>
                <a:latin typeface="Tahoma"/>
                <a:cs typeface="Tahoma"/>
              </a:rPr>
              <a:t>,</a:t>
            </a:r>
            <a:endParaRPr sz="135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110"/>
              </a:spcBef>
            </a:pPr>
            <a:r>
              <a:rPr sz="1350" spc="60" dirty="0">
                <a:latin typeface="Tahoma"/>
                <a:cs typeface="Tahoma"/>
              </a:rPr>
              <a:t>обусловленные</a:t>
            </a:r>
            <a:r>
              <a:rPr sz="1350" spc="95" dirty="0">
                <a:latin typeface="Tahoma"/>
                <a:cs typeface="Tahoma"/>
              </a:rPr>
              <a:t> </a:t>
            </a:r>
            <a:r>
              <a:rPr sz="1350" spc="60" dirty="0">
                <a:latin typeface="Tahoma"/>
                <a:cs typeface="Tahoma"/>
              </a:rPr>
              <a:t>миграционными,</a:t>
            </a:r>
            <a:endParaRPr sz="135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95"/>
              </a:spcBef>
            </a:pPr>
            <a:r>
              <a:rPr sz="1350" spc="100" dirty="0">
                <a:latin typeface="Tahoma"/>
                <a:cs typeface="Tahoma"/>
              </a:rPr>
              <a:t>экономическими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и</a:t>
            </a:r>
            <a:r>
              <a:rPr sz="1350" spc="2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политическими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120" dirty="0">
                <a:latin typeface="Tahoma"/>
                <a:cs typeface="Tahoma"/>
              </a:rPr>
              <a:t>процессами</a:t>
            </a:r>
            <a:endParaRPr sz="1350">
              <a:latin typeface="Tahoma"/>
              <a:cs typeface="Tahoma"/>
            </a:endParaRPr>
          </a:p>
          <a:p>
            <a:pPr marL="288925" indent="-276225">
              <a:lnSpc>
                <a:spcPct val="100000"/>
              </a:lnSpc>
              <a:spcBef>
                <a:spcPts val="700"/>
              </a:spcBef>
              <a:buAutoNum type="arabicPeriod" startAt="14"/>
              <a:tabLst>
                <a:tab pos="288925" algn="l"/>
              </a:tabLst>
            </a:pPr>
            <a:r>
              <a:rPr sz="1350" spc="80" dirty="0">
                <a:latin typeface="Tahoma"/>
                <a:cs typeface="Tahoma"/>
              </a:rPr>
              <a:t>Необходимость</a:t>
            </a:r>
            <a:r>
              <a:rPr sz="1350" spc="50" dirty="0">
                <a:latin typeface="Tahoma"/>
                <a:cs typeface="Tahoma"/>
              </a:rPr>
              <a:t> усиления</a:t>
            </a:r>
            <a:r>
              <a:rPr sz="1350" spc="2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м</a:t>
            </a:r>
            <a:r>
              <a:rPr sz="1350" spc="-2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е</a:t>
            </a:r>
            <a:r>
              <a:rPr sz="1350" spc="-21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р</a:t>
            </a:r>
            <a:r>
              <a:rPr sz="1350" spc="14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по</a:t>
            </a:r>
            <a:r>
              <a:rPr sz="1350" spc="40" dirty="0">
                <a:latin typeface="Tahoma"/>
                <a:cs typeface="Tahoma"/>
              </a:rPr>
              <a:t> </a:t>
            </a:r>
            <a:r>
              <a:rPr sz="1350" spc="70" dirty="0">
                <a:latin typeface="Tahoma"/>
                <a:cs typeface="Tahoma"/>
              </a:rPr>
              <a:t>обеспечению</a:t>
            </a:r>
            <a:endParaRPr sz="135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35"/>
              </a:spcBef>
            </a:pPr>
            <a:r>
              <a:rPr sz="1350" b="1" spc="-20" dirty="0">
                <a:solidFill>
                  <a:srgbClr val="174179"/>
                </a:solidFill>
                <a:latin typeface="Tahoma"/>
                <a:cs typeface="Tahoma"/>
              </a:rPr>
              <a:t>безопасных</a:t>
            </a:r>
            <a:r>
              <a:rPr sz="1350" b="1" spc="-50" dirty="0">
                <a:solidFill>
                  <a:srgbClr val="174179"/>
                </a:solidFill>
                <a:latin typeface="Tahoma"/>
                <a:cs typeface="Tahoma"/>
              </a:rPr>
              <a:t> </a:t>
            </a:r>
            <a:r>
              <a:rPr sz="1350" b="1" spc="-30" dirty="0">
                <a:solidFill>
                  <a:srgbClr val="174179"/>
                </a:solidFill>
                <a:latin typeface="Tahoma"/>
                <a:cs typeface="Tahoma"/>
              </a:rPr>
              <a:t>условий </a:t>
            </a:r>
            <a:r>
              <a:rPr sz="1350" spc="50" dirty="0">
                <a:latin typeface="Tahoma"/>
                <a:cs typeface="Tahoma"/>
              </a:rPr>
              <a:t>организации</a:t>
            </a:r>
            <a:endParaRPr sz="135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85"/>
              </a:spcBef>
            </a:pPr>
            <a:r>
              <a:rPr sz="1350" spc="60" dirty="0">
                <a:latin typeface="Tahoma"/>
                <a:cs typeface="Tahoma"/>
              </a:rPr>
              <a:t>образовательного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spc="105" dirty="0">
                <a:latin typeface="Tahoma"/>
                <a:cs typeface="Tahoma"/>
              </a:rPr>
              <a:t>процесса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943590" y="202374"/>
            <a:ext cx="1054100" cy="2167255"/>
            <a:chOff x="10943590" y="202374"/>
            <a:chExt cx="1054100" cy="216725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43590" y="202374"/>
              <a:ext cx="1054100" cy="80486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32500" y="1281536"/>
              <a:ext cx="731871" cy="10876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33" y="2030348"/>
            <a:ext cx="5996940" cy="646430"/>
          </a:xfrm>
          <a:custGeom>
            <a:avLst/>
            <a:gdLst/>
            <a:ahLst/>
            <a:cxnLst/>
            <a:rect l="l" t="t" r="r" b="b"/>
            <a:pathLst>
              <a:path w="5996940" h="646430">
                <a:moveTo>
                  <a:pt x="0" y="646176"/>
                </a:moveTo>
                <a:lnTo>
                  <a:pt x="5996940" y="646176"/>
                </a:lnTo>
                <a:lnTo>
                  <a:pt x="5996940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236" y="2059051"/>
            <a:ext cx="576961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ahoma"/>
                <a:cs typeface="Tahoma"/>
              </a:rPr>
              <a:t>Междисциплинарность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45" dirty="0">
                <a:latin typeface="Tahoma"/>
                <a:cs typeface="Tahoma"/>
              </a:rPr>
              <a:t>Сочетает</a:t>
            </a:r>
            <a:r>
              <a:rPr sz="1200" spc="1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знания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из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науки,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искусства,</a:t>
            </a:r>
            <a:r>
              <a:rPr sz="1200" spc="1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технологий,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социологии</a:t>
            </a:r>
            <a:r>
              <a:rPr sz="1200" spc="1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114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экономики </a:t>
            </a:r>
            <a:r>
              <a:rPr sz="1200" spc="-10" dirty="0">
                <a:latin typeface="Tahoma"/>
                <a:cs typeface="Tahoma"/>
              </a:rPr>
              <a:t>для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75" dirty="0">
                <a:latin typeface="Tahoma"/>
                <a:cs typeface="Tahoma"/>
              </a:rPr>
              <a:t>решения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комплексных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задач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333" y="2676525"/>
            <a:ext cx="5996940" cy="831850"/>
          </a:xfrm>
          <a:custGeom>
            <a:avLst/>
            <a:gdLst/>
            <a:ahLst/>
            <a:cxnLst/>
            <a:rect l="l" t="t" r="r" b="b"/>
            <a:pathLst>
              <a:path w="5996940" h="831850">
                <a:moveTo>
                  <a:pt x="0" y="831341"/>
                </a:moveTo>
                <a:lnTo>
                  <a:pt x="5996940" y="831341"/>
                </a:lnTo>
                <a:lnTo>
                  <a:pt x="5996940" y="0"/>
                </a:lnTo>
                <a:lnTo>
                  <a:pt x="0" y="0"/>
                </a:lnTo>
                <a:lnTo>
                  <a:pt x="0" y="831341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236" y="2688081"/>
            <a:ext cx="5247640" cy="7772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b="1" spc="-30" dirty="0">
                <a:latin typeface="Tahoma"/>
                <a:cs typeface="Tahoma"/>
              </a:rPr>
              <a:t>Многоуровневое</a:t>
            </a:r>
            <a:r>
              <a:rPr sz="1200" b="1" spc="4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образование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spcBef>
                <a:spcPts val="95"/>
              </a:spcBef>
            </a:pPr>
            <a:r>
              <a:rPr sz="1200" dirty="0">
                <a:latin typeface="Tahoma"/>
                <a:cs typeface="Tahoma"/>
              </a:rPr>
              <a:t>Базовое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spc="75" dirty="0">
                <a:latin typeface="Tahoma"/>
                <a:cs typeface="Tahoma"/>
              </a:rPr>
              <a:t>образование</a:t>
            </a:r>
            <a:r>
              <a:rPr sz="1200" spc="1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-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о</a:t>
            </a:r>
            <a:r>
              <a:rPr sz="1200" spc="-2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б</a:t>
            </a:r>
            <a:r>
              <a:rPr sz="1200" spc="-204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щ</a:t>
            </a:r>
            <a:r>
              <a:rPr sz="1200" spc="-2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е</a:t>
            </a:r>
            <a:r>
              <a:rPr sz="1200" spc="-20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е</a:t>
            </a:r>
            <a:r>
              <a:rPr sz="1200" spc="18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+</a:t>
            </a:r>
            <a:r>
              <a:rPr sz="1200" spc="-15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практические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навыки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и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30"/>
              </a:lnSpc>
              <a:spcBef>
                <a:spcPts val="45"/>
              </a:spcBef>
            </a:pPr>
            <a:r>
              <a:rPr sz="1200" spc="60" dirty="0">
                <a:latin typeface="Tahoma"/>
                <a:cs typeface="Tahoma"/>
              </a:rPr>
              <a:t>специализированные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сертификаты</a:t>
            </a:r>
            <a:r>
              <a:rPr sz="1200" spc="155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(IT,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экология,</a:t>
            </a:r>
            <a:r>
              <a:rPr sz="1200" spc="6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бизнес).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Обладает </a:t>
            </a:r>
            <a:r>
              <a:rPr sz="1200" spc="110" dirty="0">
                <a:latin typeface="Tahoma"/>
                <a:cs typeface="Tahoma"/>
              </a:rPr>
              <a:t>профессией,</a:t>
            </a:r>
            <a:r>
              <a:rPr sz="1200" spc="20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освоенной</a:t>
            </a:r>
            <a:r>
              <a:rPr sz="1200" spc="1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70" dirty="0">
                <a:latin typeface="Tahoma"/>
                <a:cs typeface="Tahoma"/>
              </a:rPr>
              <a:t>период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обучения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40" dirty="0">
                <a:latin typeface="Tahoma"/>
                <a:cs typeface="Tahoma"/>
              </a:rPr>
              <a:t>школе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53" y="1401952"/>
            <a:ext cx="6012180" cy="656590"/>
            <a:chOff x="8253" y="1401952"/>
            <a:chExt cx="6012180" cy="656590"/>
          </a:xfrm>
        </p:grpSpPr>
        <p:sp>
          <p:nvSpPr>
            <p:cNvPr id="7" name="object 7"/>
            <p:cNvSpPr/>
            <p:nvPr/>
          </p:nvSpPr>
          <p:spPr>
            <a:xfrm>
              <a:off x="13333" y="1407032"/>
              <a:ext cx="6002020" cy="646430"/>
            </a:xfrm>
            <a:custGeom>
              <a:avLst/>
              <a:gdLst/>
              <a:ahLst/>
              <a:cxnLst/>
              <a:rect l="l" t="t" r="r" b="b"/>
              <a:pathLst>
                <a:path w="6002020" h="646430">
                  <a:moveTo>
                    <a:pt x="6001512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6001512" y="646176"/>
                  </a:lnTo>
                  <a:lnTo>
                    <a:pt x="6001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33" y="1407032"/>
              <a:ext cx="6002020" cy="646430"/>
            </a:xfrm>
            <a:custGeom>
              <a:avLst/>
              <a:gdLst/>
              <a:ahLst/>
              <a:cxnLst/>
              <a:rect l="l" t="t" r="r" b="b"/>
              <a:pathLst>
                <a:path w="6002020" h="646430">
                  <a:moveTo>
                    <a:pt x="0" y="646176"/>
                  </a:moveTo>
                  <a:lnTo>
                    <a:pt x="6001512" y="646176"/>
                  </a:lnTo>
                  <a:lnTo>
                    <a:pt x="6001512" y="0"/>
                  </a:lnTo>
                  <a:lnTo>
                    <a:pt x="0" y="0"/>
                  </a:lnTo>
                  <a:lnTo>
                    <a:pt x="0" y="646176"/>
                  </a:lnTo>
                  <a:close/>
                </a:path>
              </a:pathLst>
            </a:custGeom>
            <a:ln w="9906">
              <a:solidFill>
                <a:srgbClr val="B4C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236" y="1429892"/>
            <a:ext cx="537781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ahoma"/>
                <a:cs typeface="Tahoma"/>
              </a:rPr>
              <a:t>Предпринимательское</a:t>
            </a:r>
            <a:r>
              <a:rPr sz="1200" b="1" spc="6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мышление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dirty="0">
                <a:latin typeface="Tahoma"/>
                <a:cs typeface="Tahoma"/>
              </a:rPr>
              <a:t>Готовность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инновациям,</a:t>
            </a:r>
            <a:r>
              <a:rPr sz="1200" spc="12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генерация</a:t>
            </a:r>
            <a:r>
              <a:rPr sz="1200" spc="1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идей,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нестандартные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spc="60" dirty="0">
                <a:latin typeface="Tahoma"/>
                <a:cs typeface="Tahoma"/>
              </a:rPr>
              <a:t>решения</a:t>
            </a:r>
            <a:r>
              <a:rPr sz="1200" spc="1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и </a:t>
            </a:r>
            <a:r>
              <a:rPr sz="1200" spc="75" dirty="0">
                <a:latin typeface="Tahoma"/>
                <a:cs typeface="Tahoma"/>
              </a:rPr>
              <a:t>создание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проектов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19419" y="2539364"/>
            <a:ext cx="6173470" cy="646430"/>
          </a:xfrm>
          <a:custGeom>
            <a:avLst/>
            <a:gdLst/>
            <a:ahLst/>
            <a:cxnLst/>
            <a:rect l="l" t="t" r="r" b="b"/>
            <a:pathLst>
              <a:path w="6173470" h="646430">
                <a:moveTo>
                  <a:pt x="0" y="646176"/>
                </a:moveTo>
                <a:lnTo>
                  <a:pt x="6172961" y="646176"/>
                </a:lnTo>
                <a:lnTo>
                  <a:pt x="6172961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98540" y="2562859"/>
            <a:ext cx="558482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ahoma"/>
                <a:cs typeface="Tahoma"/>
              </a:rPr>
              <a:t>Ответственность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</a:t>
            </a:r>
            <a:r>
              <a:rPr sz="1200" b="1" spc="1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созидание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dirty="0">
                <a:latin typeface="Tahoma"/>
                <a:cs typeface="Tahoma"/>
              </a:rPr>
              <a:t>Уважает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spc="85" dirty="0">
                <a:latin typeface="Tahoma"/>
                <a:cs typeface="Tahoma"/>
              </a:rPr>
              <a:t>прошлое</a:t>
            </a:r>
            <a:r>
              <a:rPr sz="1200" spc="13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страны,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стремится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</a:t>
            </a:r>
            <a:r>
              <a:rPr sz="1200" spc="2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созданию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spc="100" dirty="0">
                <a:latin typeface="Tahoma"/>
                <a:cs typeface="Tahoma"/>
              </a:rPr>
              <a:t>семьи</a:t>
            </a:r>
            <a:r>
              <a:rPr sz="1200" spc="1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осознает,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что </a:t>
            </a:r>
            <a:r>
              <a:rPr sz="1200" spc="55" dirty="0">
                <a:latin typeface="Tahoma"/>
                <a:cs typeface="Tahoma"/>
              </a:rPr>
              <a:t>процветание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страны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ведет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80" dirty="0">
                <a:latin typeface="Tahoma"/>
                <a:cs typeface="Tahoma"/>
              </a:rPr>
              <a:t>собственному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успеху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50" dirty="0">
                <a:latin typeface="Tahoma"/>
                <a:cs typeface="Tahoma"/>
              </a:rPr>
              <a:t> </a:t>
            </a:r>
            <a:r>
              <a:rPr sz="1200" spc="35" dirty="0">
                <a:latin typeface="Tahoma"/>
                <a:cs typeface="Tahoma"/>
              </a:rPr>
              <a:t>счастью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19419" y="1214247"/>
            <a:ext cx="6173470" cy="647065"/>
          </a:xfrm>
          <a:custGeom>
            <a:avLst/>
            <a:gdLst/>
            <a:ahLst/>
            <a:cxnLst/>
            <a:rect l="l" t="t" r="r" b="b"/>
            <a:pathLst>
              <a:path w="6173470" h="647064">
                <a:moveTo>
                  <a:pt x="0" y="646938"/>
                </a:moveTo>
                <a:lnTo>
                  <a:pt x="6172961" y="646938"/>
                </a:lnTo>
                <a:lnTo>
                  <a:pt x="6172961" y="0"/>
                </a:lnTo>
                <a:lnTo>
                  <a:pt x="0" y="0"/>
                </a:lnTo>
                <a:lnTo>
                  <a:pt x="0" y="646938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98540" y="1237869"/>
            <a:ext cx="5788660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Участие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общественной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жизни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05"/>
              </a:lnSpc>
            </a:pPr>
            <a:r>
              <a:rPr sz="1200" dirty="0">
                <a:latin typeface="Tahoma"/>
                <a:cs typeface="Tahoma"/>
              </a:rPr>
              <a:t>С</a:t>
            </a:r>
            <a:r>
              <a:rPr sz="1200" spc="3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детства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прививали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ценность</a:t>
            </a:r>
            <a:r>
              <a:rPr sz="1200" spc="1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активного</a:t>
            </a:r>
            <a:r>
              <a:rPr sz="1200" spc="1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участия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обществе;</a:t>
            </a:r>
            <a:r>
              <a:rPr sz="1200" spc="15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готов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20"/>
              </a:lnSpc>
            </a:pPr>
            <a:r>
              <a:rPr sz="1200" spc="55" dirty="0">
                <a:latin typeface="Tahoma"/>
                <a:cs typeface="Tahoma"/>
              </a:rPr>
              <a:t>принимать</a:t>
            </a:r>
            <a:r>
              <a:rPr sz="1200" spc="2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участие</a:t>
            </a:r>
            <a:r>
              <a:rPr sz="1200" spc="2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выборах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1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инициативах</a:t>
            </a:r>
            <a:r>
              <a:rPr sz="1200" spc="1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</a:t>
            </a:r>
            <a:r>
              <a:rPr sz="1200" spc="20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улучшению</a:t>
            </a:r>
            <a:r>
              <a:rPr sz="1200" spc="1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жизни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60" dirty="0">
                <a:latin typeface="Tahoma"/>
                <a:cs typeface="Tahoma"/>
              </a:rPr>
              <a:t>стране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19419" y="4693539"/>
            <a:ext cx="6173470" cy="831850"/>
          </a:xfrm>
          <a:custGeom>
            <a:avLst/>
            <a:gdLst/>
            <a:ahLst/>
            <a:cxnLst/>
            <a:rect l="l" t="t" r="r" b="b"/>
            <a:pathLst>
              <a:path w="6173470" h="831850">
                <a:moveTo>
                  <a:pt x="0" y="831342"/>
                </a:moveTo>
                <a:lnTo>
                  <a:pt x="6172961" y="831342"/>
                </a:lnTo>
                <a:lnTo>
                  <a:pt x="6172961" y="0"/>
                </a:lnTo>
                <a:lnTo>
                  <a:pt x="0" y="0"/>
                </a:lnTo>
                <a:lnTo>
                  <a:pt x="0" y="831342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098540" y="4705858"/>
            <a:ext cx="5465445" cy="7772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95"/>
              </a:spcBef>
            </a:pPr>
            <a:r>
              <a:rPr sz="1200" b="1" spc="-25" dirty="0">
                <a:latin typeface="Tahoma"/>
                <a:cs typeface="Tahoma"/>
              </a:rPr>
              <a:t>Служение </a:t>
            </a:r>
            <a:r>
              <a:rPr sz="1200" b="1" spc="-10" dirty="0">
                <a:latin typeface="Tahoma"/>
                <a:cs typeface="Tahoma"/>
              </a:rPr>
              <a:t>обществу</a:t>
            </a:r>
            <a:endParaRPr sz="1200">
              <a:latin typeface="Tahoma"/>
              <a:cs typeface="Tahoma"/>
            </a:endParaRPr>
          </a:p>
          <a:p>
            <a:pPr marL="12700" marR="5080" algn="just">
              <a:lnSpc>
                <a:spcPct val="98800"/>
              </a:lnSpc>
              <a:spcBef>
                <a:spcPts val="115"/>
              </a:spcBef>
            </a:pPr>
            <a:r>
              <a:rPr sz="1200" dirty="0">
                <a:latin typeface="Tahoma"/>
                <a:cs typeface="Tahoma"/>
              </a:rPr>
              <a:t>Участвует</a:t>
            </a:r>
            <a:r>
              <a:rPr sz="1200" spc="1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20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социальных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движениях</a:t>
            </a:r>
            <a:r>
              <a:rPr sz="1200" spc="1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18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волонтерских</a:t>
            </a:r>
            <a:r>
              <a:rPr sz="1200" spc="2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проектах,</a:t>
            </a:r>
            <a:r>
              <a:rPr sz="1200" spc="17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осознает </a:t>
            </a:r>
            <a:r>
              <a:rPr sz="1200" spc="60" dirty="0">
                <a:latin typeface="Tahoma"/>
                <a:cs typeface="Tahoma"/>
              </a:rPr>
              <a:t>социальную</a:t>
            </a:r>
            <a:r>
              <a:rPr sz="1200" spc="3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ответственность</a:t>
            </a:r>
            <a:r>
              <a:rPr sz="1200" spc="2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2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готов</a:t>
            </a:r>
            <a:r>
              <a:rPr sz="1200" spc="1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поддерживать</a:t>
            </a:r>
            <a:r>
              <a:rPr sz="1200" spc="27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благотворительные инициативы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11036" y="6185532"/>
            <a:ext cx="6173470" cy="646430"/>
          </a:xfrm>
          <a:custGeom>
            <a:avLst/>
            <a:gdLst/>
            <a:ahLst/>
            <a:cxnLst/>
            <a:rect l="l" t="t" r="r" b="b"/>
            <a:pathLst>
              <a:path w="6173470" h="646429">
                <a:moveTo>
                  <a:pt x="0" y="646176"/>
                </a:moveTo>
                <a:lnTo>
                  <a:pt x="6172962" y="646176"/>
                </a:lnTo>
                <a:lnTo>
                  <a:pt x="617296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90030" y="6210706"/>
            <a:ext cx="546100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ahoma"/>
                <a:cs typeface="Tahoma"/>
              </a:rPr>
              <a:t>Поддержка</a:t>
            </a:r>
            <a:r>
              <a:rPr sz="1200" b="1" spc="-7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spc="-55" dirty="0">
                <a:latin typeface="Tahoma"/>
                <a:cs typeface="Tahoma"/>
              </a:rPr>
              <a:t>связь </a:t>
            </a:r>
            <a:r>
              <a:rPr sz="1200" b="1" dirty="0">
                <a:latin typeface="Tahoma"/>
                <a:cs typeface="Tahoma"/>
              </a:rPr>
              <a:t>с</a:t>
            </a:r>
            <a:r>
              <a:rPr sz="1200" b="1" spc="11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семьей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55" dirty="0">
                <a:latin typeface="Tahoma"/>
                <a:cs typeface="Tahoma"/>
              </a:rPr>
              <a:t>Вырос</a:t>
            </a:r>
            <a:r>
              <a:rPr sz="1200" spc="1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85" dirty="0">
                <a:latin typeface="Tahoma"/>
                <a:cs typeface="Tahoma"/>
              </a:rPr>
              <a:t>среде,</a:t>
            </a:r>
            <a:r>
              <a:rPr sz="1200" spc="1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где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важна</a:t>
            </a:r>
            <a:r>
              <a:rPr sz="1200" spc="1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семья;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ценит</a:t>
            </a:r>
            <a:r>
              <a:rPr sz="1200" spc="45" dirty="0">
                <a:latin typeface="Tahoma"/>
                <a:cs typeface="Tahoma"/>
              </a:rPr>
              <a:t> поддержку</a:t>
            </a:r>
            <a:r>
              <a:rPr sz="1200" spc="1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близких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передает ценности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spc="75" dirty="0">
                <a:latin typeface="Tahoma"/>
                <a:cs typeface="Tahoma"/>
              </a:rPr>
              <a:t>семейных</a:t>
            </a:r>
            <a:r>
              <a:rPr sz="1200" spc="1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связей</a:t>
            </a:r>
            <a:r>
              <a:rPr sz="1200" spc="35" dirty="0">
                <a:latin typeface="Tahoma"/>
                <a:cs typeface="Tahoma"/>
              </a:rPr>
              <a:t> </a:t>
            </a:r>
            <a:r>
              <a:rPr sz="1200" spc="100" dirty="0">
                <a:latin typeface="Tahoma"/>
                <a:cs typeface="Tahoma"/>
              </a:rPr>
              <a:t>следующему</a:t>
            </a:r>
            <a:r>
              <a:rPr sz="1200" spc="2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поколению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019419" y="5537072"/>
            <a:ext cx="6173470" cy="647065"/>
          </a:xfrm>
          <a:custGeom>
            <a:avLst/>
            <a:gdLst/>
            <a:ahLst/>
            <a:cxnLst/>
            <a:rect l="l" t="t" r="r" b="b"/>
            <a:pathLst>
              <a:path w="6173470" h="647064">
                <a:moveTo>
                  <a:pt x="0" y="646937"/>
                </a:moveTo>
                <a:lnTo>
                  <a:pt x="6172961" y="646937"/>
                </a:lnTo>
                <a:lnTo>
                  <a:pt x="6172961" y="0"/>
                </a:lnTo>
                <a:lnTo>
                  <a:pt x="0" y="0"/>
                </a:lnTo>
                <a:lnTo>
                  <a:pt x="0" y="646937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98540" y="5562091"/>
            <a:ext cx="574738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ahoma"/>
                <a:cs typeface="Tahoma"/>
              </a:rPr>
              <a:t>Открытость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доверие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45" dirty="0">
                <a:latin typeface="Tahoma"/>
                <a:cs typeface="Tahoma"/>
              </a:rPr>
              <a:t>Воспитан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уважительной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120" dirty="0">
                <a:latin typeface="Tahoma"/>
                <a:cs typeface="Tahoma"/>
              </a:rPr>
              <a:t>атмосфере,</a:t>
            </a:r>
            <a:r>
              <a:rPr sz="1200" spc="2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что</a:t>
            </a:r>
            <a:r>
              <a:rPr sz="1200" spc="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позволяет</a:t>
            </a:r>
            <a:r>
              <a:rPr sz="1200" spc="5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е</a:t>
            </a:r>
            <a:r>
              <a:rPr sz="1200" spc="-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м</a:t>
            </a:r>
            <a:r>
              <a:rPr sz="1200" spc="-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</a:t>
            </a:r>
            <a:r>
              <a:rPr sz="1200" spc="1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открыто</a:t>
            </a:r>
            <a:r>
              <a:rPr sz="1200" spc="5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выражать </a:t>
            </a:r>
            <a:r>
              <a:rPr sz="1200" spc="70" dirty="0">
                <a:latin typeface="Tahoma"/>
                <a:cs typeface="Tahoma"/>
              </a:rPr>
              <a:t>мысли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чувства,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строя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крепкие</a:t>
            </a:r>
            <a:r>
              <a:rPr sz="1200" spc="135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межличностные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отношения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019419" y="3854577"/>
            <a:ext cx="6173470" cy="830580"/>
          </a:xfrm>
          <a:custGeom>
            <a:avLst/>
            <a:gdLst/>
            <a:ahLst/>
            <a:cxnLst/>
            <a:rect l="l" t="t" r="r" b="b"/>
            <a:pathLst>
              <a:path w="6173470" h="830579">
                <a:moveTo>
                  <a:pt x="0" y="830580"/>
                </a:moveTo>
                <a:lnTo>
                  <a:pt x="6172961" y="830580"/>
                </a:lnTo>
                <a:lnTo>
                  <a:pt x="6172961" y="0"/>
                </a:lnTo>
                <a:lnTo>
                  <a:pt x="0" y="0"/>
                </a:lnTo>
                <a:lnTo>
                  <a:pt x="0" y="830580"/>
                </a:lnTo>
                <a:close/>
              </a:path>
            </a:pathLst>
          </a:custGeom>
          <a:ln w="9904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098540" y="3866134"/>
            <a:ext cx="5825490" cy="7772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b="1" spc="-45" dirty="0">
                <a:latin typeface="Tahoma"/>
                <a:cs typeface="Tahoma"/>
              </a:rPr>
              <a:t>Глобальное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мышление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spcBef>
                <a:spcPts val="95"/>
              </a:spcBef>
            </a:pPr>
            <a:r>
              <a:rPr sz="1200" spc="75" dirty="0">
                <a:latin typeface="Tahoma"/>
                <a:cs typeface="Tahoma"/>
              </a:rPr>
              <a:t>Осознает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60" dirty="0">
                <a:latin typeface="Tahoma"/>
                <a:cs typeface="Tahoma"/>
              </a:rPr>
              <a:t>свою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принадлежность</a:t>
            </a:r>
            <a:r>
              <a:rPr sz="1200" spc="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60" dirty="0">
                <a:latin typeface="Tahoma"/>
                <a:cs typeface="Tahoma"/>
              </a:rPr>
              <a:t>глобальному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spc="70" dirty="0">
                <a:latin typeface="Tahoma"/>
                <a:cs typeface="Tahoma"/>
              </a:rPr>
              <a:t>миру, </a:t>
            </a:r>
            <a:r>
              <a:rPr sz="1200" spc="35" dirty="0">
                <a:latin typeface="Tahoma"/>
                <a:cs typeface="Tahoma"/>
              </a:rPr>
              <a:t>интересуется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30"/>
              </a:lnSpc>
              <a:spcBef>
                <a:spcPts val="45"/>
              </a:spcBef>
            </a:pPr>
            <a:r>
              <a:rPr sz="1200" spc="80" dirty="0">
                <a:latin typeface="Tahoma"/>
                <a:cs typeface="Tahoma"/>
              </a:rPr>
              <a:t>международными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</a:t>
            </a:r>
            <a:r>
              <a:rPr sz="1200" spc="-2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р</a:t>
            </a:r>
            <a:r>
              <a:rPr sz="1200" spc="-2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о</a:t>
            </a:r>
            <a:r>
              <a:rPr sz="1200" spc="-2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ц</a:t>
            </a:r>
            <a:r>
              <a:rPr sz="1200" spc="-2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е</a:t>
            </a:r>
            <a:r>
              <a:rPr sz="1200" spc="-20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</a:t>
            </a:r>
            <a:r>
              <a:rPr sz="1200" spc="-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</a:t>
            </a:r>
            <a:r>
              <a:rPr sz="1200" spc="-210" dirty="0">
                <a:latin typeface="Tahoma"/>
                <a:cs typeface="Tahoma"/>
              </a:rPr>
              <a:t> </a:t>
            </a:r>
            <a:r>
              <a:rPr sz="1200" spc="90" dirty="0">
                <a:latin typeface="Tahoma"/>
                <a:cs typeface="Tahoma"/>
              </a:rPr>
              <a:t>ами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60" dirty="0">
                <a:latin typeface="Tahoma"/>
                <a:cs typeface="Tahoma"/>
              </a:rPr>
              <a:t> </a:t>
            </a:r>
            <a:r>
              <a:rPr sz="1200" spc="95" dirty="0">
                <a:latin typeface="Tahoma"/>
                <a:cs typeface="Tahoma"/>
              </a:rPr>
              <a:t>способен</a:t>
            </a:r>
            <a:r>
              <a:rPr sz="1200" spc="1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мыслить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100" dirty="0">
                <a:latin typeface="Tahoma"/>
                <a:cs typeface="Tahoma"/>
              </a:rPr>
              <a:t>рамках</a:t>
            </a:r>
            <a:r>
              <a:rPr sz="1200" spc="17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глобального контекста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19419" y="3197732"/>
            <a:ext cx="6173470" cy="646430"/>
          </a:xfrm>
          <a:custGeom>
            <a:avLst/>
            <a:gdLst/>
            <a:ahLst/>
            <a:cxnLst/>
            <a:rect l="l" t="t" r="r" b="b"/>
            <a:pathLst>
              <a:path w="6173470" h="646429">
                <a:moveTo>
                  <a:pt x="0" y="646176"/>
                </a:moveTo>
                <a:lnTo>
                  <a:pt x="6172961" y="646176"/>
                </a:lnTo>
                <a:lnTo>
                  <a:pt x="6172961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98540" y="3221228"/>
            <a:ext cx="545846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Забота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об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окружающей</a:t>
            </a:r>
            <a:r>
              <a:rPr sz="1200" b="1" spc="1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среде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75" dirty="0">
                <a:latin typeface="Tahoma"/>
                <a:cs typeface="Tahoma"/>
              </a:rPr>
              <a:t>Осознает</a:t>
            </a:r>
            <a:r>
              <a:rPr sz="1200" spc="2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важность</a:t>
            </a:r>
            <a:r>
              <a:rPr sz="1200" spc="25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экологии;</a:t>
            </a:r>
            <a:r>
              <a:rPr sz="1200" spc="2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участвует</a:t>
            </a:r>
            <a:r>
              <a:rPr sz="1200" spc="20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1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экологических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инициативах</a:t>
            </a:r>
            <a:r>
              <a:rPr sz="1200" spc="28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и </a:t>
            </a:r>
            <a:r>
              <a:rPr sz="1200" dirty="0">
                <a:latin typeface="Tahoma"/>
                <a:cs typeface="Tahoma"/>
              </a:rPr>
              <a:t>использует</a:t>
            </a:r>
            <a:r>
              <a:rPr sz="1200" spc="14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экологически</a:t>
            </a:r>
            <a:r>
              <a:rPr sz="1200" spc="1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чистые</a:t>
            </a:r>
            <a:r>
              <a:rPr sz="1200" spc="1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продукты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3333" y="753237"/>
            <a:ext cx="5996940" cy="646430"/>
          </a:xfrm>
          <a:custGeom>
            <a:avLst/>
            <a:gdLst/>
            <a:ahLst/>
            <a:cxnLst/>
            <a:rect l="l" t="t" r="r" b="b"/>
            <a:pathLst>
              <a:path w="5996940" h="646430">
                <a:moveTo>
                  <a:pt x="0" y="646176"/>
                </a:moveTo>
                <a:lnTo>
                  <a:pt x="5996940" y="646176"/>
                </a:lnTo>
                <a:lnTo>
                  <a:pt x="5996940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1236" y="775842"/>
            <a:ext cx="52616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ahoma"/>
                <a:cs typeface="Tahoma"/>
              </a:rPr>
              <a:t>Самообучение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20"/>
              </a:lnSpc>
              <a:spcBef>
                <a:spcPts val="60"/>
              </a:spcBef>
            </a:pPr>
            <a:r>
              <a:rPr sz="1200" spc="80" dirty="0">
                <a:latin typeface="Tahoma"/>
                <a:cs typeface="Tahoma"/>
              </a:rPr>
              <a:t>Способность</a:t>
            </a:r>
            <a:r>
              <a:rPr sz="1200" spc="18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адаптироваться</a:t>
            </a:r>
            <a:r>
              <a:rPr sz="1200" spc="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изменениям</a:t>
            </a:r>
            <a:r>
              <a:rPr sz="1200" spc="1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через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самостоятельное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20"/>
              </a:lnSpc>
            </a:pPr>
            <a:r>
              <a:rPr sz="1200" spc="75" dirty="0">
                <a:latin typeface="Tahoma"/>
                <a:cs typeface="Tahoma"/>
              </a:rPr>
              <a:t>освоение</a:t>
            </a:r>
            <a:r>
              <a:rPr sz="1200" spc="1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новых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знаний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навыков)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333" y="3817239"/>
            <a:ext cx="6005830" cy="461009"/>
          </a:xfrm>
          <a:custGeom>
            <a:avLst/>
            <a:gdLst/>
            <a:ahLst/>
            <a:cxnLst/>
            <a:rect l="l" t="t" r="r" b="b"/>
            <a:pathLst>
              <a:path w="6005830" h="461010">
                <a:moveTo>
                  <a:pt x="0" y="461010"/>
                </a:moveTo>
                <a:lnTo>
                  <a:pt x="6005322" y="461010"/>
                </a:lnTo>
                <a:lnTo>
                  <a:pt x="6005322" y="0"/>
                </a:lnTo>
                <a:lnTo>
                  <a:pt x="0" y="0"/>
                </a:lnTo>
                <a:lnTo>
                  <a:pt x="0" y="461010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1236" y="3840860"/>
            <a:ext cx="5674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5" dirty="0">
                <a:latin typeface="Tahoma"/>
                <a:cs typeface="Tahoma"/>
              </a:rPr>
              <a:t>Технологическая</a:t>
            </a:r>
            <a:r>
              <a:rPr sz="1200" b="1" spc="3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осведомлѐнность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Владеет</a:t>
            </a:r>
            <a:r>
              <a:rPr sz="1200" spc="165" dirty="0">
                <a:latin typeface="Tahoma"/>
                <a:cs typeface="Tahoma"/>
              </a:rPr>
              <a:t> </a:t>
            </a:r>
            <a:r>
              <a:rPr sz="1200" spc="90" dirty="0">
                <a:latin typeface="Tahoma"/>
                <a:cs typeface="Tahoma"/>
              </a:rPr>
              <a:t>современными</a:t>
            </a:r>
            <a:r>
              <a:rPr sz="1200" spc="2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технологиями,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включая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ИИ,</a:t>
            </a:r>
            <a:r>
              <a:rPr sz="1200" spc="110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анализ</a:t>
            </a:r>
            <a:r>
              <a:rPr sz="1200" spc="1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данных,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VR/AR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191" y="4295013"/>
            <a:ext cx="6010910" cy="646430"/>
          </a:xfrm>
          <a:custGeom>
            <a:avLst/>
            <a:gdLst/>
            <a:ahLst/>
            <a:cxnLst/>
            <a:rect l="l" t="t" r="r" b="b"/>
            <a:pathLst>
              <a:path w="6010910" h="646429">
                <a:moveTo>
                  <a:pt x="0" y="646176"/>
                </a:moveTo>
                <a:lnTo>
                  <a:pt x="6010656" y="646176"/>
                </a:lnTo>
                <a:lnTo>
                  <a:pt x="6010656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1788" y="4318761"/>
            <a:ext cx="561657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ahoma"/>
                <a:cs typeface="Tahoma"/>
              </a:rPr>
              <a:t>Создатель</a:t>
            </a:r>
            <a:r>
              <a:rPr sz="1200" b="1" spc="-7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контента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dirty="0">
                <a:latin typeface="Tahoma"/>
                <a:cs typeface="Tahoma"/>
              </a:rPr>
              <a:t>Не</a:t>
            </a:r>
            <a:r>
              <a:rPr sz="1200" spc="1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только</a:t>
            </a:r>
            <a:r>
              <a:rPr sz="1200" spc="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потребляет,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но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создаѐт</a:t>
            </a:r>
            <a:r>
              <a:rPr sz="1200" spc="1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контент,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используя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85" dirty="0">
                <a:latin typeface="Tahoma"/>
                <a:cs typeface="Tahoma"/>
              </a:rPr>
              <a:t>соцсети</a:t>
            </a:r>
            <a:r>
              <a:rPr sz="1200" spc="1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1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онлайн- </a:t>
            </a:r>
            <a:r>
              <a:rPr sz="1200" spc="85" dirty="0">
                <a:latin typeface="Tahoma"/>
                <a:cs typeface="Tahoma"/>
              </a:rPr>
              <a:t>платформы</a:t>
            </a:r>
            <a:r>
              <a:rPr sz="1200" spc="1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для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реализации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проектов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0" y="5919596"/>
            <a:ext cx="6015355" cy="831850"/>
          </a:xfrm>
          <a:custGeom>
            <a:avLst/>
            <a:gdLst/>
            <a:ahLst/>
            <a:cxnLst/>
            <a:rect l="l" t="t" r="r" b="b"/>
            <a:pathLst>
              <a:path w="6015355" h="831850">
                <a:moveTo>
                  <a:pt x="0" y="831339"/>
                </a:moveTo>
                <a:lnTo>
                  <a:pt x="6014847" y="831339"/>
                </a:lnTo>
                <a:lnTo>
                  <a:pt x="6014847" y="0"/>
                </a:lnTo>
                <a:lnTo>
                  <a:pt x="0" y="0"/>
                </a:lnTo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2034" y="5944616"/>
            <a:ext cx="506031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ahoma"/>
                <a:cs typeface="Tahoma"/>
              </a:rPr>
              <a:t>Креативность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55" dirty="0">
                <a:latin typeface="Tahoma"/>
                <a:cs typeface="Tahoma"/>
              </a:rPr>
              <a:t>Поддержка</a:t>
            </a:r>
            <a:r>
              <a:rPr sz="1200" spc="20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творческих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начинаний</a:t>
            </a:r>
            <a:r>
              <a:rPr sz="1200" spc="145" dirty="0">
                <a:latin typeface="Tahoma"/>
                <a:cs typeface="Tahoma"/>
              </a:rPr>
              <a:t> </a:t>
            </a:r>
            <a:r>
              <a:rPr sz="1200" spc="70" dirty="0">
                <a:latin typeface="Tahoma"/>
                <a:cs typeface="Tahoma"/>
              </a:rPr>
              <a:t>способствует</a:t>
            </a:r>
            <a:r>
              <a:rPr sz="1200" spc="145" dirty="0">
                <a:latin typeface="Tahoma"/>
                <a:cs typeface="Tahoma"/>
              </a:rPr>
              <a:t> </a:t>
            </a:r>
            <a:r>
              <a:rPr sz="1200" spc="60" dirty="0">
                <a:latin typeface="Tahoma"/>
                <a:cs typeface="Tahoma"/>
              </a:rPr>
              <a:t>нестандартному </a:t>
            </a:r>
            <a:r>
              <a:rPr sz="1200" spc="65" dirty="0">
                <a:latin typeface="Tahoma"/>
                <a:cs typeface="Tahoma"/>
              </a:rPr>
              <a:t>мышлению</a:t>
            </a:r>
            <a:r>
              <a:rPr sz="1200" spc="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генерации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новых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идей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019419" y="1878710"/>
            <a:ext cx="6173470" cy="647065"/>
          </a:xfrm>
          <a:custGeom>
            <a:avLst/>
            <a:gdLst/>
            <a:ahLst/>
            <a:cxnLst/>
            <a:rect l="l" t="t" r="r" b="b"/>
            <a:pathLst>
              <a:path w="6173470" h="647064">
                <a:moveTo>
                  <a:pt x="0" y="646938"/>
                </a:moveTo>
                <a:lnTo>
                  <a:pt x="6172961" y="646938"/>
                </a:lnTo>
                <a:lnTo>
                  <a:pt x="6172961" y="0"/>
                </a:lnTo>
                <a:lnTo>
                  <a:pt x="0" y="0"/>
                </a:lnTo>
                <a:lnTo>
                  <a:pt x="0" y="646938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098540" y="1902333"/>
            <a:ext cx="591693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Честность</a:t>
            </a:r>
            <a:r>
              <a:rPr sz="1200" b="1" spc="-7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ответственность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45" dirty="0">
                <a:latin typeface="Tahoma"/>
                <a:cs typeface="Tahoma"/>
              </a:rPr>
              <a:t>Поддерживает</a:t>
            </a:r>
            <a:r>
              <a:rPr sz="1200" spc="2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высокие</a:t>
            </a:r>
            <a:r>
              <a:rPr sz="1200" spc="250" dirty="0">
                <a:latin typeface="Tahoma"/>
                <a:cs typeface="Tahoma"/>
              </a:rPr>
              <a:t> </a:t>
            </a:r>
            <a:r>
              <a:rPr sz="1200" spc="75" dirty="0">
                <a:latin typeface="Tahoma"/>
                <a:cs typeface="Tahoma"/>
              </a:rPr>
              <a:t>моральные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стандарты,</a:t>
            </a:r>
            <a:r>
              <a:rPr sz="1200" spc="2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считает</a:t>
            </a:r>
            <a:r>
              <a:rPr sz="1200" spc="18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важными</a:t>
            </a:r>
            <a:r>
              <a:rPr sz="1200" spc="20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честность</a:t>
            </a:r>
            <a:r>
              <a:rPr sz="1200" spc="14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и </a:t>
            </a:r>
            <a:r>
              <a:rPr sz="1200" dirty="0">
                <a:latin typeface="Tahoma"/>
                <a:cs typeface="Tahoma"/>
              </a:rPr>
              <a:t>ответственность</a:t>
            </a:r>
            <a:r>
              <a:rPr sz="1200" spc="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как</a:t>
            </a:r>
            <a:r>
              <a:rPr sz="1200" spc="11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личной,</a:t>
            </a:r>
            <a:r>
              <a:rPr sz="1200" spc="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так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11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95" dirty="0">
                <a:latin typeface="Tahoma"/>
                <a:cs typeface="Tahoma"/>
              </a:rPr>
              <a:t>профессиональной</a:t>
            </a:r>
            <a:r>
              <a:rPr sz="1200" spc="2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жизни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905" y="5273421"/>
            <a:ext cx="5998210" cy="646430"/>
          </a:xfrm>
          <a:custGeom>
            <a:avLst/>
            <a:gdLst/>
            <a:ahLst/>
            <a:cxnLst/>
            <a:rect l="l" t="t" r="r" b="b"/>
            <a:pathLst>
              <a:path w="5998210" h="646429">
                <a:moveTo>
                  <a:pt x="0" y="646175"/>
                </a:moveTo>
                <a:lnTo>
                  <a:pt x="5997702" y="646175"/>
                </a:lnTo>
                <a:lnTo>
                  <a:pt x="5997702" y="0"/>
                </a:lnTo>
                <a:lnTo>
                  <a:pt x="0" y="0"/>
                </a:lnTo>
                <a:lnTo>
                  <a:pt x="0" y="646175"/>
                </a:lnTo>
                <a:close/>
              </a:path>
            </a:pathLst>
          </a:custGeom>
          <a:ln w="9906">
            <a:solidFill>
              <a:srgbClr val="B4C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9959" y="5297881"/>
            <a:ext cx="555688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Самостоятельное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мышление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400"/>
              </a:lnSpc>
              <a:spcBef>
                <a:spcPts val="140"/>
              </a:spcBef>
            </a:pPr>
            <a:r>
              <a:rPr sz="1200" spc="10" dirty="0">
                <a:latin typeface="Tahoma"/>
                <a:cs typeface="Tahoma"/>
              </a:rPr>
              <a:t>Развито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критическое</a:t>
            </a:r>
            <a:r>
              <a:rPr sz="1200" spc="170" dirty="0">
                <a:latin typeface="Tahoma"/>
                <a:cs typeface="Tahoma"/>
              </a:rPr>
              <a:t> </a:t>
            </a:r>
            <a:r>
              <a:rPr sz="1200" spc="65" dirty="0">
                <a:latin typeface="Tahoma"/>
                <a:cs typeface="Tahoma"/>
              </a:rPr>
              <a:t>мышление,</a:t>
            </a:r>
            <a:r>
              <a:rPr sz="1200" spc="145" dirty="0">
                <a:latin typeface="Tahoma"/>
                <a:cs typeface="Tahoma"/>
              </a:rPr>
              <a:t> </a:t>
            </a:r>
            <a:r>
              <a:rPr sz="1200" spc="80" dirty="0">
                <a:latin typeface="Tahoma"/>
                <a:cs typeface="Tahoma"/>
              </a:rPr>
              <a:t>способность</a:t>
            </a:r>
            <a:r>
              <a:rPr sz="1200" spc="245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анализировать,</a:t>
            </a:r>
            <a:r>
              <a:rPr sz="1200" spc="19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проявлять </a:t>
            </a:r>
            <a:r>
              <a:rPr sz="1200" dirty="0">
                <a:latin typeface="Tahoma"/>
                <a:cs typeface="Tahoma"/>
              </a:rPr>
              <a:t>инициативу</a:t>
            </a:r>
            <a:r>
              <a:rPr sz="1200" spc="1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1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находить</a:t>
            </a:r>
            <a:r>
              <a:rPr sz="1200" spc="125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инновационные</a:t>
            </a:r>
            <a:r>
              <a:rPr sz="1200" spc="25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решения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015101" y="439547"/>
            <a:ext cx="6182360" cy="754380"/>
            <a:chOff x="6015101" y="439547"/>
            <a:chExt cx="6182360" cy="754380"/>
          </a:xfrm>
        </p:grpSpPr>
        <p:sp>
          <p:nvSpPr>
            <p:cNvPr id="37" name="object 37"/>
            <p:cNvSpPr/>
            <p:nvPr/>
          </p:nvSpPr>
          <p:spPr>
            <a:xfrm>
              <a:off x="6020181" y="444627"/>
              <a:ext cx="6172200" cy="744220"/>
            </a:xfrm>
            <a:custGeom>
              <a:avLst/>
              <a:gdLst/>
              <a:ahLst/>
              <a:cxnLst/>
              <a:rect l="l" t="t" r="r" b="b"/>
              <a:pathLst>
                <a:path w="6172200" h="744219">
                  <a:moveTo>
                    <a:pt x="6172200" y="0"/>
                  </a:moveTo>
                  <a:lnTo>
                    <a:pt x="0" y="0"/>
                  </a:lnTo>
                  <a:lnTo>
                    <a:pt x="0" y="743712"/>
                  </a:lnTo>
                  <a:lnTo>
                    <a:pt x="6172200" y="743712"/>
                  </a:lnTo>
                  <a:lnTo>
                    <a:pt x="6172200" y="0"/>
                  </a:lnTo>
                  <a:close/>
                </a:path>
              </a:pathLst>
            </a:custGeom>
            <a:solidFill>
              <a:srgbClr val="2D5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20181" y="444627"/>
              <a:ext cx="6172200" cy="744220"/>
            </a:xfrm>
            <a:custGeom>
              <a:avLst/>
              <a:gdLst/>
              <a:ahLst/>
              <a:cxnLst/>
              <a:rect l="l" t="t" r="r" b="b"/>
              <a:pathLst>
                <a:path w="6172200" h="744219">
                  <a:moveTo>
                    <a:pt x="0" y="743712"/>
                  </a:moveTo>
                  <a:lnTo>
                    <a:pt x="6172200" y="743712"/>
                  </a:lnTo>
                  <a:lnTo>
                    <a:pt x="6172200" y="0"/>
                  </a:lnTo>
                  <a:lnTo>
                    <a:pt x="0" y="0"/>
                  </a:lnTo>
                  <a:lnTo>
                    <a:pt x="0" y="743712"/>
                  </a:lnTo>
                  <a:close/>
                </a:path>
              </a:pathLst>
            </a:custGeom>
            <a:ln w="9904">
              <a:solidFill>
                <a:srgbClr val="B4C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099175" y="467995"/>
            <a:ext cx="5794375" cy="65595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97500"/>
              </a:lnSpc>
              <a:spcBef>
                <a:spcPts val="145"/>
              </a:spcBef>
            </a:pP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Гражданственность,</a:t>
            </a:r>
            <a:r>
              <a:rPr sz="1400" b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патриотизм,</a:t>
            </a:r>
            <a:r>
              <a:rPr sz="1400" b="1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приверженность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традиционным 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духовно-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нравственным</a:t>
            </a:r>
            <a:r>
              <a:rPr sz="1400" b="1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ценностям,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моральные</a:t>
            </a:r>
            <a:r>
              <a:rPr sz="14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и</a:t>
            </a:r>
            <a:r>
              <a:rPr sz="1400" b="1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этические принципы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-2412" y="432688"/>
            <a:ext cx="6025515" cy="323850"/>
            <a:chOff x="-2412" y="432688"/>
            <a:chExt cx="6025515" cy="323850"/>
          </a:xfrm>
        </p:grpSpPr>
        <p:sp>
          <p:nvSpPr>
            <p:cNvPr id="41" name="object 41"/>
            <p:cNvSpPr/>
            <p:nvPr/>
          </p:nvSpPr>
          <p:spPr>
            <a:xfrm>
              <a:off x="2667" y="437768"/>
              <a:ext cx="6015355" cy="313690"/>
            </a:xfrm>
            <a:custGeom>
              <a:avLst/>
              <a:gdLst/>
              <a:ahLst/>
              <a:cxnLst/>
              <a:rect l="l" t="t" r="r" b="b"/>
              <a:pathLst>
                <a:path w="6015355" h="313690">
                  <a:moveTo>
                    <a:pt x="6015228" y="0"/>
                  </a:moveTo>
                  <a:lnTo>
                    <a:pt x="0" y="0"/>
                  </a:lnTo>
                  <a:lnTo>
                    <a:pt x="0" y="313182"/>
                  </a:lnTo>
                  <a:lnTo>
                    <a:pt x="6015228" y="313182"/>
                  </a:lnTo>
                  <a:lnTo>
                    <a:pt x="6015228" y="0"/>
                  </a:lnTo>
                  <a:close/>
                </a:path>
              </a:pathLst>
            </a:custGeom>
            <a:solidFill>
              <a:srgbClr val="2D5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7" y="437768"/>
              <a:ext cx="6015355" cy="313690"/>
            </a:xfrm>
            <a:custGeom>
              <a:avLst/>
              <a:gdLst/>
              <a:ahLst/>
              <a:cxnLst/>
              <a:rect l="l" t="t" r="r" b="b"/>
              <a:pathLst>
                <a:path w="6015355" h="313690">
                  <a:moveTo>
                    <a:pt x="0" y="313182"/>
                  </a:moveTo>
                  <a:lnTo>
                    <a:pt x="6015228" y="313182"/>
                  </a:lnTo>
                  <a:lnTo>
                    <a:pt x="6015228" y="0"/>
                  </a:lnTo>
                  <a:lnTo>
                    <a:pt x="0" y="0"/>
                  </a:lnTo>
                  <a:lnTo>
                    <a:pt x="0" y="313182"/>
                  </a:lnTo>
                  <a:close/>
                </a:path>
              </a:pathLst>
            </a:custGeom>
            <a:ln w="9906">
              <a:solidFill>
                <a:srgbClr val="B4C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0568" y="455421"/>
            <a:ext cx="37973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Образование</a:t>
            </a:r>
            <a:r>
              <a:rPr sz="1400" b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и</a:t>
            </a:r>
            <a:r>
              <a:rPr sz="1400" b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профессиональные</a:t>
            </a: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навыки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-3175" y="3489934"/>
            <a:ext cx="6051550" cy="389890"/>
            <a:chOff x="-3175" y="3489934"/>
            <a:chExt cx="6051550" cy="389890"/>
          </a:xfrm>
        </p:grpSpPr>
        <p:pic>
          <p:nvPicPr>
            <p:cNvPr id="45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89934"/>
              <a:ext cx="6047994" cy="38940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0" y="3514344"/>
              <a:ext cx="6010910" cy="307975"/>
            </a:xfrm>
            <a:custGeom>
              <a:avLst/>
              <a:gdLst/>
              <a:ahLst/>
              <a:cxnLst/>
              <a:rect l="l" t="t" r="r" b="b"/>
              <a:pathLst>
                <a:path w="6010910" h="307975">
                  <a:moveTo>
                    <a:pt x="6010656" y="0"/>
                  </a:moveTo>
                  <a:lnTo>
                    <a:pt x="0" y="0"/>
                  </a:lnTo>
                  <a:lnTo>
                    <a:pt x="0" y="307847"/>
                  </a:lnTo>
                  <a:lnTo>
                    <a:pt x="6010656" y="307847"/>
                  </a:lnTo>
                  <a:lnTo>
                    <a:pt x="6010656" y="0"/>
                  </a:lnTo>
                  <a:close/>
                </a:path>
              </a:pathLst>
            </a:custGeom>
            <a:solidFill>
              <a:srgbClr val="2D5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0" y="3514344"/>
              <a:ext cx="6010910" cy="307975"/>
            </a:xfrm>
            <a:custGeom>
              <a:avLst/>
              <a:gdLst/>
              <a:ahLst/>
              <a:cxnLst/>
              <a:rect l="l" t="t" r="r" b="b"/>
              <a:pathLst>
                <a:path w="6010910" h="307975">
                  <a:moveTo>
                    <a:pt x="0" y="307847"/>
                  </a:moveTo>
                  <a:lnTo>
                    <a:pt x="6010656" y="307847"/>
                  </a:lnTo>
                  <a:lnTo>
                    <a:pt x="6010656" y="0"/>
                  </a:lnTo>
                  <a:lnTo>
                    <a:pt x="0" y="0"/>
                  </a:lnTo>
                  <a:lnTo>
                    <a:pt x="0" y="307847"/>
                  </a:lnTo>
                  <a:close/>
                </a:path>
              </a:pathLst>
            </a:custGeom>
            <a:ln w="6096">
              <a:solidFill>
                <a:srgbClr val="B4C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8130" y="3538804"/>
            <a:ext cx="20612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Цифровая</a:t>
            </a:r>
            <a:r>
              <a:rPr sz="1400" b="1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грамотность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-3047" y="4927828"/>
            <a:ext cx="6055360" cy="389890"/>
            <a:chOff x="-3047" y="4927828"/>
            <a:chExt cx="6055360" cy="389890"/>
          </a:xfrm>
        </p:grpSpPr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27828"/>
              <a:ext cx="6051804" cy="38940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0" y="4952238"/>
              <a:ext cx="6014720" cy="307975"/>
            </a:xfrm>
            <a:custGeom>
              <a:avLst/>
              <a:gdLst/>
              <a:ahLst/>
              <a:cxnLst/>
              <a:rect l="l" t="t" r="r" b="b"/>
              <a:pathLst>
                <a:path w="6014720" h="307975">
                  <a:moveTo>
                    <a:pt x="6014466" y="0"/>
                  </a:moveTo>
                  <a:lnTo>
                    <a:pt x="0" y="0"/>
                  </a:lnTo>
                  <a:lnTo>
                    <a:pt x="0" y="307848"/>
                  </a:lnTo>
                  <a:lnTo>
                    <a:pt x="6014466" y="307848"/>
                  </a:lnTo>
                  <a:lnTo>
                    <a:pt x="6014466" y="0"/>
                  </a:lnTo>
                  <a:close/>
                </a:path>
              </a:pathLst>
            </a:custGeom>
            <a:solidFill>
              <a:srgbClr val="2D5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0" y="4952238"/>
              <a:ext cx="6014720" cy="307975"/>
            </a:xfrm>
            <a:custGeom>
              <a:avLst/>
              <a:gdLst/>
              <a:ahLst/>
              <a:cxnLst/>
              <a:rect l="l" t="t" r="r" b="b"/>
              <a:pathLst>
                <a:path w="6014720" h="307975">
                  <a:moveTo>
                    <a:pt x="0" y="307848"/>
                  </a:moveTo>
                  <a:lnTo>
                    <a:pt x="6014466" y="307848"/>
                  </a:lnTo>
                  <a:lnTo>
                    <a:pt x="6014466" y="0"/>
                  </a:lnTo>
                  <a:lnTo>
                    <a:pt x="0" y="0"/>
                  </a:lnTo>
                  <a:lnTo>
                    <a:pt x="0" y="307848"/>
                  </a:lnTo>
                  <a:close/>
                </a:path>
              </a:pathLst>
            </a:custGeom>
            <a:ln w="6096">
              <a:solidFill>
                <a:srgbClr val="B4C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78130" y="4976876"/>
            <a:ext cx="4650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Воспитание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 креативности</a:t>
            </a:r>
            <a:r>
              <a:rPr sz="140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и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 критического</a:t>
            </a:r>
            <a:r>
              <a:rPr sz="140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мышления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3377946" y="24510"/>
            <a:ext cx="3848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70" dirty="0">
                <a:solidFill>
                  <a:srgbClr val="2D5395"/>
                </a:solidFill>
                <a:latin typeface="Tahoma"/>
                <a:cs typeface="Tahoma"/>
              </a:rPr>
              <a:t>Портрет</a:t>
            </a:r>
            <a:r>
              <a:rPr sz="2400" b="0" spc="10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2400" b="0" spc="65" dirty="0">
                <a:solidFill>
                  <a:srgbClr val="2D5395"/>
                </a:solidFill>
                <a:latin typeface="Tahoma"/>
                <a:cs typeface="Tahoma"/>
              </a:rPr>
              <a:t>выпускника</a:t>
            </a:r>
            <a:r>
              <a:rPr sz="2400" b="0" spc="6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2400" b="0" spc="-20" dirty="0">
                <a:solidFill>
                  <a:srgbClr val="2D5395"/>
                </a:solidFill>
                <a:latin typeface="Tahoma"/>
                <a:cs typeface="Tahoma"/>
              </a:rPr>
              <a:t>2040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5" name="object 5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02784" y="329247"/>
            <a:ext cx="1054100" cy="80486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7946" y="24510"/>
            <a:ext cx="3848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70" dirty="0">
                <a:solidFill>
                  <a:srgbClr val="2D5395"/>
                </a:solidFill>
                <a:latin typeface="Tahoma"/>
                <a:cs typeface="Tahoma"/>
              </a:rPr>
              <a:t>Портрет</a:t>
            </a:r>
            <a:r>
              <a:rPr sz="2400" b="0" spc="10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2400" b="0" spc="65" dirty="0">
                <a:solidFill>
                  <a:srgbClr val="2D5395"/>
                </a:solidFill>
                <a:latin typeface="Tahoma"/>
                <a:cs typeface="Tahoma"/>
              </a:rPr>
              <a:t>выпускника</a:t>
            </a:r>
            <a:r>
              <a:rPr sz="2400" b="0" spc="6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2400" b="0" spc="-20" dirty="0">
                <a:solidFill>
                  <a:srgbClr val="2D5395"/>
                </a:solidFill>
                <a:latin typeface="Tahoma"/>
                <a:cs typeface="Tahoma"/>
              </a:rPr>
              <a:t>2040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0" y="538996"/>
            <a:ext cx="6540753" cy="383023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545719"/>
          <a:ext cx="6501130" cy="62109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01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Ценности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здоровья</a:t>
                      </a:r>
                      <a:r>
                        <a:rPr sz="1400" b="1" spc="-8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и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благополучия</a:t>
                      </a:r>
                      <a:endParaRPr sz="1400">
                        <a:latin typeface="Segoe UI"/>
                        <a:cs typeface="Segoe U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B4C5E7"/>
                      </a:solidFill>
                      <a:prstDash val="solid"/>
                    </a:lnL>
                    <a:lnR w="6350">
                      <a:solidFill>
                        <a:srgbClr val="B4C5E7"/>
                      </a:solidFill>
                      <a:prstDash val="solid"/>
                    </a:lnR>
                    <a:lnT w="635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  <a:solidFill>
                      <a:srgbClr val="2D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b="1" spc="-45" dirty="0">
                          <a:latin typeface="Tahoma"/>
                          <a:cs typeface="Tahoma"/>
                        </a:rPr>
                        <a:t>Физическое</a:t>
                      </a:r>
                      <a:r>
                        <a:rPr sz="12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b="1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0" dirty="0">
                          <a:latin typeface="Tahoma"/>
                          <a:cs typeface="Tahoma"/>
                        </a:rPr>
                        <a:t>психическое</a:t>
                      </a:r>
                      <a:r>
                        <a:rPr sz="1200" b="1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здоровье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5885">
                        <a:lnSpc>
                          <a:spcPts val="1420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Здоровый</a:t>
                      </a:r>
                      <a:r>
                        <a:rPr sz="12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образ</a:t>
                      </a:r>
                      <a:r>
                        <a:rPr sz="1200" spc="2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жизни</a:t>
                      </a:r>
                      <a:r>
                        <a:rPr sz="12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—</a:t>
                      </a:r>
                      <a:r>
                        <a:rPr sz="1200" spc="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80" dirty="0">
                          <a:latin typeface="Tahoma"/>
                          <a:cs typeface="Tahoma"/>
                        </a:rPr>
                        <a:t>норма;</a:t>
                      </a:r>
                      <a:r>
                        <a:rPr sz="1200" spc="2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65" dirty="0">
                          <a:latin typeface="Tahoma"/>
                          <a:cs typeface="Tahoma"/>
                        </a:rPr>
                        <a:t>осознаѐт</a:t>
                      </a:r>
                      <a:r>
                        <a:rPr sz="1200" spc="1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важность</a:t>
                      </a:r>
                      <a:r>
                        <a:rPr sz="1200" spc="1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физической</a:t>
                      </a:r>
                      <a:r>
                        <a:rPr sz="12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активности</a:t>
                      </a:r>
                      <a:r>
                        <a:rPr sz="12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0" dirty="0">
                          <a:latin typeface="Tahoma"/>
                          <a:cs typeface="Tahoma"/>
                        </a:rPr>
                        <a:t>и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5885">
                        <a:lnSpc>
                          <a:spcPts val="1420"/>
                        </a:lnSpc>
                      </a:pPr>
                      <a:r>
                        <a:rPr sz="1200" spc="50" dirty="0">
                          <a:latin typeface="Tahoma"/>
                          <a:cs typeface="Tahoma"/>
                        </a:rPr>
                        <a:t>психического</a:t>
                      </a:r>
                      <a:r>
                        <a:rPr sz="12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благополучия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905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33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-10" dirty="0">
                          <a:latin typeface="Tahoma"/>
                          <a:cs typeface="Tahoma"/>
                        </a:rPr>
                        <a:t>Эмоциональное</a:t>
                      </a:r>
                      <a:r>
                        <a:rPr sz="12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благополучие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86360" marR="541655">
                        <a:lnSpc>
                          <a:spcPts val="1400"/>
                        </a:lnSpc>
                        <a:spcBef>
                          <a:spcPts val="14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Высокий</a:t>
                      </a:r>
                      <a:r>
                        <a:rPr sz="12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уровень</a:t>
                      </a:r>
                      <a:r>
                        <a:rPr sz="1200" spc="2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80" dirty="0">
                          <a:latin typeface="Tahoma"/>
                          <a:cs typeface="Tahoma"/>
                        </a:rPr>
                        <a:t>эмоционального</a:t>
                      </a:r>
                      <a:r>
                        <a:rPr sz="1200" spc="25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интеллекта</a:t>
                      </a:r>
                      <a:r>
                        <a:rPr sz="12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0" dirty="0">
                          <a:latin typeface="Tahoma"/>
                          <a:cs typeface="Tahoma"/>
                        </a:rPr>
                        <a:t>способствует</a:t>
                      </a:r>
                      <a:r>
                        <a:rPr sz="1200" spc="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80" dirty="0">
                          <a:latin typeface="Tahoma"/>
                          <a:cs typeface="Tahoma"/>
                        </a:rPr>
                        <a:t>эффективному </a:t>
                      </a:r>
                      <a:r>
                        <a:rPr sz="1200" spc="45" dirty="0">
                          <a:latin typeface="Tahoma"/>
                          <a:cs typeface="Tahoma"/>
                        </a:rPr>
                        <a:t>взаимодействию,</a:t>
                      </a:r>
                      <a:r>
                        <a:rPr sz="1200" spc="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эмпатии</a:t>
                      </a:r>
                      <a:r>
                        <a:rPr sz="1200" spc="1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65" dirty="0">
                          <a:latin typeface="Tahoma"/>
                          <a:cs typeface="Tahoma"/>
                        </a:rPr>
                        <a:t>построению</a:t>
                      </a:r>
                      <a:r>
                        <a:rPr sz="1200" spc="1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крепких</a:t>
                      </a:r>
                      <a:r>
                        <a:rPr sz="12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35" dirty="0">
                          <a:latin typeface="Tahoma"/>
                          <a:cs typeface="Tahoma"/>
                        </a:rPr>
                        <a:t>отношений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9050">
                      <a:solidFill>
                        <a:srgbClr val="B4C5E7"/>
                      </a:solidFill>
                      <a:prstDash val="solid"/>
                    </a:lnT>
                    <a:lnB w="1905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3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Карьера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и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трудовая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деятельность</a:t>
                      </a:r>
                      <a:endParaRPr sz="1400">
                        <a:latin typeface="Segoe UI"/>
                        <a:cs typeface="Segoe U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905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  <a:solidFill>
                      <a:srgbClr val="2D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b="1" spc="-25" dirty="0">
                          <a:latin typeface="Tahoma"/>
                          <a:cs typeface="Tahoma"/>
                        </a:rPr>
                        <a:t>Гибкость</a:t>
                      </a:r>
                      <a:r>
                        <a:rPr sz="1200" b="1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latin typeface="Tahoma"/>
                          <a:cs typeface="Tahoma"/>
                        </a:rPr>
                        <a:t>в</a:t>
                      </a:r>
                      <a:r>
                        <a:rPr sz="1200" b="1" spc="-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карьере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86360" marR="313690">
                        <a:lnSpc>
                          <a:spcPts val="1410"/>
                        </a:lnSpc>
                        <a:spcBef>
                          <a:spcPts val="13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Удаленная</a:t>
                      </a:r>
                      <a:r>
                        <a:rPr sz="1200" spc="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работа,</a:t>
                      </a:r>
                      <a:r>
                        <a:rPr sz="12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95" dirty="0">
                          <a:latin typeface="Tahoma"/>
                          <a:cs typeface="Tahoma"/>
                        </a:rPr>
                        <a:t>фриланс,</a:t>
                      </a:r>
                      <a:r>
                        <a:rPr sz="12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гибкий</a:t>
                      </a:r>
                      <a:r>
                        <a:rPr sz="12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60" dirty="0">
                          <a:latin typeface="Tahoma"/>
                          <a:cs typeface="Tahoma"/>
                        </a:rPr>
                        <a:t>график;</a:t>
                      </a:r>
                      <a:r>
                        <a:rPr sz="1200" spc="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90" dirty="0">
                          <a:latin typeface="Tahoma"/>
                          <a:cs typeface="Tahoma"/>
                        </a:rPr>
                        <a:t>баланс</a:t>
                      </a:r>
                      <a:r>
                        <a:rPr sz="1200" spc="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80" dirty="0">
                          <a:latin typeface="Tahoma"/>
                          <a:cs typeface="Tahoma"/>
                        </a:rPr>
                        <a:t>между</a:t>
                      </a:r>
                      <a:r>
                        <a:rPr sz="1200" spc="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работой</a:t>
                      </a:r>
                      <a:r>
                        <a:rPr sz="1200" spc="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личной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жизнью;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готовность</a:t>
                      </a:r>
                      <a:r>
                        <a:rPr sz="12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с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м</a:t>
                      </a:r>
                      <a:r>
                        <a:rPr sz="12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е</a:t>
                      </a:r>
                      <a:r>
                        <a:rPr sz="12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н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е</a:t>
                      </a:r>
                      <a:r>
                        <a:rPr sz="1200" spc="1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п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р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о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ф</a:t>
                      </a:r>
                      <a:r>
                        <a:rPr sz="12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е</a:t>
                      </a:r>
                      <a:r>
                        <a:rPr sz="12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с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с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постоянному</a:t>
                      </a:r>
                      <a:r>
                        <a:rPr sz="12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50" dirty="0">
                          <a:latin typeface="Tahoma"/>
                          <a:cs typeface="Tahoma"/>
                        </a:rPr>
                        <a:t>совершенствованию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9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b="1" spc="-35" dirty="0">
                          <a:latin typeface="Tahoma"/>
                          <a:cs typeface="Tahoma"/>
                        </a:rPr>
                        <a:t>Предпринимательский</a:t>
                      </a:r>
                      <a:r>
                        <a:rPr sz="12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подход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ts val="1425"/>
                        </a:lnSpc>
                        <a:spcBef>
                          <a:spcPts val="60"/>
                        </a:spcBef>
                      </a:pPr>
                      <a:r>
                        <a:rPr sz="1200" spc="90" dirty="0">
                          <a:latin typeface="Tahoma"/>
                          <a:cs typeface="Tahoma"/>
                        </a:rPr>
                        <a:t>Стремление</a:t>
                      </a:r>
                      <a:r>
                        <a:rPr sz="1200" spc="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spc="1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80" dirty="0">
                          <a:latin typeface="Tahoma"/>
                          <a:cs typeface="Tahoma"/>
                        </a:rPr>
                        <a:t>собственному</a:t>
                      </a:r>
                      <a:r>
                        <a:rPr sz="1200" spc="2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делу,</a:t>
                      </a:r>
                      <a:r>
                        <a:rPr sz="1200" spc="1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инициативность</a:t>
                      </a:r>
                      <a:r>
                        <a:rPr sz="1200" spc="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креативность,</a:t>
                      </a:r>
                      <a:r>
                        <a:rPr sz="1200" spc="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творческий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ts val="1425"/>
                        </a:lnSpc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подход</a:t>
                      </a:r>
                      <a:r>
                        <a:rPr sz="12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85" dirty="0">
                          <a:latin typeface="Tahoma"/>
                          <a:cs typeface="Tahoma"/>
                        </a:rPr>
                        <a:t>решению</a:t>
                      </a:r>
                      <a:r>
                        <a:rPr sz="1200" spc="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задач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Международные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связи</a:t>
                      </a:r>
                      <a:endParaRPr sz="1400">
                        <a:latin typeface="Segoe UI"/>
                        <a:cs typeface="Segoe U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  <a:solidFill>
                      <a:srgbClr val="2D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6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0" dirty="0">
                          <a:latin typeface="Tahoma"/>
                          <a:cs typeface="Tahoma"/>
                        </a:rPr>
                        <a:t>Международные</a:t>
                      </a:r>
                      <a:r>
                        <a:rPr sz="1200" b="1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проекты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86360" marR="266065">
                        <a:lnSpc>
                          <a:spcPts val="1400"/>
                        </a:lnSpc>
                        <a:spcBef>
                          <a:spcPts val="140"/>
                        </a:spcBef>
                      </a:pPr>
                      <a:r>
                        <a:rPr sz="1200" spc="45" dirty="0">
                          <a:latin typeface="Tahoma"/>
                          <a:cs typeface="Tahoma"/>
                        </a:rPr>
                        <a:t>Участие</a:t>
                      </a:r>
                      <a:r>
                        <a:rPr sz="12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в 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международных</a:t>
                      </a:r>
                      <a:r>
                        <a:rPr sz="1200" spc="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мероприятиях,</a:t>
                      </a:r>
                      <a:r>
                        <a:rPr sz="1200" spc="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45" dirty="0">
                          <a:latin typeface="Tahoma"/>
                          <a:cs typeface="Tahoma"/>
                        </a:rPr>
                        <a:t>стажировках;</a:t>
                      </a:r>
                      <a:r>
                        <a:rPr sz="1200" spc="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110" dirty="0">
                          <a:latin typeface="Tahoma"/>
                          <a:cs typeface="Tahoma"/>
                        </a:rPr>
                        <a:t>расширение</a:t>
                      </a:r>
                      <a:r>
                        <a:rPr sz="12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35" dirty="0">
                          <a:latin typeface="Tahoma"/>
                          <a:cs typeface="Tahoma"/>
                        </a:rPr>
                        <a:t>кругозора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 налаживание</a:t>
                      </a:r>
                      <a:r>
                        <a:rPr sz="12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связей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Жизненные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ценности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уважение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культуре,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традициям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  <a:solidFill>
                      <a:srgbClr val="2D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dirty="0">
                          <a:latin typeface="Tahoma"/>
                          <a:cs typeface="Tahoma"/>
                        </a:rPr>
                        <a:t>Интерес</a:t>
                      </a:r>
                      <a:r>
                        <a:rPr sz="12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latin typeface="Tahoma"/>
                          <a:cs typeface="Tahoma"/>
                        </a:rPr>
                        <a:t>культуре</a:t>
                      </a:r>
                      <a:r>
                        <a:rPr sz="12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b="1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искусству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86360" marR="1108710">
                        <a:lnSpc>
                          <a:spcPts val="1400"/>
                        </a:lnSpc>
                        <a:spcBef>
                          <a:spcPts val="14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Активный</a:t>
                      </a:r>
                      <a:r>
                        <a:rPr sz="12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интерес</a:t>
                      </a:r>
                      <a:r>
                        <a:rPr sz="12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45" dirty="0">
                          <a:latin typeface="Tahoma"/>
                          <a:cs typeface="Tahoma"/>
                        </a:rPr>
                        <a:t>искусству,</a:t>
                      </a:r>
                      <a:r>
                        <a:rPr sz="1200" spc="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музыке,</a:t>
                      </a:r>
                      <a:r>
                        <a:rPr sz="12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культуре;</a:t>
                      </a:r>
                      <a:r>
                        <a:rPr sz="12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участие</a:t>
                      </a:r>
                      <a:r>
                        <a:rPr sz="1200" spc="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в</a:t>
                      </a:r>
                      <a:r>
                        <a:rPr sz="12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культурных мероприятиях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184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b="1" spc="-30" dirty="0">
                          <a:latin typeface="Tahoma"/>
                          <a:cs typeface="Tahoma"/>
                        </a:rPr>
                        <a:t>Культурное</a:t>
                      </a:r>
                      <a:r>
                        <a:rPr sz="1200" b="1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наследие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200" spc="45" dirty="0">
                          <a:latin typeface="Tahoma"/>
                          <a:cs typeface="Tahoma"/>
                        </a:rPr>
                        <a:t>Гордость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за</a:t>
                      </a:r>
                      <a:r>
                        <a:rPr sz="1200" spc="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культурное</a:t>
                      </a:r>
                      <a:r>
                        <a:rPr sz="12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наследие</a:t>
                      </a:r>
                      <a:r>
                        <a:rPr sz="12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уважение</a:t>
                      </a:r>
                      <a:r>
                        <a:rPr sz="1200" spc="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35" dirty="0">
                          <a:latin typeface="Tahoma"/>
                          <a:cs typeface="Tahoma"/>
                        </a:rPr>
                        <a:t>традициям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0" dirty="0">
                          <a:latin typeface="Tahoma"/>
                          <a:cs typeface="Tahoma"/>
                        </a:rPr>
                        <a:t>Разнообразие</a:t>
                      </a:r>
                      <a:r>
                        <a:rPr sz="1200" b="1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latin typeface="Tahoma"/>
                          <a:cs typeface="Tahoma"/>
                        </a:rPr>
                        <a:t>инклюзивность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9060" marR="1220470">
                        <a:lnSpc>
                          <a:spcPts val="1400"/>
                        </a:lnSpc>
                        <a:spcBef>
                          <a:spcPts val="140"/>
                        </a:spcBef>
                      </a:pPr>
                      <a:r>
                        <a:rPr sz="1200" spc="55" dirty="0">
                          <a:latin typeface="Tahoma"/>
                          <a:cs typeface="Tahoma"/>
                        </a:rPr>
                        <a:t>Уважение</a:t>
                      </a:r>
                      <a:r>
                        <a:rPr sz="12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10" dirty="0">
                          <a:latin typeface="Tahoma"/>
                          <a:cs typeface="Tahoma"/>
                        </a:rPr>
                        <a:t>к</a:t>
                      </a:r>
                      <a:r>
                        <a:rPr sz="12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45" dirty="0">
                          <a:latin typeface="Tahoma"/>
                          <a:cs typeface="Tahoma"/>
                        </a:rPr>
                        <a:t>различным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10" dirty="0">
                          <a:latin typeface="Tahoma"/>
                          <a:cs typeface="Tahoma"/>
                        </a:rPr>
                        <a:t>культурам,</a:t>
                      </a:r>
                      <a:r>
                        <a:rPr sz="12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традициям</a:t>
                      </a:r>
                      <a:r>
                        <a:rPr sz="120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10" dirty="0">
                          <a:latin typeface="Tahoma"/>
                          <a:cs typeface="Tahoma"/>
                        </a:rPr>
                        <a:t>и</a:t>
                      </a:r>
                      <a:r>
                        <a:rPr sz="120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55" dirty="0">
                          <a:latin typeface="Tahoma"/>
                          <a:cs typeface="Tahoma"/>
                        </a:rPr>
                        <a:t>мнениям;</a:t>
                      </a:r>
                      <a:r>
                        <a:rPr sz="1200" spc="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ценность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инклюзивного</a:t>
                      </a:r>
                      <a:r>
                        <a:rPr sz="12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65" dirty="0">
                          <a:latin typeface="Tahoma"/>
                          <a:cs typeface="Tahoma"/>
                        </a:rPr>
                        <a:t>общества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B4C5E7"/>
                      </a:solidFill>
                      <a:prstDash val="solid"/>
                    </a:lnL>
                    <a:lnR w="12700">
                      <a:solidFill>
                        <a:srgbClr val="B4C5E7"/>
                      </a:solidFill>
                      <a:prstDash val="solid"/>
                    </a:lnR>
                    <a:lnT w="12700">
                      <a:solidFill>
                        <a:srgbClr val="B4C5E7"/>
                      </a:solidFill>
                      <a:prstDash val="solid"/>
                    </a:lnT>
                    <a:lnB w="12700">
                      <a:solidFill>
                        <a:srgbClr val="B4C5E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793738" y="567292"/>
            <a:ext cx="4956175" cy="506095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spc="135" dirty="0">
                <a:solidFill>
                  <a:srgbClr val="2D5395"/>
                </a:solidFill>
                <a:latin typeface="Tahoma"/>
                <a:cs typeface="Tahoma"/>
              </a:rPr>
              <a:t>Сформированы</a:t>
            </a:r>
            <a:r>
              <a:rPr sz="1400" spc="105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2D5395"/>
                </a:solidFill>
                <a:latin typeface="Tahoma"/>
                <a:cs typeface="Tahoma"/>
              </a:rPr>
              <a:t>15</a:t>
            </a:r>
            <a:r>
              <a:rPr sz="1400" spc="-35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spc="65" dirty="0">
                <a:solidFill>
                  <a:srgbClr val="2D5395"/>
                </a:solidFill>
                <a:latin typeface="Tahoma"/>
                <a:cs typeface="Tahoma"/>
              </a:rPr>
              <a:t>рабочих</a:t>
            </a:r>
            <a:r>
              <a:rPr sz="1400" spc="6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Tahoma"/>
                <a:cs typeface="Tahoma"/>
              </a:rPr>
              <a:t>групп: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400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70" dirty="0">
                <a:latin typeface="Tahoma"/>
                <a:cs typeface="Tahoma"/>
              </a:rPr>
              <a:t>Дошкольное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образование;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40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125" dirty="0">
                <a:latin typeface="Tahoma"/>
                <a:cs typeface="Tahoma"/>
              </a:rPr>
              <a:t>Среднее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</a:t>
            </a:r>
            <a:r>
              <a:rPr sz="1400" spc="-254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б</a:t>
            </a:r>
            <a:r>
              <a:rPr sz="1400" spc="-260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ще</a:t>
            </a:r>
            <a:r>
              <a:rPr sz="1400" spc="-2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е</a:t>
            </a:r>
            <a:r>
              <a:rPr sz="1400" spc="1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образование;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125" dirty="0">
                <a:latin typeface="Tahoma"/>
                <a:cs typeface="Tahoma"/>
              </a:rPr>
              <a:t>Среднее</a:t>
            </a:r>
            <a:r>
              <a:rPr sz="1400" spc="120" dirty="0">
                <a:latin typeface="Tahoma"/>
                <a:cs typeface="Tahoma"/>
              </a:rPr>
              <a:t> </a:t>
            </a:r>
            <a:r>
              <a:rPr sz="1400" spc="125" dirty="0">
                <a:latin typeface="Tahoma"/>
                <a:cs typeface="Tahoma"/>
              </a:rPr>
              <a:t>профессиональное</a:t>
            </a:r>
            <a:r>
              <a:rPr sz="1400" spc="11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образование;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400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90" dirty="0">
                <a:latin typeface="Tahoma"/>
                <a:cs typeface="Tahoma"/>
              </a:rPr>
              <a:t>Высшее</a:t>
            </a:r>
            <a:r>
              <a:rPr sz="1400" spc="12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образование;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190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45" dirty="0">
                <a:latin typeface="Tahoma"/>
                <a:cs typeface="Tahoma"/>
              </a:rPr>
              <a:t>Дополнительное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125" dirty="0">
                <a:latin typeface="Tahoma"/>
                <a:cs typeface="Tahoma"/>
              </a:rPr>
              <a:t>профессиональное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образование;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spc="45" dirty="0">
                <a:solidFill>
                  <a:srgbClr val="2D5395"/>
                </a:solidFill>
                <a:latin typeface="Tahoma"/>
                <a:cs typeface="Tahoma"/>
              </a:rPr>
              <a:t>Сквозные</a:t>
            </a:r>
            <a:r>
              <a:rPr sz="1400" spc="27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2D5395"/>
                </a:solidFill>
                <a:latin typeface="Tahoma"/>
                <a:cs typeface="Tahoma"/>
              </a:rPr>
              <a:t>интегральные</a:t>
            </a:r>
            <a:r>
              <a:rPr sz="1400" spc="245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2D5395"/>
                </a:solidFill>
                <a:latin typeface="Tahoma"/>
                <a:cs typeface="Tahoma"/>
              </a:rPr>
              <a:t>группы: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640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70" dirty="0">
                <a:latin typeface="Tahoma"/>
                <a:cs typeface="Tahoma"/>
              </a:rPr>
              <a:t>Воспитание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гармоничной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личности;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dirty="0">
                <a:latin typeface="Tahoma"/>
                <a:cs typeface="Tahoma"/>
              </a:rPr>
              <a:t>Качество</a:t>
            </a:r>
            <a:r>
              <a:rPr sz="1400" spc="30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образования;</a:t>
            </a:r>
            <a:endParaRPr sz="1400">
              <a:latin typeface="Tahoma"/>
              <a:cs typeface="Tahoma"/>
            </a:endParaRPr>
          </a:p>
          <a:p>
            <a:pPr marL="299085" marR="669290" indent="-287020">
              <a:lnSpc>
                <a:spcPts val="21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400" spc="55" dirty="0">
                <a:latin typeface="Tahoma"/>
                <a:cs typeface="Tahoma"/>
              </a:rPr>
              <a:t>Психологические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аспекты</a:t>
            </a:r>
            <a:r>
              <a:rPr sz="1400" spc="10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образовательного </a:t>
            </a:r>
            <a:r>
              <a:rPr sz="1400" spc="90" dirty="0">
                <a:latin typeface="Tahoma"/>
                <a:cs typeface="Tahoma"/>
              </a:rPr>
              <a:t>процесса;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35" dirty="0">
                <a:latin typeface="Tahoma"/>
                <a:cs typeface="Tahoma"/>
              </a:rPr>
              <a:t>Цифровизация;</a:t>
            </a:r>
            <a:endParaRPr sz="1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spcBef>
                <a:spcPts val="19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400" spc="65" dirty="0">
                <a:latin typeface="Tahoma"/>
                <a:cs typeface="Tahoma"/>
              </a:rPr>
              <a:t>Бесшовность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уровней</a:t>
            </a:r>
            <a:r>
              <a:rPr sz="1400" spc="8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образования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и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420"/>
              </a:spcBef>
            </a:pPr>
            <a:r>
              <a:rPr sz="1400" spc="10" dirty="0">
                <a:latin typeface="Tahoma"/>
                <a:cs typeface="Tahoma"/>
              </a:rPr>
              <a:t>количественные</a:t>
            </a:r>
            <a:r>
              <a:rPr sz="1400" spc="34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показатели;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70" dirty="0">
                <a:latin typeface="Tahoma"/>
                <a:cs typeface="Tahoma"/>
              </a:rPr>
              <a:t>Модели</a:t>
            </a:r>
            <a:r>
              <a:rPr sz="1400" spc="2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управления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135" dirty="0">
                <a:latin typeface="Tahoma"/>
                <a:cs typeface="Tahoma"/>
              </a:rPr>
              <a:t> </a:t>
            </a:r>
            <a:r>
              <a:rPr sz="1400" spc="95" dirty="0">
                <a:latin typeface="Tahoma"/>
                <a:cs typeface="Tahoma"/>
              </a:rPr>
              <a:t>экономика</a:t>
            </a:r>
            <a:r>
              <a:rPr sz="1400" spc="26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образования;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85" dirty="0">
                <a:latin typeface="Tahoma"/>
                <a:cs typeface="Tahoma"/>
              </a:rPr>
              <a:t>Экспорт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образования;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400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85" dirty="0">
                <a:latin typeface="Tahoma"/>
                <a:cs typeface="Tahoma"/>
              </a:rPr>
              <a:t>Мнение</a:t>
            </a:r>
            <a:r>
              <a:rPr sz="1400" spc="10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будущего;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409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55" dirty="0">
                <a:latin typeface="Tahoma"/>
                <a:cs typeface="Tahoma"/>
              </a:rPr>
              <a:t>Детский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отдых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оздоровление;</a:t>
            </a:r>
            <a:endParaRPr sz="1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395"/>
              </a:spcBef>
              <a:buFont typeface="Microsoft Sans Serif"/>
              <a:buChar char="•"/>
              <a:tabLst>
                <a:tab pos="297180" algn="l"/>
              </a:tabLst>
            </a:pPr>
            <a:r>
              <a:rPr sz="1400" spc="50" dirty="0">
                <a:latin typeface="Tahoma"/>
                <a:cs typeface="Tahoma"/>
              </a:rPr>
              <a:t>Группа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компоновки.</a:t>
            </a:r>
            <a:endParaRPr sz="140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690868" y="5824092"/>
          <a:ext cx="5348603" cy="645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5795"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sz="1800" spc="-10" dirty="0">
                          <a:solidFill>
                            <a:srgbClr val="4470C4"/>
                          </a:solidFill>
                          <a:latin typeface="Calibri"/>
                          <a:cs typeface="Calibri"/>
                        </a:rPr>
                        <a:t>Вызов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58115" marB="0">
                    <a:lnL w="12700">
                      <a:solidFill>
                        <a:srgbClr val="4470C4"/>
                      </a:solidFill>
                      <a:prstDash val="sysDashDot"/>
                    </a:lnL>
                    <a:lnR w="12700">
                      <a:solidFill>
                        <a:srgbClr val="4470C4"/>
                      </a:solidFill>
                      <a:prstDash val="sysDashDot"/>
                    </a:lnR>
                    <a:lnT w="12700">
                      <a:solidFill>
                        <a:srgbClr val="4470C4"/>
                      </a:solidFill>
                      <a:prstDash val="sysDashDot"/>
                    </a:lnT>
                    <a:lnB w="12700">
                      <a:solidFill>
                        <a:srgbClr val="4470C4"/>
                      </a:solidFill>
                      <a:prstDash val="sysDashDot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800" spc="-10" dirty="0">
                          <a:solidFill>
                            <a:srgbClr val="4470C4"/>
                          </a:solidFill>
                          <a:latin typeface="Calibri"/>
                          <a:cs typeface="Calibri"/>
                        </a:rPr>
                        <a:t>Подвызов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4470C4"/>
                      </a:solidFill>
                      <a:prstDash val="sysDashDot"/>
                    </a:lnL>
                    <a:lnR w="19050">
                      <a:solidFill>
                        <a:srgbClr val="4470C4"/>
                      </a:solidFill>
                      <a:prstDash val="sysDashDot"/>
                    </a:lnR>
                    <a:lnT w="12700">
                      <a:solidFill>
                        <a:srgbClr val="4470C4"/>
                      </a:solidFill>
                      <a:prstDash val="sysDashDot"/>
                    </a:lnT>
                    <a:lnB w="12700">
                      <a:solidFill>
                        <a:srgbClr val="4470C4"/>
                      </a:solidFill>
                      <a:prstDash val="sysDashDot"/>
                    </a:lnB>
                  </a:tcPr>
                </a:tc>
                <a:tc>
                  <a:txBody>
                    <a:bodyPr/>
                    <a:lstStyle/>
                    <a:p>
                      <a:pPr marL="99695" marR="102235" indent="2254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spc="-10" dirty="0">
                          <a:solidFill>
                            <a:srgbClr val="4470C4"/>
                          </a:solidFill>
                          <a:latin typeface="Calibri"/>
                          <a:cs typeface="Calibri"/>
                        </a:rPr>
                        <a:t>Образ </a:t>
                      </a:r>
                      <a:r>
                        <a:rPr sz="1800" spc="-25" dirty="0">
                          <a:solidFill>
                            <a:srgbClr val="4470C4"/>
                          </a:solidFill>
                          <a:latin typeface="Calibri"/>
                          <a:cs typeface="Calibri"/>
                        </a:rPr>
                        <a:t>результата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4470C4"/>
                      </a:solidFill>
                      <a:prstDash val="sysDashDot"/>
                    </a:lnL>
                    <a:lnR w="19050">
                      <a:solidFill>
                        <a:srgbClr val="4470C4"/>
                      </a:solidFill>
                      <a:prstDash val="sysDashDot"/>
                    </a:lnR>
                    <a:lnT w="12700">
                      <a:solidFill>
                        <a:srgbClr val="4470C4"/>
                      </a:solidFill>
                      <a:prstDash val="sysDashDot"/>
                    </a:lnT>
                    <a:lnB w="12700">
                      <a:solidFill>
                        <a:srgbClr val="4470C4"/>
                      </a:solidFill>
                      <a:prstDash val="sysDashDot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1800" spc="-10" dirty="0">
                          <a:solidFill>
                            <a:srgbClr val="4470C4"/>
                          </a:solidFill>
                          <a:latin typeface="Calibri"/>
                          <a:cs typeface="Calibri"/>
                        </a:rPr>
                        <a:t>Показатели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0020" marB="0">
                    <a:lnL w="19050">
                      <a:solidFill>
                        <a:srgbClr val="4470C4"/>
                      </a:solidFill>
                      <a:prstDash val="sysDashDot"/>
                    </a:lnL>
                    <a:lnR w="19050">
                      <a:solidFill>
                        <a:srgbClr val="4470C4"/>
                      </a:solidFill>
                      <a:prstDash val="sysDashDot"/>
                    </a:lnR>
                    <a:lnT w="12700">
                      <a:solidFill>
                        <a:srgbClr val="4470C4"/>
                      </a:solidFill>
                      <a:prstDash val="sysDashDot"/>
                    </a:lnT>
                    <a:lnB w="12700">
                      <a:solidFill>
                        <a:srgbClr val="4470C4"/>
                      </a:solidFill>
                      <a:prstDash val="sysDashDot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800" spc="-10" dirty="0">
                          <a:solidFill>
                            <a:srgbClr val="4470C4"/>
                          </a:solidFill>
                          <a:latin typeface="Calibri"/>
                          <a:cs typeface="Calibri"/>
                        </a:rPr>
                        <a:t>Риски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56845" marB="0">
                    <a:lnL w="19050">
                      <a:solidFill>
                        <a:srgbClr val="4470C4"/>
                      </a:solidFill>
                      <a:prstDash val="sysDashDot"/>
                    </a:lnL>
                    <a:lnR w="12700">
                      <a:solidFill>
                        <a:srgbClr val="4470C4"/>
                      </a:solidFill>
                      <a:prstDash val="sysDashDot"/>
                    </a:lnR>
                    <a:lnT w="12700">
                      <a:solidFill>
                        <a:srgbClr val="4470C4"/>
                      </a:solidFill>
                      <a:prstDash val="sysDashDot"/>
                    </a:lnT>
                    <a:lnB w="12700">
                      <a:solidFill>
                        <a:srgbClr val="4470C4"/>
                      </a:solidFill>
                      <a:prstDash val="sys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17952" y="365992"/>
            <a:ext cx="754448" cy="79193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9585"/>
            <a:ext cx="12192000" cy="932180"/>
            <a:chOff x="0" y="139585"/>
            <a:chExt cx="12192000" cy="932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1312"/>
              <a:ext cx="12192000" cy="730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274552" y="139585"/>
              <a:ext cx="855980" cy="855980"/>
            </a:xfrm>
            <a:custGeom>
              <a:avLst/>
              <a:gdLst/>
              <a:ahLst/>
              <a:cxnLst/>
              <a:rect l="l" t="t" r="r" b="b"/>
              <a:pathLst>
                <a:path w="855979" h="855980">
                  <a:moveTo>
                    <a:pt x="855840" y="0"/>
                  </a:moveTo>
                  <a:lnTo>
                    <a:pt x="0" y="0"/>
                  </a:lnTo>
                  <a:lnTo>
                    <a:pt x="0" y="855840"/>
                  </a:lnTo>
                  <a:lnTo>
                    <a:pt x="855840" y="855840"/>
                  </a:lnTo>
                  <a:lnTo>
                    <a:pt x="855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35055" y="198234"/>
              <a:ext cx="654824" cy="65482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47243" y="1034922"/>
            <a:ext cx="11737340" cy="5074285"/>
            <a:chOff x="347243" y="1034922"/>
            <a:chExt cx="11737340" cy="507428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243" y="1400047"/>
              <a:ext cx="11542522" cy="47086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40744" y="1034922"/>
              <a:ext cx="1043444" cy="15177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3000" y="5029200"/>
              <a:ext cx="8991600" cy="3429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31140" y="390601"/>
            <a:ext cx="979868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Microsoft Sans Serif"/>
                <a:cs typeface="Microsoft Sans Serif"/>
              </a:rPr>
              <a:t>ГОСУДАРСТВЕННАЯ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ПОЛИТИКА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СФЕРЕ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ОБРАЗОВАНИЯ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НАЦИОНАЛЬНЫЕ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ПРОЕКТЫ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38473" y="1258316"/>
              <a:ext cx="4930140" cy="4675505"/>
            </a:xfrm>
            <a:custGeom>
              <a:avLst/>
              <a:gdLst/>
              <a:ahLst/>
              <a:cxnLst/>
              <a:rect l="l" t="t" r="r" b="b"/>
              <a:pathLst>
                <a:path w="4930140" h="4675505">
                  <a:moveTo>
                    <a:pt x="4595368" y="0"/>
                  </a:moveTo>
                  <a:lnTo>
                    <a:pt x="334263" y="0"/>
                  </a:lnTo>
                  <a:lnTo>
                    <a:pt x="284857" y="3626"/>
                  </a:lnTo>
                  <a:lnTo>
                    <a:pt x="237706" y="14159"/>
                  </a:lnTo>
                  <a:lnTo>
                    <a:pt x="193325" y="31082"/>
                  </a:lnTo>
                  <a:lnTo>
                    <a:pt x="152232" y="53877"/>
                  </a:lnTo>
                  <a:lnTo>
                    <a:pt x="114942" y="82027"/>
                  </a:lnTo>
                  <a:lnTo>
                    <a:pt x="81972" y="115014"/>
                  </a:lnTo>
                  <a:lnTo>
                    <a:pt x="53839" y="152320"/>
                  </a:lnTo>
                  <a:lnTo>
                    <a:pt x="31059" y="193429"/>
                  </a:lnTo>
                  <a:lnTo>
                    <a:pt x="14148" y="237822"/>
                  </a:lnTo>
                  <a:lnTo>
                    <a:pt x="3623" y="284981"/>
                  </a:lnTo>
                  <a:lnTo>
                    <a:pt x="0" y="334391"/>
                  </a:lnTo>
                  <a:lnTo>
                    <a:pt x="0" y="4341177"/>
                  </a:lnTo>
                  <a:lnTo>
                    <a:pt x="3623" y="4390575"/>
                  </a:lnTo>
                  <a:lnTo>
                    <a:pt x="14148" y="4437723"/>
                  </a:lnTo>
                  <a:lnTo>
                    <a:pt x="31059" y="4482104"/>
                  </a:lnTo>
                  <a:lnTo>
                    <a:pt x="53839" y="4523200"/>
                  </a:lnTo>
                  <a:lnTo>
                    <a:pt x="81972" y="4560494"/>
                  </a:lnTo>
                  <a:lnTo>
                    <a:pt x="114942" y="4593470"/>
                  </a:lnTo>
                  <a:lnTo>
                    <a:pt x="152232" y="4621610"/>
                  </a:lnTo>
                  <a:lnTo>
                    <a:pt x="193325" y="4644396"/>
                  </a:lnTo>
                  <a:lnTo>
                    <a:pt x="237706" y="4661313"/>
                  </a:lnTo>
                  <a:lnTo>
                    <a:pt x="284857" y="4671842"/>
                  </a:lnTo>
                  <a:lnTo>
                    <a:pt x="334263" y="4675466"/>
                  </a:lnTo>
                  <a:lnTo>
                    <a:pt x="4595368" y="4675466"/>
                  </a:lnTo>
                  <a:lnTo>
                    <a:pt x="4644774" y="4671842"/>
                  </a:lnTo>
                  <a:lnTo>
                    <a:pt x="4691925" y="4661313"/>
                  </a:lnTo>
                  <a:lnTo>
                    <a:pt x="4736306" y="4644396"/>
                  </a:lnTo>
                  <a:lnTo>
                    <a:pt x="4777399" y="4621610"/>
                  </a:lnTo>
                  <a:lnTo>
                    <a:pt x="4814689" y="4593470"/>
                  </a:lnTo>
                  <a:lnTo>
                    <a:pt x="4847659" y="4560494"/>
                  </a:lnTo>
                  <a:lnTo>
                    <a:pt x="4875792" y="4523200"/>
                  </a:lnTo>
                  <a:lnTo>
                    <a:pt x="4898572" y="4482104"/>
                  </a:lnTo>
                  <a:lnTo>
                    <a:pt x="4915483" y="4437723"/>
                  </a:lnTo>
                  <a:lnTo>
                    <a:pt x="4926008" y="4390575"/>
                  </a:lnTo>
                  <a:lnTo>
                    <a:pt x="4929632" y="4341177"/>
                  </a:lnTo>
                  <a:lnTo>
                    <a:pt x="4929632" y="334391"/>
                  </a:lnTo>
                  <a:lnTo>
                    <a:pt x="4926008" y="284981"/>
                  </a:lnTo>
                  <a:lnTo>
                    <a:pt x="4915483" y="237822"/>
                  </a:lnTo>
                  <a:lnTo>
                    <a:pt x="4898572" y="193429"/>
                  </a:lnTo>
                  <a:lnTo>
                    <a:pt x="4875792" y="152320"/>
                  </a:lnTo>
                  <a:lnTo>
                    <a:pt x="4847659" y="115014"/>
                  </a:lnTo>
                  <a:lnTo>
                    <a:pt x="4814689" y="82027"/>
                  </a:lnTo>
                  <a:lnTo>
                    <a:pt x="4777399" y="53877"/>
                  </a:lnTo>
                  <a:lnTo>
                    <a:pt x="4736306" y="31082"/>
                  </a:lnTo>
                  <a:lnTo>
                    <a:pt x="4691925" y="14159"/>
                  </a:lnTo>
                  <a:lnTo>
                    <a:pt x="4644774" y="3626"/>
                  </a:lnTo>
                  <a:lnTo>
                    <a:pt x="459536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83888" y="1589150"/>
              <a:ext cx="3639185" cy="3451225"/>
            </a:xfrm>
            <a:custGeom>
              <a:avLst/>
              <a:gdLst/>
              <a:ahLst/>
              <a:cxnLst/>
              <a:rect l="l" t="t" r="r" b="b"/>
              <a:pathLst>
                <a:path w="3639184" h="3451225">
                  <a:moveTo>
                    <a:pt x="3374516" y="0"/>
                  </a:moveTo>
                  <a:lnTo>
                    <a:pt x="264287" y="0"/>
                  </a:lnTo>
                  <a:lnTo>
                    <a:pt x="216791" y="4259"/>
                  </a:lnTo>
                  <a:lnTo>
                    <a:pt x="172084" y="16540"/>
                  </a:lnTo>
                  <a:lnTo>
                    <a:pt x="130913" y="36096"/>
                  </a:lnTo>
                  <a:lnTo>
                    <a:pt x="94026" y="62180"/>
                  </a:lnTo>
                  <a:lnTo>
                    <a:pt x="62169" y="94047"/>
                  </a:lnTo>
                  <a:lnTo>
                    <a:pt x="36091" y="130951"/>
                  </a:lnTo>
                  <a:lnTo>
                    <a:pt x="16538" y="172144"/>
                  </a:lnTo>
                  <a:lnTo>
                    <a:pt x="4259" y="216880"/>
                  </a:lnTo>
                  <a:lnTo>
                    <a:pt x="0" y="264413"/>
                  </a:lnTo>
                  <a:lnTo>
                    <a:pt x="0" y="3186811"/>
                  </a:lnTo>
                  <a:lnTo>
                    <a:pt x="4259" y="3234344"/>
                  </a:lnTo>
                  <a:lnTo>
                    <a:pt x="16538" y="3279080"/>
                  </a:lnTo>
                  <a:lnTo>
                    <a:pt x="36091" y="3320273"/>
                  </a:lnTo>
                  <a:lnTo>
                    <a:pt x="62169" y="3357177"/>
                  </a:lnTo>
                  <a:lnTo>
                    <a:pt x="94026" y="3389044"/>
                  </a:lnTo>
                  <a:lnTo>
                    <a:pt x="130913" y="3415128"/>
                  </a:lnTo>
                  <a:lnTo>
                    <a:pt x="172084" y="3434684"/>
                  </a:lnTo>
                  <a:lnTo>
                    <a:pt x="216791" y="3446965"/>
                  </a:lnTo>
                  <a:lnTo>
                    <a:pt x="264287" y="3451225"/>
                  </a:lnTo>
                  <a:lnTo>
                    <a:pt x="3374516" y="3451225"/>
                  </a:lnTo>
                  <a:lnTo>
                    <a:pt x="3422012" y="3446965"/>
                  </a:lnTo>
                  <a:lnTo>
                    <a:pt x="3466719" y="3434684"/>
                  </a:lnTo>
                  <a:lnTo>
                    <a:pt x="3507890" y="3415128"/>
                  </a:lnTo>
                  <a:lnTo>
                    <a:pt x="3544777" y="3389044"/>
                  </a:lnTo>
                  <a:lnTo>
                    <a:pt x="3576634" y="3357177"/>
                  </a:lnTo>
                  <a:lnTo>
                    <a:pt x="3602712" y="3320273"/>
                  </a:lnTo>
                  <a:lnTo>
                    <a:pt x="3622265" y="3279080"/>
                  </a:lnTo>
                  <a:lnTo>
                    <a:pt x="3634544" y="3234344"/>
                  </a:lnTo>
                  <a:lnTo>
                    <a:pt x="3638804" y="3186811"/>
                  </a:lnTo>
                  <a:lnTo>
                    <a:pt x="3638804" y="264413"/>
                  </a:lnTo>
                  <a:lnTo>
                    <a:pt x="3634544" y="216880"/>
                  </a:lnTo>
                  <a:lnTo>
                    <a:pt x="3622265" y="172144"/>
                  </a:lnTo>
                  <a:lnTo>
                    <a:pt x="3602712" y="130951"/>
                  </a:lnTo>
                  <a:lnTo>
                    <a:pt x="3576634" y="94047"/>
                  </a:lnTo>
                  <a:lnTo>
                    <a:pt x="3544777" y="62180"/>
                  </a:lnTo>
                  <a:lnTo>
                    <a:pt x="3507890" y="36096"/>
                  </a:lnTo>
                  <a:lnTo>
                    <a:pt x="3466719" y="16540"/>
                  </a:lnTo>
                  <a:lnTo>
                    <a:pt x="3422012" y="4259"/>
                  </a:lnTo>
                  <a:lnTo>
                    <a:pt x="3374516" y="0"/>
                  </a:lnTo>
                  <a:close/>
                </a:path>
              </a:pathLst>
            </a:custGeom>
            <a:solidFill>
              <a:srgbClr val="040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141721" y="5251450"/>
            <a:ext cx="1771014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indent="156845">
              <a:lnSpc>
                <a:spcPts val="1300"/>
              </a:lnSpc>
              <a:spcBef>
                <a:spcPts val="259"/>
              </a:spcBef>
            </a:pPr>
            <a:r>
              <a:rPr sz="1200" dirty="0">
                <a:latin typeface="Times New Roman"/>
                <a:cs typeface="Times New Roman"/>
              </a:rPr>
              <a:t>Станем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лучше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для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вас </a:t>
            </a:r>
            <a:r>
              <a:rPr sz="1200" dirty="0">
                <a:latin typeface="Times New Roman"/>
                <a:cs typeface="Times New Roman"/>
              </a:rPr>
              <a:t>поделитесь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впечатлениями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32830" y="3339160"/>
            <a:ext cx="7423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spc="-275" dirty="0">
                <a:solidFill>
                  <a:srgbClr val="F1F1F1"/>
                </a:solidFill>
                <a:latin typeface="Arial MT"/>
                <a:cs typeface="Arial MT"/>
              </a:rPr>
              <a:t>qr-</a:t>
            </a:r>
            <a:r>
              <a:rPr sz="2000" b="0" spc="-35" dirty="0">
                <a:solidFill>
                  <a:srgbClr val="F1F1F1"/>
                </a:solidFill>
                <a:latin typeface="Times New Roman"/>
                <a:cs typeface="Times New Roman"/>
              </a:rPr>
              <a:t>КОД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9847" y="76200"/>
            <a:ext cx="11820525" cy="4066540"/>
            <a:chOff x="69847" y="76200"/>
            <a:chExt cx="11820525" cy="40665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35055" y="198234"/>
              <a:ext cx="654824" cy="6548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96652" y="1097661"/>
              <a:ext cx="2093087" cy="30445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47" y="76200"/>
              <a:ext cx="1828800" cy="1828800"/>
            </a:xfrm>
            <a:prstGeom prst="rect">
              <a:avLst/>
            </a:prstGeom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69" y="1360549"/>
            <a:ext cx="3902075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1876</Words>
  <Application>Microsoft Office PowerPoint</Application>
  <PresentationFormat>Широкоэкранный</PresentationFormat>
  <Paragraphs>278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 MT</vt:lpstr>
      <vt:lpstr>Calibri</vt:lpstr>
      <vt:lpstr>Microsoft Sans Serif</vt:lpstr>
      <vt:lpstr>Segoe UI</vt:lpstr>
      <vt:lpstr>Tahoma</vt:lpstr>
      <vt:lpstr>Times New Roman</vt:lpstr>
      <vt:lpstr>Verdana</vt:lpstr>
      <vt:lpstr>Office Theme</vt:lpstr>
      <vt:lpstr>СИЛА В ЕДИНСТВЕ</vt:lpstr>
      <vt:lpstr>ГОСУДАРСТВЕННАЯ ПОЛИТИКА В СФЕРЕ ОБРАЗОВАНИЯ И НАЦИОНАЛЬНЫЕ ПРОЕКТЫ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НАЦИОНАЛЬНЫЕ ПРОЕКТЫ (2025-2030)</vt:lpstr>
      <vt:lpstr>Презентация PowerPoint</vt:lpstr>
      <vt:lpstr>НАЦИОНАЛЬНЫЙ ПРОЕКТ «МОЛОДЕЖЬ И ДЕТИ». СТРУКТУРА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Кузбасс – регион, комфортный для жизни!</vt:lpstr>
      <vt:lpstr>Кузбасс – регион, комфортный для жизни!</vt:lpstr>
      <vt:lpstr>Кузбасс – регион, комфортный для жизни!</vt:lpstr>
      <vt:lpstr>Кузбасс – регион, комфортный для жизни! Кемеровское президентское кадетское училище</vt:lpstr>
      <vt:lpstr>Кузбасс – регион, комфортный для жизни! Региональный образовательный центр «Сириус-Кузбасс»</vt:lpstr>
      <vt:lpstr>Кузбасс – регион, комфортный для жизни! Учебный кампус Кемеровского государственного университета</vt:lpstr>
      <vt:lpstr>Мемориал Воину-освободителю. Историческое наследие.</vt:lpstr>
      <vt:lpstr>Презентация PowerPoint</vt:lpstr>
      <vt:lpstr>Презентация PowerPoint</vt:lpstr>
      <vt:lpstr>Портрет выпускника 2040</vt:lpstr>
      <vt:lpstr>Портрет выпускника 2040</vt:lpstr>
      <vt:lpstr>Презентация PowerPoint</vt:lpstr>
      <vt:lpstr>qr-КОД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Примакова Елена</dc:creator>
  <cp:lastModifiedBy>Дмитрий Г</cp:lastModifiedBy>
  <cp:revision>4</cp:revision>
  <dcterms:created xsi:type="dcterms:W3CDTF">2025-08-27T05:26:30Z</dcterms:created>
  <dcterms:modified xsi:type="dcterms:W3CDTF">2025-08-27T10:52:22Z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2025-08-27T00:00:00Z</vt:filetime>
  </property>
  <property fmtid="{D5CDD505-2E9C-101B-9397-08002B2CF9AE}" pid="5" name="Producer">
    <vt:lpwstr>Microsoft® PowerPoint® 2010</vt:lpwstr>
  </property>
</Properties>
</file>