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2" r:id="rId2"/>
  </p:sldMasterIdLst>
  <p:notesMasterIdLst>
    <p:notesMasterId r:id="rId17"/>
  </p:notesMasterIdLst>
  <p:handoutMasterIdLst>
    <p:handoutMasterId r:id="rId18"/>
  </p:handoutMasterIdLst>
  <p:sldIdLst>
    <p:sldId id="256" r:id="rId3"/>
    <p:sldId id="257" r:id="rId4"/>
    <p:sldId id="258" r:id="rId5"/>
    <p:sldId id="274" r:id="rId6"/>
    <p:sldId id="284" r:id="rId7"/>
    <p:sldId id="285" r:id="rId8"/>
    <p:sldId id="287" r:id="rId9"/>
    <p:sldId id="261" r:id="rId10"/>
    <p:sldId id="262" r:id="rId11"/>
    <p:sldId id="264" r:id="rId12"/>
    <p:sldId id="290" r:id="rId13"/>
    <p:sldId id="280" r:id="rId14"/>
    <p:sldId id="270" r:id="rId15"/>
    <p:sldId id="289" r:id="rId16"/>
  </p:sldIdLst>
  <p:sldSz cx="9144000" cy="6858000" type="screen4x3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3366"/>
    <a:srgbClr val="C7CDD7"/>
    <a:srgbClr val="327FBE"/>
    <a:srgbClr val="E5F6FB"/>
    <a:srgbClr val="AFF7FF"/>
    <a:srgbClr val="D1FBFF"/>
    <a:srgbClr val="0091FE"/>
    <a:srgbClr val="5D9FD5"/>
    <a:srgbClr val="383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29" autoAdjust="0"/>
    <p:restoredTop sz="99645" autoAdjust="0"/>
  </p:normalViewPr>
  <p:slideViewPr>
    <p:cSldViewPr>
      <p:cViewPr varScale="1">
        <p:scale>
          <a:sx n="85" d="100"/>
          <a:sy n="85" d="100"/>
        </p:scale>
        <p:origin x="14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3306" y="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429273290622023E-3"/>
          <c:y val="1.1336010934149959E-3"/>
          <c:w val="0.93830175696457274"/>
          <c:h val="0.6311176535940470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Лист1!$A$2:$A$3</c:f>
              <c:strCache>
                <c:ptCount val="2"/>
                <c:pt idx="0">
                  <c:v>Было</c:v>
                </c:pt>
                <c:pt idx="1">
                  <c:v>Стало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E17A-4342-9ED9-E66EBF32F28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20424083933692E-2"/>
                  <c:y val="-0.25003881557058888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 47</a:t>
                    </a:r>
                    <a:r>
                      <a:rPr lang="ru-RU" baseline="0" dirty="0">
                        <a:latin typeface="Times New Roman" pitchFamily="18" charset="0"/>
                        <a:cs typeface="Times New Roman" pitchFamily="18" charset="0"/>
                      </a:rPr>
                      <a:t> - 90</a:t>
                    </a:r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 мин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50679981426565"/>
                      <c:h val="0.305049811061490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17A-4342-9ED9-E66EBF32F287}"/>
                </c:ext>
              </c:extLst>
            </c:dLbl>
            <c:dLbl>
              <c:idx val="1"/>
              <c:layout>
                <c:manualLayout>
                  <c:x val="4.9688389324263116E-2"/>
                  <c:y val="-0.26122094580156185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>
                        <a:latin typeface="Times New Roman" pitchFamily="18" charset="0"/>
                        <a:cs typeface="Times New Roman" pitchFamily="18" charset="0"/>
                      </a:rPr>
                      <a:t>28-48 </a:t>
                    </a:r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мин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63685231555468"/>
                      <c:h val="0.162830642390930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17A-4342-9ED9-E66EBF32F2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3">
                          <a:alpha val="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Было</c:v>
                </c:pt>
                <c:pt idx="1">
                  <c:v>Стало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16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7A-4342-9ED9-E66EBF32F2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2514048"/>
        <c:axId val="142515584"/>
        <c:axId val="0"/>
      </c:bar3DChart>
      <c:catAx>
        <c:axId val="14251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42515584"/>
        <c:crosses val="autoZero"/>
        <c:auto val="1"/>
        <c:lblAlgn val="ctr"/>
        <c:lblOffset val="100"/>
        <c:noMultiLvlLbl val="0"/>
      </c:catAx>
      <c:valAx>
        <c:axId val="142515584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142514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31564FD-EDA2-4CF7-B7C8-B139DEF369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761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3789B97-B078-4C19-A9CB-8DDBE29C8B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0970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:notes"/>
          <p:cNvSpPr txBox="1">
            <a:spLocks noGrp="1"/>
          </p:cNvSpPr>
          <p:nvPr>
            <p:ph type="body" idx="1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spcFirstLastPara="1" wrap="square" lIns="91591" tIns="45795" rIns="91591" bIns="45795" anchor="t" anchorCtr="0">
            <a:noAutofit/>
          </a:bodyPr>
          <a:lstStyle/>
          <a:p>
            <a:pPr>
              <a:spcBef>
                <a:spcPts val="356"/>
              </a:spcBef>
              <a:spcAft>
                <a:spcPts val="0"/>
              </a:spcAft>
            </a:pPr>
            <a:endParaRPr/>
          </a:p>
        </p:txBody>
      </p:sp>
      <p:sp>
        <p:nvSpPr>
          <p:cNvPr id="57" name="Google Shape;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:notes"/>
          <p:cNvSpPr txBox="1">
            <a:spLocks noGrp="1"/>
          </p:cNvSpPr>
          <p:nvPr>
            <p:ph type="body" idx="1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spcFirstLastPara="1" wrap="square" lIns="91591" tIns="45795" rIns="91591" bIns="45795" anchor="t" anchorCtr="0">
            <a:noAutofit/>
          </a:bodyPr>
          <a:lstStyle/>
          <a:p>
            <a:pPr>
              <a:spcBef>
                <a:spcPts val="356"/>
              </a:spcBef>
              <a:spcAft>
                <a:spcPts val="0"/>
              </a:spcAft>
            </a:pPr>
            <a:endParaRPr/>
          </a:p>
        </p:txBody>
      </p:sp>
      <p:sp>
        <p:nvSpPr>
          <p:cNvPr id="57" name="Google Shape;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5473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84784"/>
            <a:ext cx="8328047" cy="5144830"/>
          </a:xfrm>
          <a:prstGeom prst="rect">
            <a:avLst/>
          </a:prstGeom>
        </p:spPr>
      </p:pic>
      <p:pic>
        <p:nvPicPr>
          <p:cNvPr id="11" name="Picture 2" descr="D:\Work\Bachti\!!!ВНУТРЕННИЕ\декабрь\презентация\gerb_ob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19" y="121714"/>
            <a:ext cx="868070" cy="93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10007" y="1484784"/>
            <a:ext cx="7174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6000" kern="1200" baseline="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pPr lvl="0" defTabSz="396000"/>
            <a:r>
              <a:rPr lang="ru-RU" dirty="0"/>
              <a:t>Название проекта</a:t>
            </a:r>
          </a:p>
        </p:txBody>
      </p:sp>
      <p:sp>
        <p:nvSpPr>
          <p:cNvPr id="16" name="Текст 2"/>
          <p:cNvSpPr>
            <a:spLocks noGrp="1"/>
          </p:cNvSpPr>
          <p:nvPr>
            <p:ph idx="1" hasCustomPrompt="1"/>
          </p:nvPr>
        </p:nvSpPr>
        <p:spPr>
          <a:xfrm>
            <a:off x="891105" y="3594393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charset="0"/>
              </a:defRPr>
            </a:lvl2pPr>
            <a:lvl3pPr>
              <a:defRPr lang="ru-RU" dirty="0" smtClean="0">
                <a:latin typeface="Arial" charset="0"/>
              </a:defRPr>
            </a:lvl3pPr>
            <a:lvl4pPr>
              <a:defRPr lang="ru-RU" dirty="0" smtClean="0">
                <a:latin typeface="Arial" charset="0"/>
              </a:defRPr>
            </a:lvl4pPr>
            <a:lvl5pPr>
              <a:defRPr lang="ru-RU" dirty="0">
                <a:latin typeface="Arial" charset="0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Автор</a:t>
            </a:r>
          </a:p>
        </p:txBody>
      </p:sp>
      <p:sp>
        <p:nvSpPr>
          <p:cNvPr id="17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2051720" y="121714"/>
            <a:ext cx="1008112" cy="1041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Логотип ведомства</a:t>
            </a:r>
          </a:p>
        </p:txBody>
      </p:sp>
    </p:spTree>
    <p:extLst>
      <p:ext uri="{BB962C8B-B14F-4D97-AF65-F5344CB8AC3E}">
        <p14:creationId xmlns:p14="http://schemas.microsoft.com/office/powerpoint/2010/main" val="737788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0"/>
            <a:ext cx="778356" cy="1264491"/>
          </a:xfrm>
          <a:prstGeom prst="rect">
            <a:avLst/>
          </a:prstGeom>
        </p:spPr>
      </p:pic>
      <p:pic>
        <p:nvPicPr>
          <p:cNvPr id="5" name="Picture 2" descr="D:\Work\Bachti\!!!ВНУТРЕННИЕ\декабрь\презентация\фотозона размер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649" y="121714"/>
            <a:ext cx="1176868" cy="93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72981" y="760348"/>
            <a:ext cx="362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ru-RU" sz="3200" kern="120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r>
              <a:rPr lang="ru-RU" sz="3200" dirty="0">
                <a:solidFill>
                  <a:srgbClr val="3B4555"/>
                </a:solidFill>
                <a:latin typeface="Futura PT Medium" pitchFamily="34" charset="-52"/>
              </a:rPr>
              <a:t>Заголовок слайда</a:t>
            </a:r>
          </a:p>
        </p:txBody>
      </p:sp>
      <p:sp>
        <p:nvSpPr>
          <p:cNvPr id="13" name="Текст 2"/>
          <p:cNvSpPr>
            <a:spLocks noGrp="1"/>
          </p:cNvSpPr>
          <p:nvPr>
            <p:ph idx="1" hasCustomPrompt="1"/>
          </p:nvPr>
        </p:nvSpPr>
        <p:spPr>
          <a:xfrm>
            <a:off x="899592" y="1556792"/>
            <a:ext cx="7803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charset="0"/>
              </a:defRPr>
            </a:lvl2pPr>
            <a:lvl3pPr>
              <a:defRPr lang="ru-RU" dirty="0" smtClean="0">
                <a:latin typeface="Arial" charset="0"/>
              </a:defRPr>
            </a:lvl3pPr>
            <a:lvl4pPr>
              <a:defRPr lang="ru-RU" dirty="0" smtClean="0">
                <a:latin typeface="Arial" charset="0"/>
              </a:defRPr>
            </a:lvl4pPr>
            <a:lvl5pPr>
              <a:defRPr lang="ru-RU" dirty="0">
                <a:latin typeface="Arial" charset="0"/>
              </a:defRPr>
            </a:lvl5pPr>
          </a:lstStyle>
          <a:p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Текст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endParaRPr lang="ru-RU" sz="2400" dirty="0">
              <a:solidFill>
                <a:srgbClr val="3B4555"/>
              </a:solidFill>
              <a:latin typeface="Futura PT Book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06547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1_Заголовок и объек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482" y="0"/>
            <a:ext cx="778356" cy="1264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6" descr="D:\Work\Bachti\!!!ВНУТРЕННИЕ\декабрь\презентация\фотозона размер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81649" y="121714"/>
            <a:ext cx="1176868" cy="93102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872981" y="760348"/>
            <a:ext cx="36299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3B4555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899592" y="1556792"/>
            <a:ext cx="780347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3B4555"/>
              </a:buClr>
              <a:buSzPts val="2400"/>
              <a:buFont typeface="Poppins"/>
              <a:buChar char="•"/>
              <a:defRPr sz="2400" b="0" i="0" u="none" strike="noStrike" cap="none">
                <a:solidFill>
                  <a:srgbClr val="3B455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467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1560" y="1484784"/>
            <a:ext cx="8328047" cy="514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5" descr="D:\Work\Bachti\!!!ВНУТРЕННИЕ\декабрь\презентация\gerb_ob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5619" y="121714"/>
            <a:ext cx="868070" cy="93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5"/>
          <p:cNvSpPr txBox="1">
            <a:spLocks noGrp="1"/>
          </p:cNvSpPr>
          <p:nvPr>
            <p:ph type="title"/>
          </p:nvPr>
        </p:nvSpPr>
        <p:spPr>
          <a:xfrm>
            <a:off x="710007" y="1484784"/>
            <a:ext cx="717436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rgbClr val="3B4555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body" idx="1"/>
          </p:nvPr>
        </p:nvSpPr>
        <p:spPr>
          <a:xfrm>
            <a:off x="891105" y="3594393"/>
            <a:ext cx="36004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3B4555"/>
              </a:buClr>
              <a:buSzPts val="2400"/>
              <a:buFont typeface="Poppins"/>
              <a:buChar char="•"/>
              <a:defRPr sz="2400" b="0" i="0" u="none" strike="noStrike" cap="none">
                <a:solidFill>
                  <a:srgbClr val="3B455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body" idx="2"/>
          </p:nvPr>
        </p:nvSpPr>
        <p:spPr>
          <a:xfrm>
            <a:off x="2051720" y="121714"/>
            <a:ext cx="1008112" cy="1041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706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482" y="0"/>
            <a:ext cx="778356" cy="1264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6" descr="D:\Work\Bachti\!!!ВНУТРЕННИЕ\декабрь\презентация\фотозона размер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81649" y="121714"/>
            <a:ext cx="1176868" cy="93102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872981" y="760348"/>
            <a:ext cx="36299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3B4555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899592" y="1556792"/>
            <a:ext cx="780347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3B4555"/>
              </a:buClr>
              <a:buSzPts val="2400"/>
              <a:buFont typeface="Poppins"/>
              <a:buChar char="•"/>
              <a:defRPr sz="2400" b="0" i="0" u="none" strike="noStrike" cap="none">
                <a:solidFill>
                  <a:srgbClr val="3B455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210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97056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42642"/>
            <a:ext cx="7174361" cy="332366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консультирования родителей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представителей)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воспитателями и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 ДОО</a:t>
            </a:r>
            <a:br>
              <a:rPr lang="ru-RU" sz="2400" b="1" dirty="0">
                <a:latin typeface="Calibri"/>
                <a:ea typeface="Calibri"/>
                <a:cs typeface="Times New Roman"/>
              </a:rPr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235476"/>
            <a:ext cx="5112567" cy="46166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МБДОУ «Детский сад №260»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153" y="122238"/>
            <a:ext cx="637857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32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447" y="4113"/>
            <a:ext cx="6683753" cy="197900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/>
              <a:t>Паспорт проекта </a:t>
            </a:r>
            <a:br>
              <a:rPr lang="ru-RU" dirty="0"/>
            </a:br>
            <a:r>
              <a:rPr lang="ru-RU" sz="2000" b="1" dirty="0">
                <a:latin typeface="Calibri"/>
                <a:cs typeface="Times New Roman"/>
              </a:rPr>
              <a:t>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консультирования родителей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представителей)  воспитанников воспитателями и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 ДОО</a:t>
            </a:r>
            <a:r>
              <a:rPr lang="ru-RU" sz="1800" b="1" dirty="0">
                <a:latin typeface="Calibri"/>
                <a:ea typeface="Calibri"/>
                <a:cs typeface="Times New Roman"/>
              </a:rPr>
              <a:t>»</a:t>
            </a:r>
            <a:br>
              <a:rPr lang="ru-RU" sz="1800" dirty="0">
                <a:latin typeface="Calibri"/>
                <a:ea typeface="Calibri"/>
                <a:cs typeface="Times New Roman"/>
              </a:rPr>
            </a:br>
            <a:r>
              <a:rPr lang="ru-RU" dirty="0"/>
              <a:t> </a:t>
            </a:r>
            <a:endParaRPr lang="ru-RU" sz="24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8554" y="4752280"/>
            <a:ext cx="40531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rgbClr val="002060"/>
              </a:solidFill>
            </a:endParaRPr>
          </a:p>
          <a:p>
            <a:endParaRPr lang="ru-RU" sz="800" dirty="0">
              <a:ea typeface="Calibri"/>
              <a:cs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effectLst/>
              </a:rPr>
              <a:t> </a:t>
            </a:r>
            <a:endParaRPr lang="ru-RU" sz="800" dirty="0">
              <a:ea typeface="Calibri"/>
              <a:cs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344E90-325B-44A7-AFE5-91534577F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381824"/>
            <a:ext cx="7526747" cy="533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2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6492" y="188640"/>
            <a:ext cx="3467616" cy="584775"/>
          </a:xfrm>
        </p:spPr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6775" y="1124585"/>
            <a:ext cx="7409815" cy="3308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</a:rPr>
              <a:t>Руководитель проекта: Щелканова Ольга Алексеевна - заведующий 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</a:rPr>
              <a:t>МБДОУ «Детский сад № 260»</a:t>
            </a:r>
          </a:p>
          <a:p>
            <a:pPr lvl="0" algn="l">
              <a:lnSpc>
                <a:spcPct val="115000"/>
              </a:lnSpc>
            </a:pPr>
            <a:endParaRPr lang="ru-RU" sz="1400" b="1" dirty="0">
              <a:solidFill>
                <a:srgbClr val="002060"/>
              </a:solidFill>
              <a:ea typeface="Calibri" panose="020F0502020204030204"/>
              <a:cs typeface="Times New Roman" panose="02020603050405020304"/>
            </a:endParaRP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Команда проекта: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Лоншакова Лилия Владимировна - старший воспитатель;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Аверина Галина Александровна - учитель-дефектолог;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Михайлова Ирина Викторовна - учитель- дефектолог;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Арапова Татьяна Павловна - учитель-логопед;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Папина Светлана Валерьевна - учитель-логопед;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Погонина Наталья Викторовна - учитель-логопед;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Левина Алена геннадьевна - музыкальный руководитель;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Васильева Анна Владимировна - воспитатель;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>
                <a:solidFill>
                  <a:srgbClr val="002060"/>
                </a:solidFill>
                <a:ea typeface="Calibri" panose="020F0502020204030204"/>
                <a:cs typeface="Times New Roman" panose="02020603050405020304"/>
              </a:rPr>
              <a:t>Лучкив Маргарита Александровна - воспитатель.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 txBox="1">
            <a:spLocks noGrp="1"/>
          </p:cNvSpPr>
          <p:nvPr>
            <p:ph type="title"/>
          </p:nvPr>
        </p:nvSpPr>
        <p:spPr>
          <a:xfrm>
            <a:off x="701768" y="1036265"/>
            <a:ext cx="707931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000066"/>
                </a:solidFill>
              </a:rPr>
              <a:t>Карта текущего состояния процесса</a:t>
            </a:r>
            <a:endParaRPr dirty="0">
              <a:solidFill>
                <a:srgbClr val="000066"/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F5E6D0F-738C-4EF4-8E16-ABF8FFC9223A}"/>
              </a:ext>
            </a:extLst>
          </p:cNvPr>
          <p:cNvSpPr/>
          <p:nvPr/>
        </p:nvSpPr>
        <p:spPr bwMode="auto">
          <a:xfrm>
            <a:off x="159514" y="3271680"/>
            <a:ext cx="1512168" cy="434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р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одитель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3AF2903-A10A-41E3-B82D-4849E86BA452}"/>
              </a:ext>
            </a:extLst>
          </p:cNvPr>
          <p:cNvSpPr/>
          <p:nvPr/>
        </p:nvSpPr>
        <p:spPr bwMode="auto">
          <a:xfrm>
            <a:off x="1693967" y="1997552"/>
            <a:ext cx="1512168" cy="50405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с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пециалист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6AAAD62-E273-465E-8928-F9F470D7616E}"/>
              </a:ext>
            </a:extLst>
          </p:cNvPr>
          <p:cNvSpPr/>
          <p:nvPr/>
        </p:nvSpPr>
        <p:spPr bwMode="auto">
          <a:xfrm>
            <a:off x="1701443" y="4949717"/>
            <a:ext cx="1584176" cy="5040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в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оспитатель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E5D0901-A023-4EFD-9424-DB427486E4FD}"/>
              </a:ext>
            </a:extLst>
          </p:cNvPr>
          <p:cNvCxnSpPr>
            <a:cxnSpLocks/>
          </p:cNvCxnSpPr>
          <p:nvPr/>
        </p:nvCxnSpPr>
        <p:spPr bwMode="auto">
          <a:xfrm flipV="1">
            <a:off x="1547664" y="2467349"/>
            <a:ext cx="576064" cy="80433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19820B94-6794-4DED-9470-4048A3F9543A}"/>
              </a:ext>
            </a:extLst>
          </p:cNvPr>
          <p:cNvCxnSpPr>
            <a:cxnSpLocks/>
          </p:cNvCxnSpPr>
          <p:nvPr/>
        </p:nvCxnSpPr>
        <p:spPr bwMode="auto">
          <a:xfrm>
            <a:off x="1475655" y="3775736"/>
            <a:ext cx="432048" cy="117398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15279EC-5418-4D0B-A821-67B32D82CE87}"/>
              </a:ext>
            </a:extLst>
          </p:cNvPr>
          <p:cNvSpPr/>
          <p:nvPr/>
        </p:nvSpPr>
        <p:spPr bwMode="auto">
          <a:xfrm>
            <a:off x="2941821" y="3269230"/>
            <a:ext cx="1512168" cy="50405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специалист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A7013BA-813F-44A4-803E-B3866CB8FA40}"/>
              </a:ext>
            </a:extLst>
          </p:cNvPr>
          <p:cNvSpPr/>
          <p:nvPr/>
        </p:nvSpPr>
        <p:spPr bwMode="auto">
          <a:xfrm>
            <a:off x="4788024" y="1997552"/>
            <a:ext cx="1728192" cy="54441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воспитатель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B6C185F-3708-4711-AF5A-14190692687C}"/>
              </a:ext>
            </a:extLst>
          </p:cNvPr>
          <p:cNvSpPr/>
          <p:nvPr/>
        </p:nvSpPr>
        <p:spPr bwMode="auto">
          <a:xfrm>
            <a:off x="6876256" y="3269230"/>
            <a:ext cx="1584176" cy="50405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р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одитель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7A88057C-2188-4763-967F-AEBA7F9F2521}"/>
              </a:ext>
            </a:extLst>
          </p:cNvPr>
          <p:cNvSpPr/>
          <p:nvPr/>
        </p:nvSpPr>
        <p:spPr bwMode="auto">
          <a:xfrm>
            <a:off x="6804248" y="4949717"/>
            <a:ext cx="1656184" cy="45528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специалист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2ABA9FD7-6032-47DC-92E6-E35CAD17216F}"/>
              </a:ext>
            </a:extLst>
          </p:cNvPr>
          <p:cNvCxnSpPr>
            <a:cxnSpLocks/>
          </p:cNvCxnSpPr>
          <p:nvPr/>
        </p:nvCxnSpPr>
        <p:spPr bwMode="auto">
          <a:xfrm flipV="1">
            <a:off x="3188375" y="3705929"/>
            <a:ext cx="154529" cy="12437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374883F6-FC5D-411B-8C51-F1874041F080}"/>
              </a:ext>
            </a:extLst>
          </p:cNvPr>
          <p:cNvCxnSpPr/>
          <p:nvPr/>
        </p:nvCxnSpPr>
        <p:spPr bwMode="auto">
          <a:xfrm flipV="1">
            <a:off x="3923928" y="2515320"/>
            <a:ext cx="864096" cy="75391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43AA28B1-7D65-4F82-9A80-1248CFE3DD79}"/>
              </a:ext>
            </a:extLst>
          </p:cNvPr>
          <p:cNvCxnSpPr/>
          <p:nvPr/>
        </p:nvCxnSpPr>
        <p:spPr bwMode="auto">
          <a:xfrm>
            <a:off x="6254189" y="2541968"/>
            <a:ext cx="1126123" cy="72726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A91F5463-CE88-4375-B1EA-41090FA0CCED}"/>
              </a:ext>
            </a:extLst>
          </p:cNvPr>
          <p:cNvCxnSpPr/>
          <p:nvPr/>
        </p:nvCxnSpPr>
        <p:spPr bwMode="auto">
          <a:xfrm>
            <a:off x="7452320" y="3773285"/>
            <a:ext cx="0" cy="117643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3275688-B659-4464-BE0B-30C6C5891E73}"/>
              </a:ext>
            </a:extLst>
          </p:cNvPr>
          <p:cNvSpPr txBox="1"/>
          <p:nvPr/>
        </p:nvSpPr>
        <p:spPr>
          <a:xfrm>
            <a:off x="1253425" y="5847812"/>
            <a:ext cx="6852197" cy="830997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ru-RU" sz="1200" b="1" dirty="0">
                <a:solidFill>
                  <a:schemeClr val="accent2"/>
                </a:solidFill>
              </a:rPr>
              <a:t>1</a:t>
            </a:r>
            <a:r>
              <a:rPr lang="ru-RU" sz="1200" dirty="0"/>
              <a:t>. Потеря времени родителей в связи с отсутствием специалистов на месте</a:t>
            </a:r>
          </a:p>
          <a:p>
            <a:pPr algn="l"/>
            <a:r>
              <a:rPr lang="ru-RU" sz="1200" b="1" dirty="0">
                <a:solidFill>
                  <a:schemeClr val="accent2"/>
                </a:solidFill>
              </a:rPr>
              <a:t>2. </a:t>
            </a:r>
            <a:r>
              <a:rPr lang="ru-RU" sz="1200" dirty="0"/>
              <a:t>Потеря времени специалистов ДОУ во время консультирования родителей</a:t>
            </a:r>
          </a:p>
          <a:p>
            <a:pPr algn="l"/>
            <a:r>
              <a:rPr lang="ru-RU" sz="1200" b="1" dirty="0">
                <a:solidFill>
                  <a:schemeClr val="accent2"/>
                </a:solidFill>
              </a:rPr>
              <a:t>3. </a:t>
            </a:r>
            <a:r>
              <a:rPr lang="ru-RU" sz="1200" dirty="0"/>
              <a:t>Потеря времени воспитателей на информирование родителей и специалистов</a:t>
            </a:r>
          </a:p>
          <a:p>
            <a:pPr algn="l"/>
            <a:r>
              <a:rPr lang="ru-RU" sz="1200" b="1" dirty="0">
                <a:solidFill>
                  <a:schemeClr val="accent2"/>
                </a:solidFill>
              </a:rPr>
              <a:t>4</a:t>
            </a:r>
            <a:r>
              <a:rPr lang="ru-RU" sz="1200" dirty="0"/>
              <a:t>. Потеря времени специалистов ДОУ во время информирования родителей и воспитателей</a:t>
            </a:r>
          </a:p>
        </p:txBody>
      </p:sp>
      <p:sp>
        <p:nvSpPr>
          <p:cNvPr id="29" name="Взрыв: 8 точек 28">
            <a:extLst>
              <a:ext uri="{FF2B5EF4-FFF2-40B4-BE49-F238E27FC236}">
                <a16:creationId xmlns:a16="http://schemas.microsoft.com/office/drawing/2014/main" id="{B0D9C565-B3CB-4A9F-BE17-5874666BB1EB}"/>
              </a:ext>
            </a:extLst>
          </p:cNvPr>
          <p:cNvSpPr/>
          <p:nvPr/>
        </p:nvSpPr>
        <p:spPr bwMode="auto">
          <a:xfrm>
            <a:off x="1031304" y="4157590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32" name="Взрыв: 8 точек 31">
            <a:extLst>
              <a:ext uri="{FF2B5EF4-FFF2-40B4-BE49-F238E27FC236}">
                <a16:creationId xmlns:a16="http://schemas.microsoft.com/office/drawing/2014/main" id="{16DD79B1-110B-444B-9DE9-0C72F9633291}"/>
              </a:ext>
            </a:extLst>
          </p:cNvPr>
          <p:cNvSpPr/>
          <p:nvPr/>
        </p:nvSpPr>
        <p:spPr bwMode="auto">
          <a:xfrm>
            <a:off x="1264205" y="2523421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33" name="Взрыв: 8 точек 32">
            <a:extLst>
              <a:ext uri="{FF2B5EF4-FFF2-40B4-BE49-F238E27FC236}">
                <a16:creationId xmlns:a16="http://schemas.microsoft.com/office/drawing/2014/main" id="{E07BB504-F405-4A89-B2B6-956BA74026EC}"/>
              </a:ext>
            </a:extLst>
          </p:cNvPr>
          <p:cNvSpPr/>
          <p:nvPr/>
        </p:nvSpPr>
        <p:spPr bwMode="auto">
          <a:xfrm>
            <a:off x="2642621" y="3934438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34" name="Взрыв: 8 точек 33">
            <a:extLst>
              <a:ext uri="{FF2B5EF4-FFF2-40B4-BE49-F238E27FC236}">
                <a16:creationId xmlns:a16="http://schemas.microsoft.com/office/drawing/2014/main" id="{04B9F3A7-F7CE-4871-B281-392F3E33FD07}"/>
              </a:ext>
            </a:extLst>
          </p:cNvPr>
          <p:cNvSpPr/>
          <p:nvPr/>
        </p:nvSpPr>
        <p:spPr bwMode="auto">
          <a:xfrm>
            <a:off x="3661184" y="2337239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4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Взрыв: 8 точек 34">
            <a:extLst>
              <a:ext uri="{FF2B5EF4-FFF2-40B4-BE49-F238E27FC236}">
                <a16:creationId xmlns:a16="http://schemas.microsoft.com/office/drawing/2014/main" id="{5B6C5220-1BFA-4A49-B615-06E58D22FF25}"/>
              </a:ext>
            </a:extLst>
          </p:cNvPr>
          <p:cNvSpPr/>
          <p:nvPr/>
        </p:nvSpPr>
        <p:spPr bwMode="auto">
          <a:xfrm>
            <a:off x="6893967" y="2205780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</a:p>
        </p:txBody>
      </p:sp>
      <p:sp>
        <p:nvSpPr>
          <p:cNvPr id="36" name="Взрыв: 8 точек 35">
            <a:extLst>
              <a:ext uri="{FF2B5EF4-FFF2-40B4-BE49-F238E27FC236}">
                <a16:creationId xmlns:a16="http://schemas.microsoft.com/office/drawing/2014/main" id="{4E152FB8-2B95-4153-A5BD-68ABB0B5447A}"/>
              </a:ext>
            </a:extLst>
          </p:cNvPr>
          <p:cNvSpPr/>
          <p:nvPr/>
        </p:nvSpPr>
        <p:spPr bwMode="auto">
          <a:xfrm>
            <a:off x="7767347" y="3872620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37" name="Взрыв: 8 точек 36">
            <a:extLst>
              <a:ext uri="{FF2B5EF4-FFF2-40B4-BE49-F238E27FC236}">
                <a16:creationId xmlns:a16="http://schemas.microsoft.com/office/drawing/2014/main" id="{B6BA0468-9CC4-4BB3-A508-3784C6C197F9}"/>
              </a:ext>
            </a:extLst>
          </p:cNvPr>
          <p:cNvSpPr/>
          <p:nvPr/>
        </p:nvSpPr>
        <p:spPr bwMode="auto">
          <a:xfrm>
            <a:off x="7577119" y="4370612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1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49BBC2B7-1192-49CA-BF71-388F8F00718F}"/>
              </a:ext>
            </a:extLst>
          </p:cNvPr>
          <p:cNvSpPr/>
          <p:nvPr/>
        </p:nvSpPr>
        <p:spPr bwMode="auto">
          <a:xfrm>
            <a:off x="1955877" y="2713285"/>
            <a:ext cx="945922" cy="50048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шаг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мин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815846A5-9790-4553-B939-72373CAD6140}"/>
              </a:ext>
            </a:extLst>
          </p:cNvPr>
          <p:cNvSpPr/>
          <p:nvPr/>
        </p:nvSpPr>
        <p:spPr bwMode="auto">
          <a:xfrm>
            <a:off x="1698066" y="3783487"/>
            <a:ext cx="841297" cy="56740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шаг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мин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5EEB5C26-FB29-4685-8204-A50CBA9D834E}"/>
              </a:ext>
            </a:extLst>
          </p:cNvPr>
          <p:cNvSpPr/>
          <p:nvPr/>
        </p:nvSpPr>
        <p:spPr bwMode="auto">
          <a:xfrm>
            <a:off x="3342904" y="4203431"/>
            <a:ext cx="846978" cy="49903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шаг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мин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8A878ABD-F955-4492-8F5F-6B2C6FC8E669}"/>
              </a:ext>
            </a:extLst>
          </p:cNvPr>
          <p:cNvSpPr/>
          <p:nvPr/>
        </p:nvSpPr>
        <p:spPr bwMode="auto">
          <a:xfrm>
            <a:off x="4496557" y="2810219"/>
            <a:ext cx="820381" cy="49903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шаг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мин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0A970B8C-B26B-4A05-8084-1E83B9F2D2AB}"/>
              </a:ext>
            </a:extLst>
          </p:cNvPr>
          <p:cNvSpPr/>
          <p:nvPr/>
        </p:nvSpPr>
        <p:spPr bwMode="auto">
          <a:xfrm>
            <a:off x="5894578" y="2868998"/>
            <a:ext cx="810513" cy="52634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шаг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мин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03F321C2-B588-4491-9823-239B86A0ECD4}"/>
              </a:ext>
            </a:extLst>
          </p:cNvPr>
          <p:cNvSpPr/>
          <p:nvPr/>
        </p:nvSpPr>
        <p:spPr bwMode="auto">
          <a:xfrm>
            <a:off x="6296886" y="4056952"/>
            <a:ext cx="1030636" cy="52167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шаг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30-60 мин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BEE34B99-9CA6-48A5-9F9A-9DECBA3A3558}"/>
              </a:ext>
            </a:extLst>
          </p:cNvPr>
          <p:cNvSpPr/>
          <p:nvPr/>
        </p:nvSpPr>
        <p:spPr bwMode="auto">
          <a:xfrm>
            <a:off x="4319328" y="4814955"/>
            <a:ext cx="1944216" cy="83099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ВПП 60-90 мин</a:t>
            </a:r>
          </a:p>
        </p:txBody>
      </p:sp>
    </p:spTree>
    <p:extLst>
      <p:ext uri="{BB962C8B-B14F-4D97-AF65-F5344CB8AC3E}">
        <p14:creationId xmlns:p14="http://schemas.microsoft.com/office/powerpoint/2010/main" val="1963439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053E3E-B763-4E74-A9DE-3143339B1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260648"/>
            <a:ext cx="3629904" cy="584775"/>
          </a:xfrm>
        </p:spPr>
        <p:txBody>
          <a:bodyPr/>
          <a:lstStyle/>
          <a:p>
            <a:r>
              <a:rPr lang="ru-RU" dirty="0"/>
              <a:t>Пирамида проблем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920A95-3BBD-4C13-A89A-B3DE281E9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3998" y="1336211"/>
            <a:ext cx="3947124" cy="5193689"/>
          </a:xfrm>
        </p:spPr>
        <p:txBody>
          <a:bodyPr/>
          <a:lstStyle/>
          <a:p>
            <a:pPr marL="76200" indent="0" algn="ctr">
              <a:buNone/>
            </a:pPr>
            <a:r>
              <a:rPr lang="ru-RU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проблем</a:t>
            </a:r>
          </a:p>
          <a:p>
            <a:pPr marL="7620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времени родителей в  связи с отсутствием специалистов на месте.</a:t>
            </a:r>
          </a:p>
          <a:p>
            <a:pPr marL="7620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времени специалистов ДОО во время консультирования родителей.</a:t>
            </a:r>
          </a:p>
          <a:p>
            <a:pPr marL="7620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времени воспитателей на информирование родителей и специалистов.</a:t>
            </a:r>
          </a:p>
          <a:p>
            <a:pPr marL="7620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времени специалистов ДОО во время информирования родителей и воспитателей.</a:t>
            </a:r>
          </a:p>
          <a:p>
            <a:endParaRPr lang="ru-RU" dirty="0"/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47E184B4-3071-4AAA-97A3-3C420DA30516}"/>
              </a:ext>
            </a:extLst>
          </p:cNvPr>
          <p:cNvSpPr/>
          <p:nvPr/>
        </p:nvSpPr>
        <p:spPr>
          <a:xfrm>
            <a:off x="899592" y="1556792"/>
            <a:ext cx="3788623" cy="4752528"/>
          </a:xfrm>
          <a:prstGeom prst="triangle">
            <a:avLst>
              <a:gd name="adj" fmla="val 506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0E462CF-E50A-4A60-B2A1-C9E1A2BBC15D}"/>
              </a:ext>
            </a:extLst>
          </p:cNvPr>
          <p:cNvCxnSpPr>
            <a:cxnSpLocks/>
          </p:cNvCxnSpPr>
          <p:nvPr/>
        </p:nvCxnSpPr>
        <p:spPr>
          <a:xfrm>
            <a:off x="1547664" y="4725144"/>
            <a:ext cx="25202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D20EA34-8BC8-48A4-BEA1-A8679DCDF747}"/>
              </a:ext>
            </a:extLst>
          </p:cNvPr>
          <p:cNvCxnSpPr>
            <a:cxnSpLocks/>
          </p:cNvCxnSpPr>
          <p:nvPr/>
        </p:nvCxnSpPr>
        <p:spPr>
          <a:xfrm>
            <a:off x="2051720" y="3429000"/>
            <a:ext cx="14761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Равнобедренный треугольник 12">
            <a:extLst>
              <a:ext uri="{FF2B5EF4-FFF2-40B4-BE49-F238E27FC236}">
                <a16:creationId xmlns:a16="http://schemas.microsoft.com/office/drawing/2014/main" id="{3529264A-3793-4442-BFEA-13F89C47A5AB}"/>
              </a:ext>
            </a:extLst>
          </p:cNvPr>
          <p:cNvSpPr/>
          <p:nvPr/>
        </p:nvSpPr>
        <p:spPr>
          <a:xfrm>
            <a:off x="1547664" y="1556792"/>
            <a:ext cx="2520280" cy="3168352"/>
          </a:xfrm>
          <a:prstGeom prst="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>
            <a:extLst>
              <a:ext uri="{FF2B5EF4-FFF2-40B4-BE49-F238E27FC236}">
                <a16:creationId xmlns:a16="http://schemas.microsoft.com/office/drawing/2014/main" id="{01DA56C7-C835-4B96-9849-7EFFF196E491}"/>
              </a:ext>
            </a:extLst>
          </p:cNvPr>
          <p:cNvSpPr/>
          <p:nvPr/>
        </p:nvSpPr>
        <p:spPr>
          <a:xfrm>
            <a:off x="2083623" y="1556791"/>
            <a:ext cx="1444261" cy="1800200"/>
          </a:xfrm>
          <a:prstGeom prst="triangl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CA4D0-BAB2-43A5-8E5A-01555A880D05}"/>
              </a:ext>
            </a:extLst>
          </p:cNvPr>
          <p:cNvSpPr txBox="1"/>
          <p:nvPr/>
        </p:nvSpPr>
        <p:spPr>
          <a:xfrm>
            <a:off x="2098776" y="2879358"/>
            <a:ext cx="1444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Федеральный уровень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329A24-EFC5-4595-A10E-FED992AE3935}"/>
              </a:ext>
            </a:extLst>
          </p:cNvPr>
          <p:cNvSpPr txBox="1"/>
          <p:nvPr/>
        </p:nvSpPr>
        <p:spPr>
          <a:xfrm>
            <a:off x="2131477" y="4161400"/>
            <a:ext cx="1444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Региональный уровень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02FD1C-CB77-48BC-99E7-41C8F4FD1594}"/>
              </a:ext>
            </a:extLst>
          </p:cNvPr>
          <p:cNvSpPr txBox="1"/>
          <p:nvPr/>
        </p:nvSpPr>
        <p:spPr>
          <a:xfrm>
            <a:off x="1815645" y="5570657"/>
            <a:ext cx="21802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Уровень образовательной организации</a:t>
            </a:r>
          </a:p>
        </p:txBody>
      </p:sp>
      <p:sp>
        <p:nvSpPr>
          <p:cNvPr id="18" name="Взрыв: 8 точек 17">
            <a:extLst>
              <a:ext uri="{FF2B5EF4-FFF2-40B4-BE49-F238E27FC236}">
                <a16:creationId xmlns:a16="http://schemas.microsoft.com/office/drawing/2014/main" id="{34D0D930-A2F2-4F0F-80D4-D0E4C8072B91}"/>
              </a:ext>
            </a:extLst>
          </p:cNvPr>
          <p:cNvSpPr/>
          <p:nvPr/>
        </p:nvSpPr>
        <p:spPr bwMode="auto">
          <a:xfrm>
            <a:off x="2051720" y="4789969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2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Взрыв: 8 точек 18">
            <a:extLst>
              <a:ext uri="{FF2B5EF4-FFF2-40B4-BE49-F238E27FC236}">
                <a16:creationId xmlns:a16="http://schemas.microsoft.com/office/drawing/2014/main" id="{B98A7E1A-F641-41BF-B540-E05DA8B55617}"/>
              </a:ext>
            </a:extLst>
          </p:cNvPr>
          <p:cNvSpPr/>
          <p:nvPr/>
        </p:nvSpPr>
        <p:spPr bwMode="auto">
          <a:xfrm>
            <a:off x="1355796" y="5436513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0" name="Взрыв: 8 точек 19">
            <a:extLst>
              <a:ext uri="{FF2B5EF4-FFF2-40B4-BE49-F238E27FC236}">
                <a16:creationId xmlns:a16="http://schemas.microsoft.com/office/drawing/2014/main" id="{A5D0BF4F-041B-4E04-AE46-888008EEF48F}"/>
              </a:ext>
            </a:extLst>
          </p:cNvPr>
          <p:cNvSpPr/>
          <p:nvPr/>
        </p:nvSpPr>
        <p:spPr bwMode="auto">
          <a:xfrm>
            <a:off x="3709700" y="5419909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4</a:t>
            </a:r>
          </a:p>
        </p:txBody>
      </p:sp>
      <p:sp>
        <p:nvSpPr>
          <p:cNvPr id="21" name="Взрыв: 8 точек 20">
            <a:extLst>
              <a:ext uri="{FF2B5EF4-FFF2-40B4-BE49-F238E27FC236}">
                <a16:creationId xmlns:a16="http://schemas.microsoft.com/office/drawing/2014/main" id="{39A60290-E459-4D08-A59D-1E570D1290F5}"/>
              </a:ext>
            </a:extLst>
          </p:cNvPr>
          <p:cNvSpPr/>
          <p:nvPr/>
        </p:nvSpPr>
        <p:spPr bwMode="auto">
          <a:xfrm>
            <a:off x="2971818" y="4809347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3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Взрыв: 8 точек 21">
            <a:extLst>
              <a:ext uri="{FF2B5EF4-FFF2-40B4-BE49-F238E27FC236}">
                <a16:creationId xmlns:a16="http://schemas.microsoft.com/office/drawing/2014/main" id="{F3CA1BBA-7B36-4FE1-A4FA-C39D262725B4}"/>
              </a:ext>
            </a:extLst>
          </p:cNvPr>
          <p:cNvSpPr/>
          <p:nvPr/>
        </p:nvSpPr>
        <p:spPr bwMode="auto">
          <a:xfrm>
            <a:off x="4481248" y="1729629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23" name="Взрыв: 8 точек 22">
            <a:extLst>
              <a:ext uri="{FF2B5EF4-FFF2-40B4-BE49-F238E27FC236}">
                <a16:creationId xmlns:a16="http://schemas.microsoft.com/office/drawing/2014/main" id="{5A813D33-D032-457F-AEBC-6E22577AB529}"/>
              </a:ext>
            </a:extLst>
          </p:cNvPr>
          <p:cNvSpPr/>
          <p:nvPr/>
        </p:nvSpPr>
        <p:spPr bwMode="auto">
          <a:xfrm>
            <a:off x="4515945" y="2804629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2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Взрыв: 8 точек 23">
            <a:extLst>
              <a:ext uri="{FF2B5EF4-FFF2-40B4-BE49-F238E27FC236}">
                <a16:creationId xmlns:a16="http://schemas.microsoft.com/office/drawing/2014/main" id="{BC8C4BA4-09A8-4C14-BB32-06774487F096}"/>
              </a:ext>
            </a:extLst>
          </p:cNvPr>
          <p:cNvSpPr/>
          <p:nvPr/>
        </p:nvSpPr>
        <p:spPr bwMode="auto">
          <a:xfrm>
            <a:off x="4515945" y="4059379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3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Взрыв: 8 точек 24">
            <a:extLst>
              <a:ext uri="{FF2B5EF4-FFF2-40B4-BE49-F238E27FC236}">
                <a16:creationId xmlns:a16="http://schemas.microsoft.com/office/drawing/2014/main" id="{AF9A71BB-5165-4115-95F4-7B5B38FA3ABC}"/>
              </a:ext>
            </a:extLst>
          </p:cNvPr>
          <p:cNvSpPr/>
          <p:nvPr/>
        </p:nvSpPr>
        <p:spPr bwMode="auto">
          <a:xfrm>
            <a:off x="4529504" y="5273818"/>
            <a:ext cx="556066" cy="727262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/>
              <a:t>4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09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010E2-25E0-46B6-9DF4-89712700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04664"/>
            <a:ext cx="5499219" cy="584735"/>
          </a:xfrm>
        </p:spPr>
        <p:txBody>
          <a:bodyPr/>
          <a:lstStyle/>
          <a:p>
            <a:r>
              <a:rPr lang="ru-RU" dirty="0"/>
              <a:t>Анализ проблем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4DAECCD9-049E-4606-B953-4E0B305AB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530517"/>
              </p:ext>
            </p:extLst>
          </p:nvPr>
        </p:nvGraphicFramePr>
        <p:xfrm>
          <a:off x="323528" y="1397000"/>
          <a:ext cx="7992888" cy="47026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4085051599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353612252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1488937004"/>
                    </a:ext>
                  </a:extLst>
                </a:gridCol>
              </a:tblGrid>
              <a:tr h="42879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Экономия времени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00214"/>
                  </a:ext>
                </a:extLst>
              </a:tr>
              <a:tr h="845843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Потеря времени родителей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Онлайн-запись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родителя (законного представителя) с указанием вопроса обращения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382765"/>
                  </a:ext>
                </a:extLst>
              </a:tr>
              <a:tr h="1092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Потеря времени педагогов ДОО во время консультирования родителей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 или офлайн – консультация с увеличением охвата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родителей (законных представителей) по выявлению проблемы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753162"/>
                  </a:ext>
                </a:extLst>
              </a:tr>
              <a:tr h="1092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Потеря времени специалистов ДОО во время информирования воспитателей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на сайте ДОО в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госпабликах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мессенджерах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объявления о дате консультации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585287"/>
                  </a:ext>
                </a:extLst>
              </a:tr>
              <a:tr h="10925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Потеря времени воспитателей на информирование родителей и специалистов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на сайте ДОО, в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госпабликах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мессенджерах объявления о дате консультации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5-30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53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351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 txBox="1">
            <a:spLocks noGrp="1"/>
          </p:cNvSpPr>
          <p:nvPr>
            <p:ph type="title"/>
          </p:nvPr>
        </p:nvSpPr>
        <p:spPr>
          <a:xfrm>
            <a:off x="701768" y="1036265"/>
            <a:ext cx="707931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000066"/>
                </a:solidFill>
              </a:rPr>
              <a:t>Карта целевого состояния процесса</a:t>
            </a:r>
            <a:endParaRPr dirty="0">
              <a:solidFill>
                <a:srgbClr val="000066"/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F5E6D0F-738C-4EF4-8E16-ABF8FFC9223A}"/>
              </a:ext>
            </a:extLst>
          </p:cNvPr>
          <p:cNvSpPr/>
          <p:nvPr/>
        </p:nvSpPr>
        <p:spPr bwMode="auto">
          <a:xfrm>
            <a:off x="518134" y="2639044"/>
            <a:ext cx="1512168" cy="434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родитель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E5D0901-A023-4EFD-9424-DB427486E4FD}"/>
              </a:ext>
            </a:extLst>
          </p:cNvPr>
          <p:cNvCxnSpPr>
            <a:cxnSpLocks/>
          </p:cNvCxnSpPr>
          <p:nvPr/>
        </p:nvCxnSpPr>
        <p:spPr bwMode="auto">
          <a:xfrm flipV="1">
            <a:off x="2043681" y="2856169"/>
            <a:ext cx="1372075" cy="67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374883F6-FC5D-411B-8C51-F1874041F080}"/>
              </a:ext>
            </a:extLst>
          </p:cNvPr>
          <p:cNvCxnSpPr>
            <a:cxnSpLocks/>
          </p:cNvCxnSpPr>
          <p:nvPr/>
        </p:nvCxnSpPr>
        <p:spPr bwMode="auto">
          <a:xfrm flipV="1">
            <a:off x="5004048" y="2803380"/>
            <a:ext cx="1336088" cy="3031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3275688-B659-4464-BE0B-30C6C5891E73}"/>
              </a:ext>
            </a:extLst>
          </p:cNvPr>
          <p:cNvSpPr txBox="1"/>
          <p:nvPr/>
        </p:nvSpPr>
        <p:spPr>
          <a:xfrm>
            <a:off x="107505" y="4356924"/>
            <a:ext cx="8928992" cy="203132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проблем!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Создание в ДОО единого информационного пространства «Онлайн-консультирование»;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Повышение уровня информированности и заинтересованности родителей (законных 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представителей) в вопросах воспитания и обучения детей;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Высвобождение рабочего времени и равномерное распределение нагрузки 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и педагогов ДОО.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815846A5-9790-4553-B939-72373CAD6140}"/>
              </a:ext>
            </a:extLst>
          </p:cNvPr>
          <p:cNvSpPr/>
          <p:nvPr/>
        </p:nvSpPr>
        <p:spPr bwMode="auto">
          <a:xfrm>
            <a:off x="2309069" y="1939595"/>
            <a:ext cx="841297" cy="56740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шаг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мин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BEE34B99-9CA6-48A5-9F9A-9DECBA3A3558}"/>
              </a:ext>
            </a:extLst>
          </p:cNvPr>
          <p:cNvSpPr/>
          <p:nvPr/>
        </p:nvSpPr>
        <p:spPr bwMode="auto">
          <a:xfrm>
            <a:off x="4572000" y="3366730"/>
            <a:ext cx="1944216" cy="83099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ВПП 28-48 мин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3209556A-4C63-48C3-8045-3F74C0EE5728}"/>
              </a:ext>
            </a:extLst>
          </p:cNvPr>
          <p:cNvSpPr/>
          <p:nvPr/>
        </p:nvSpPr>
        <p:spPr bwMode="auto">
          <a:xfrm>
            <a:off x="3442514" y="2616570"/>
            <a:ext cx="1512168" cy="434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педагог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D8504B55-76C5-4375-A1E0-67B1E88C924A}"/>
              </a:ext>
            </a:extLst>
          </p:cNvPr>
          <p:cNvSpPr/>
          <p:nvPr/>
        </p:nvSpPr>
        <p:spPr bwMode="auto">
          <a:xfrm>
            <a:off x="6340136" y="2586256"/>
            <a:ext cx="1512168" cy="434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родитель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147E54C3-9A4E-4BBB-A20A-0C7319D56700}"/>
              </a:ext>
            </a:extLst>
          </p:cNvPr>
          <p:cNvSpPr/>
          <p:nvPr/>
        </p:nvSpPr>
        <p:spPr bwMode="auto">
          <a:xfrm>
            <a:off x="5131819" y="2018851"/>
            <a:ext cx="1079090" cy="56740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шаг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20-30 мин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057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16632"/>
            <a:ext cx="4363695" cy="1077218"/>
          </a:xfrm>
        </p:spPr>
        <p:txBody>
          <a:bodyPr/>
          <a:lstStyle/>
          <a:p>
            <a:r>
              <a:rPr lang="ru-RU" dirty="0"/>
              <a:t>План мероприятий по</a:t>
            </a:r>
            <a:br>
              <a:rPr lang="ru-RU" dirty="0"/>
            </a:br>
            <a:r>
              <a:rPr lang="ru-RU" dirty="0"/>
              <a:t> устранению проблем</a:t>
            </a:r>
          </a:p>
        </p:txBody>
      </p:sp>
      <p:pic>
        <p:nvPicPr>
          <p:cNvPr id="4" name="Изображение 2">
            <a:extLst>
              <a:ext uri="{FF2B5EF4-FFF2-40B4-BE49-F238E27FC236}">
                <a16:creationId xmlns:a16="http://schemas.microsoft.com/office/drawing/2014/main" id="{5B8B9D09-7065-48E3-989C-FFB514E73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84784"/>
            <a:ext cx="8646795" cy="461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08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020" y="260648"/>
            <a:ext cx="4849726" cy="584775"/>
          </a:xfrm>
        </p:spPr>
        <p:txBody>
          <a:bodyPr/>
          <a:lstStyle/>
          <a:p>
            <a:r>
              <a:rPr lang="ru-RU" dirty="0"/>
              <a:t>Достигнутые результаты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346908"/>
              </p:ext>
            </p:extLst>
          </p:nvPr>
        </p:nvGraphicFramePr>
        <p:xfrm>
          <a:off x="611560" y="1168810"/>
          <a:ext cx="7886700" cy="3729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4866">
                  <a:extLst>
                    <a:ext uri="{9D8B030D-6E8A-4147-A177-3AD203B41FA5}">
                      <a16:colId xmlns:a16="http://schemas.microsoft.com/office/drawing/2014/main" val="350524309"/>
                    </a:ext>
                  </a:extLst>
                </a:gridCol>
                <a:gridCol w="1930044">
                  <a:extLst>
                    <a:ext uri="{9D8B030D-6E8A-4147-A177-3AD203B41FA5}">
                      <a16:colId xmlns:a16="http://schemas.microsoft.com/office/drawing/2014/main" val="2957614086"/>
                    </a:ext>
                  </a:extLst>
                </a:gridCol>
                <a:gridCol w="1600524">
                  <a:extLst>
                    <a:ext uri="{9D8B030D-6E8A-4147-A177-3AD203B41FA5}">
                      <a16:colId xmlns:a16="http://schemas.microsoft.com/office/drawing/2014/main" val="2555976241"/>
                    </a:ext>
                  </a:extLst>
                </a:gridCol>
                <a:gridCol w="2071266">
                  <a:extLst>
                    <a:ext uri="{9D8B030D-6E8A-4147-A177-3AD203B41FA5}">
                      <a16:colId xmlns:a16="http://schemas.microsoft.com/office/drawing/2014/main" val="4247486050"/>
                    </a:ext>
                  </a:extLst>
                </a:gridCol>
              </a:tblGrid>
              <a:tr h="6019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цели (</a:t>
                      </a:r>
                      <a:r>
                        <a:rPr lang="ru-RU" sz="1600" dirty="0" err="1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solidFill>
                          <a:srgbClr val="0033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734" marR="84734" marT="42367" marB="4236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показатель</a:t>
                      </a:r>
                      <a:endParaRPr lang="ru-RU" sz="1600" dirty="0">
                        <a:solidFill>
                          <a:srgbClr val="0033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734" marR="84734" marT="42367" marB="4236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solidFill>
                          <a:srgbClr val="0033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734" marR="84734" marT="42367" marB="4236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Полученный результат, эффект</a:t>
                      </a:r>
                      <a:endParaRPr lang="ru-RU" sz="1600" dirty="0">
                        <a:solidFill>
                          <a:srgbClr val="00336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734" marR="84734" marT="42367" marB="42367"/>
                </a:tc>
                <a:extLst>
                  <a:ext uri="{0D108BD9-81ED-4DB2-BD59-A6C34878D82A}">
                    <a16:rowId xmlns:a16="http://schemas.microsoft.com/office/drawing/2014/main" val="1682532776"/>
                  </a:ext>
                </a:extLst>
              </a:tr>
              <a:tr h="148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1. Сокращение временных затрат на консультирование родителей (законных представителей) детей с ОВЗ педагогами ДОО.</a:t>
                      </a:r>
                      <a:endParaRPr lang="ru-RU" sz="1600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47-90 мин.</a:t>
                      </a:r>
                      <a:endParaRPr lang="ru-RU" sz="160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28-48 мин.</a:t>
                      </a:r>
                      <a:endParaRPr lang="ru-RU" sz="160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Рациональное использование  времени педагогов и родителей за счет внедрения системы онлайн-взаимодействия.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удовлетворенности родителей повысился с 88% до 95%.</a:t>
                      </a:r>
                    </a:p>
                  </a:txBody>
                  <a:tcPr marL="84734" marR="84734" marT="42367" marB="42367"/>
                </a:tc>
                <a:extLst>
                  <a:ext uri="{0D108BD9-81ED-4DB2-BD59-A6C34878D82A}">
                    <a16:rowId xmlns:a16="http://schemas.microsoft.com/office/drawing/2014/main" val="117551334"/>
                  </a:ext>
                </a:extLst>
              </a:tr>
              <a:tr h="110859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solidFill>
                            <a:srgbClr val="0033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Удовлетворенность родителей услугами ДОО</a:t>
                      </a:r>
                      <a:endParaRPr lang="ru-RU" sz="1600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88%</a:t>
                      </a:r>
                      <a:endParaRPr lang="ru-RU" sz="160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95%</a:t>
                      </a:r>
                      <a:endParaRPr lang="ru-RU" sz="160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937983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68367492"/>
              </p:ext>
            </p:extLst>
          </p:nvPr>
        </p:nvGraphicFramePr>
        <p:xfrm>
          <a:off x="611561" y="4653135"/>
          <a:ext cx="5616624" cy="1848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6587753" y="5457371"/>
            <a:ext cx="1910507" cy="98397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Экономия времени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35-55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</p:spTree>
    <p:extLst>
      <p:ext uri="{BB962C8B-B14F-4D97-AF65-F5344CB8AC3E}">
        <p14:creationId xmlns:p14="http://schemas.microsoft.com/office/powerpoint/2010/main" val="536541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6632521" cy="1077218"/>
          </a:xfrm>
        </p:spPr>
        <p:txBody>
          <a:bodyPr/>
          <a:lstStyle/>
          <a:p>
            <a:r>
              <a:rPr lang="ru-RU" dirty="0"/>
              <a:t>Визуализация </a:t>
            </a:r>
            <a:br>
              <a:rPr lang="ru-RU" dirty="0"/>
            </a:br>
            <a:r>
              <a:rPr lang="ru-RU" dirty="0"/>
              <a:t>(фотографии «Было» – «Стало»)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393C8A-1204-494E-94BD-4C839749A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97" y="1202270"/>
            <a:ext cx="4253182" cy="27363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B62B05-09E3-48CC-89E3-9BA8DAD48F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6"/>
          <a:stretch/>
        </p:blipFill>
        <p:spPr>
          <a:xfrm>
            <a:off x="5940152" y="1556792"/>
            <a:ext cx="2413917" cy="4996034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BEA112A-AE20-49EC-9399-F7653C212076}"/>
              </a:ext>
            </a:extLst>
          </p:cNvPr>
          <p:cNvCxnSpPr>
            <a:cxnSpLocks/>
          </p:cNvCxnSpPr>
          <p:nvPr/>
        </p:nvCxnSpPr>
        <p:spPr bwMode="auto">
          <a:xfrm flipH="1">
            <a:off x="4569379" y="1193850"/>
            <a:ext cx="542500" cy="3099246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EDC6A4E-9BD8-4333-81B4-2A0CF410EFE3}"/>
              </a:ext>
            </a:extLst>
          </p:cNvPr>
          <p:cNvCxnSpPr>
            <a:cxnSpLocks/>
          </p:cNvCxnSpPr>
          <p:nvPr/>
        </p:nvCxnSpPr>
        <p:spPr bwMode="auto">
          <a:xfrm>
            <a:off x="315144" y="4292098"/>
            <a:ext cx="4254235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543DE2C-6F59-41ED-86E5-3529A82CC5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17" y="4406620"/>
            <a:ext cx="2413917" cy="2334741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7B7AF05-B954-4E23-8E08-ED1298559D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406628"/>
            <a:ext cx="2162797" cy="2303980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745674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943BAF-5BB8-49C1-9FD4-E4AE91E0B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08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6632521" cy="1077218"/>
          </a:xfrm>
        </p:spPr>
        <p:txBody>
          <a:bodyPr/>
          <a:lstStyle/>
          <a:p>
            <a:r>
              <a:rPr lang="ru-RU" dirty="0"/>
              <a:t>Визуализация </a:t>
            </a:r>
            <a:br>
              <a:rPr lang="ru-RU" dirty="0"/>
            </a:br>
            <a:r>
              <a:rPr lang="ru-RU" dirty="0"/>
              <a:t>(фотографии «Было» – «Стало»)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44E6CE-F0E5-44A6-B107-D109E0D46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844824"/>
            <a:ext cx="3326820" cy="4376220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DFED534-29E9-4E69-8C61-DA07197F80BC}"/>
              </a:ext>
            </a:extLst>
          </p:cNvPr>
          <p:cNvCxnSpPr/>
          <p:nvPr/>
        </p:nvCxnSpPr>
        <p:spPr bwMode="auto">
          <a:xfrm flipH="1">
            <a:off x="4431876" y="1193850"/>
            <a:ext cx="644180" cy="547551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BC9BC7-C49E-42BC-B2D3-6965B3325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447" y="1875039"/>
            <a:ext cx="3694311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40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957" y="116632"/>
            <a:ext cx="6505179" cy="1569660"/>
          </a:xfrm>
        </p:spPr>
        <p:txBody>
          <a:bodyPr/>
          <a:lstStyle/>
          <a:p>
            <a:r>
              <a:rPr lang="ru-RU" dirty="0"/>
              <a:t>Результаты проекта.</a:t>
            </a:r>
            <a:br>
              <a:rPr lang="ru-RU" dirty="0"/>
            </a:br>
            <a:r>
              <a:rPr lang="ru-RU" dirty="0"/>
              <a:t>Разработанные стандарты (СОК)</a:t>
            </a:r>
            <a:br>
              <a:rPr lang="ru-RU" dirty="0"/>
            </a:br>
            <a:r>
              <a:rPr lang="ru-RU" dirty="0"/>
              <a:t> по внедренным улучшениям</a:t>
            </a: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" y="2348865"/>
            <a:ext cx="2632710" cy="353441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4217670" y="2708910"/>
            <a:ext cx="424307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en-US"/>
              <a:t>1. Родители переходят по </a:t>
            </a:r>
            <a:r>
              <a:rPr lang="en-US" altLang="en-US"/>
              <a:t>QR - </a:t>
            </a:r>
            <a:r>
              <a:rPr lang="ru-RU" altLang="en-US"/>
              <a:t>коду в яндекс форму и задают педагогам интересующий их вопрос. </a:t>
            </a:r>
          </a:p>
          <a:p>
            <a:pPr algn="just"/>
            <a:endParaRPr lang="ru-RU" altLang="en-US"/>
          </a:p>
          <a:p>
            <a:pPr algn="just"/>
            <a:r>
              <a:rPr lang="ru-RU" altLang="en-US"/>
              <a:t>2. Педагоги отвечают на вопрос в виде видео, размещенном в госпаблике ДОУ или организуют онлайн-мост с родителями ребенка, если информация задана по конкретному воспитаннику.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42642"/>
            <a:ext cx="7174361" cy="332366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консультирования родителей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представителей)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воспитателями и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 ДОО</a:t>
            </a:r>
            <a:br>
              <a:rPr lang="ru-RU" sz="2400" b="1" dirty="0">
                <a:latin typeface="Calibri"/>
                <a:ea typeface="Calibri"/>
                <a:cs typeface="Times New Roman"/>
              </a:rPr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235476"/>
            <a:ext cx="5112567" cy="46166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МБДОУ «Детский сад №260»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153" y="122238"/>
            <a:ext cx="637857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7383548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13532</TotalTime>
  <Words>625</Words>
  <Application>Microsoft Office PowerPoint</Application>
  <PresentationFormat>Экран (4:3)</PresentationFormat>
  <Paragraphs>133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Futura PT Book</vt:lpstr>
      <vt:lpstr>Futura PT Medium</vt:lpstr>
      <vt:lpstr>Poppins</vt:lpstr>
      <vt:lpstr>Poppins Medium</vt:lpstr>
      <vt:lpstr>Times New Roman</vt:lpstr>
      <vt:lpstr>Оформление по умолчанию</vt:lpstr>
      <vt:lpstr>1_Оформление по умолчанию</vt:lpstr>
      <vt:lpstr>Оптимизация процесса  консультирования родителей  (законных представителей)  воспитанников воспитателями и  специалистами ДОО </vt:lpstr>
      <vt:lpstr>Паспорт проекта  «Оптимизация процесса консультирования родителей  (законных представителей)  воспитанников воспитателями и  специалистами ДОО»  </vt:lpstr>
      <vt:lpstr>Команда проекта</vt:lpstr>
      <vt:lpstr>Карта текущего состояния процесса</vt:lpstr>
      <vt:lpstr>Пирамида проблем</vt:lpstr>
      <vt:lpstr>Анализ проблем</vt:lpstr>
      <vt:lpstr>Карта целевого состояния процесса</vt:lpstr>
      <vt:lpstr>План мероприятий по  устранению проблем</vt:lpstr>
      <vt:lpstr>Достигнутые результаты</vt:lpstr>
      <vt:lpstr>Визуализация  (фотографии «Было» – «Стало») </vt:lpstr>
      <vt:lpstr>Презентация PowerPoint</vt:lpstr>
      <vt:lpstr>Визуализация  (фотографии «Было» – «Стало») </vt:lpstr>
      <vt:lpstr>Результаты проекта. Разработанные стандарты (СОК)  по внедренным улучшениям</vt:lpstr>
      <vt:lpstr>Оптимизация процесса  консультирования родителей  (законных представителей)  воспитанников воспитателями и  специалистами ДОО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Арам Аракелян</dc:creator>
  <cp:lastModifiedBy>Дмитрий</cp:lastModifiedBy>
  <cp:revision>630</cp:revision>
  <cp:lastPrinted>2019-02-18T01:46:55Z</cp:lastPrinted>
  <dcterms:created xsi:type="dcterms:W3CDTF">2007-01-29T08:57:19Z</dcterms:created>
  <dcterms:modified xsi:type="dcterms:W3CDTF">2025-10-23T04:45:22Z</dcterms:modified>
</cp:coreProperties>
</file>