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3" r:id="rId7"/>
    <p:sldId id="272" r:id="rId8"/>
    <p:sldId id="273" r:id="rId9"/>
    <p:sldId id="261" r:id="rId10"/>
    <p:sldId id="271" r:id="rId11"/>
    <p:sldId id="262" r:id="rId12"/>
    <p:sldId id="268" r:id="rId13"/>
    <p:sldId id="274" r:id="rId14"/>
    <p:sldId id="270" r:id="rId15"/>
  </p:sldIdLst>
  <p:sldSz cx="9144000" cy="6858000" type="screen4x3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FC2"/>
    <a:srgbClr val="C7CDD7"/>
    <a:srgbClr val="000066"/>
    <a:srgbClr val="003366"/>
    <a:srgbClr val="327FBE"/>
    <a:srgbClr val="E5F6FB"/>
    <a:srgbClr val="AFF7FF"/>
    <a:srgbClr val="D1FBFF"/>
    <a:srgbClr val="0091FE"/>
    <a:srgbClr val="5D9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9645" autoAdjust="0"/>
  </p:normalViewPr>
  <p:slideViewPr>
    <p:cSldViewPr>
      <p:cViewPr>
        <p:scale>
          <a:sx n="70" d="100"/>
          <a:sy n="70" d="100"/>
        </p:scale>
        <p:origin x="-147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3306" y="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849121517714975E-2"/>
          <c:y val="0.17499370800961406"/>
          <c:w val="0.93830175696457052"/>
          <c:h val="0.631117653594045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0.20341841304326966"/>
                  <c:y val="0.23061164557632827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600" b="1"/>
                    </a:pPr>
                    <a:r>
                      <a:rPr lang="ru-RU" sz="1600" b="1" dirty="0" smtClean="0"/>
                      <a:t>180 </a:t>
                    </a:r>
                    <a:r>
                      <a:rPr lang="ru-RU" sz="1600" b="1" dirty="0"/>
                      <a:t>минут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1DB-4AB5-88BF-39FA7DB32FD5}"/>
                </c:ext>
              </c:extLst>
            </c:dLbl>
            <c:dLbl>
              <c:idx val="1"/>
              <c:layout>
                <c:manualLayout>
                  <c:x val="9.7860182887772443E-2"/>
                  <c:y val="-2.4711355662375006E-2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600">
                        <a:latin typeface="+mj-lt"/>
                      </a:defRPr>
                    </a:pPr>
                    <a:r>
                      <a:rPr lang="ru-RU" sz="1600" b="1" baseline="0" dirty="0" smtClean="0">
                        <a:latin typeface="+mj-lt"/>
                      </a:rPr>
                      <a:t>30 мин</a:t>
                    </a:r>
                    <a:endParaRPr lang="ru-RU" sz="1600" b="1" dirty="0">
                      <a:latin typeface="+mj-lt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024354244194316"/>
                      <c:h val="0.200739672915610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01DB-4AB5-88BF-39FA7DB32F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Было</c:v>
                </c:pt>
                <c:pt idx="1">
                  <c:v>Стало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135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DB-4AB5-88BF-39FA7DB32F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6013952"/>
        <c:axId val="36017664"/>
      </c:barChart>
      <c:catAx>
        <c:axId val="36013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36017664"/>
        <c:crosses val="autoZero"/>
        <c:auto val="1"/>
        <c:lblAlgn val="ctr"/>
        <c:lblOffset val="100"/>
        <c:noMultiLvlLbl val="0"/>
      </c:catAx>
      <c:valAx>
        <c:axId val="3601766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36013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0.42933</cdr:x>
      <cdr:y>0.2601</cdr:y>
    </cdr:from>
    <cdr:to>
      <cdr:x>0.73145</cdr:x>
      <cdr:y>0.2601</cdr:y>
    </cdr:to>
    <cdr:cxnSp macro="">
      <cdr:nvCxnSpPr>
        <cdr:cNvPr id="3" name="Прямая соединительная линия 2">
          <a:extLst xmlns:a="http://schemas.openxmlformats.org/drawingml/2006/main">
            <a:ext uri="{FF2B5EF4-FFF2-40B4-BE49-F238E27FC236}">
              <a16:creationId xmlns:a16="http://schemas.microsoft.com/office/drawing/2014/main" xmlns="" id="{C23C267C-3980-4A76-BBA0-35AEAFF5E81B}"/>
            </a:ext>
          </a:extLst>
        </cdr:cNvPr>
        <cdr:cNvCxnSpPr/>
      </cdr:nvCxnSpPr>
      <cdr:spPr bwMode="auto">
        <a:xfrm xmlns:a="http://schemas.openxmlformats.org/drawingml/2006/main" flipH="1">
          <a:off x="1944216" y="720080"/>
          <a:ext cx="1368148" cy="0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0.69965</cdr:x>
      <cdr:y>0.28611</cdr:y>
    </cdr:from>
    <cdr:to>
      <cdr:x>0.72955</cdr:x>
      <cdr:y>0.59458</cdr:y>
    </cdr:to>
    <cdr:sp macro="" textlink="">
      <cdr:nvSpPr>
        <cdr:cNvPr id="11" name="Стрелка вниз 10"/>
        <cdr:cNvSpPr/>
      </cdr:nvSpPr>
      <cdr:spPr bwMode="auto">
        <a:xfrm xmlns:a="http://schemas.openxmlformats.org/drawingml/2006/main">
          <a:off x="3168352" y="792088"/>
          <a:ext cx="135401" cy="85400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31564FD-EDA2-4CF7-B7C8-B139DEF369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761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3789B97-B078-4C19-A9CB-8DDBE29C8B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0970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84784"/>
            <a:ext cx="8328047" cy="5144830"/>
          </a:xfrm>
          <a:prstGeom prst="rect">
            <a:avLst/>
          </a:prstGeom>
        </p:spPr>
      </p:pic>
      <p:pic>
        <p:nvPicPr>
          <p:cNvPr id="11" name="Picture 2" descr="D:\Work\Bachti\!!!ВНУТРЕННИЕ\декабрь\презентация\gerb_ob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19" y="121714"/>
            <a:ext cx="868070" cy="93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10007" y="1484784"/>
            <a:ext cx="7174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6000" kern="1200" baseline="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pPr lvl="0" defTabSz="396000"/>
            <a:r>
              <a:rPr lang="ru-RU" dirty="0"/>
              <a:t>Название проекта</a:t>
            </a:r>
          </a:p>
        </p:txBody>
      </p:sp>
      <p:sp>
        <p:nvSpPr>
          <p:cNvPr id="16" name="Текст 2"/>
          <p:cNvSpPr>
            <a:spLocks noGrp="1"/>
          </p:cNvSpPr>
          <p:nvPr>
            <p:ph idx="1" hasCustomPrompt="1"/>
          </p:nvPr>
        </p:nvSpPr>
        <p:spPr>
          <a:xfrm>
            <a:off x="891105" y="3594393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charset="0"/>
              </a:defRPr>
            </a:lvl2pPr>
            <a:lvl3pPr>
              <a:defRPr lang="ru-RU" dirty="0" smtClean="0">
                <a:latin typeface="Arial" charset="0"/>
              </a:defRPr>
            </a:lvl3pPr>
            <a:lvl4pPr>
              <a:defRPr lang="ru-RU" dirty="0" smtClean="0">
                <a:latin typeface="Arial" charset="0"/>
              </a:defRPr>
            </a:lvl4pPr>
            <a:lvl5pPr>
              <a:defRPr lang="ru-RU" dirty="0">
                <a:latin typeface="Arial" charset="0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Автор</a:t>
            </a:r>
          </a:p>
        </p:txBody>
      </p:sp>
      <p:sp>
        <p:nvSpPr>
          <p:cNvPr id="17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2051720" y="121714"/>
            <a:ext cx="1008112" cy="1041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Логотип ведомства</a:t>
            </a:r>
          </a:p>
        </p:txBody>
      </p:sp>
    </p:spTree>
    <p:extLst>
      <p:ext uri="{BB962C8B-B14F-4D97-AF65-F5344CB8AC3E}">
        <p14:creationId xmlns:p14="http://schemas.microsoft.com/office/powerpoint/2010/main" val="737788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0"/>
            <a:ext cx="778356" cy="1264491"/>
          </a:xfrm>
          <a:prstGeom prst="rect">
            <a:avLst/>
          </a:prstGeom>
        </p:spPr>
      </p:pic>
      <p:pic>
        <p:nvPicPr>
          <p:cNvPr id="5" name="Picture 2" descr="D:\Work\Bachti\!!!ВНУТРЕННИЕ\декабрь\презентация\фотозона размер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649" y="121714"/>
            <a:ext cx="1176868" cy="9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72981" y="760348"/>
            <a:ext cx="362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ru-RU" sz="3200" kern="120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r>
              <a:rPr lang="ru-RU" sz="3200" dirty="0">
                <a:solidFill>
                  <a:srgbClr val="3B4555"/>
                </a:solidFill>
                <a:latin typeface="Futura PT Medium" pitchFamily="34" charset="-52"/>
              </a:rPr>
              <a:t>Заголовок слайда</a:t>
            </a:r>
          </a:p>
        </p:txBody>
      </p:sp>
      <p:sp>
        <p:nvSpPr>
          <p:cNvPr id="13" name="Текст 2"/>
          <p:cNvSpPr>
            <a:spLocks noGrp="1"/>
          </p:cNvSpPr>
          <p:nvPr>
            <p:ph idx="1" hasCustomPrompt="1"/>
          </p:nvPr>
        </p:nvSpPr>
        <p:spPr>
          <a:xfrm>
            <a:off x="899592" y="1556792"/>
            <a:ext cx="7803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charset="0"/>
              </a:defRPr>
            </a:lvl2pPr>
            <a:lvl3pPr>
              <a:defRPr lang="ru-RU" dirty="0" smtClean="0">
                <a:latin typeface="Arial" charset="0"/>
              </a:defRPr>
            </a:lvl3pPr>
            <a:lvl4pPr>
              <a:defRPr lang="ru-RU" dirty="0" smtClean="0">
                <a:latin typeface="Arial" charset="0"/>
              </a:defRPr>
            </a:lvl4pPr>
            <a:lvl5pPr>
              <a:defRPr lang="ru-RU" dirty="0">
                <a:latin typeface="Arial" charset="0"/>
              </a:defRPr>
            </a:lvl5pPr>
          </a:lstStyle>
          <a:p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Текст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endParaRPr lang="ru-RU" sz="2400" dirty="0">
              <a:solidFill>
                <a:srgbClr val="3B4555"/>
              </a:solidFill>
              <a:latin typeface="Futura PT Book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0654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007" y="1484784"/>
            <a:ext cx="7966449" cy="2123658"/>
          </a:xfrm>
        </p:spPr>
        <p:txBody>
          <a:bodyPr/>
          <a:lstStyle/>
          <a:p>
            <a:r>
              <a:rPr lang="ru-RU" sz="2400" dirty="0"/>
              <a:t>ПРЕЗЕНТАЦИЯ БЕРЕЖЛИВОГО </a:t>
            </a:r>
            <a:r>
              <a:rPr lang="ru-RU" sz="2400" dirty="0" smtClean="0"/>
              <a:t>ПРОЕКТА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800" dirty="0" smtClean="0"/>
              <a:t>«</a:t>
            </a:r>
            <a:r>
              <a:rPr lang="ru-RU" sz="2800" b="1" dirty="0" smtClean="0"/>
              <a:t>Оптимизация процесса размещения информационного контента в сети интернет и на сайте ДОО</a:t>
            </a:r>
            <a:r>
              <a:rPr lang="ru-RU" sz="2800" dirty="0" smtClean="0"/>
              <a:t>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60648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образовательное учреждение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«Детский сад №118»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731582"/>
            <a:ext cx="3816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Новокузнецкий городской округ, </a:t>
            </a:r>
            <a:r>
              <a:rPr lang="ru-RU" sz="1400" dirty="0" smtClean="0"/>
              <a:t>2025 </a:t>
            </a:r>
            <a:r>
              <a:rPr lang="ru-RU" sz="1400" dirty="0"/>
              <a:t>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ru-RU" dirty="0"/>
              <a:t>Подхолюзина Надежда Николаевна, </a:t>
            </a:r>
          </a:p>
          <a:p>
            <a:pPr algn="l"/>
            <a:r>
              <a:rPr lang="ru-RU" dirty="0"/>
              <a:t>старший воспитатель</a:t>
            </a:r>
          </a:p>
        </p:txBody>
      </p:sp>
    </p:spTree>
    <p:extLst>
      <p:ext uri="{BB962C8B-B14F-4D97-AF65-F5344CB8AC3E}">
        <p14:creationId xmlns:p14="http://schemas.microsoft.com/office/powerpoint/2010/main" val="421432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506" y="401813"/>
            <a:ext cx="7048981" cy="1138773"/>
          </a:xfrm>
        </p:spPr>
        <p:txBody>
          <a:bodyPr/>
          <a:lstStyle/>
          <a:p>
            <a:r>
              <a:rPr lang="ru-RU" dirty="0"/>
              <a:t>Паспорт проекта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 </a:t>
            </a:r>
            <a:r>
              <a:rPr lang="ru-RU" sz="1600" b="1" dirty="0" smtClean="0"/>
              <a:t>«Оптимизация процесса размещения информационного контента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ru-RU" sz="1600" b="1" dirty="0" smtClean="0"/>
              <a:t>в сети интернет и на сайте ДОО»</a:t>
            </a:r>
            <a:endParaRPr lang="ru-RU" sz="1600" b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554" y="4752280"/>
            <a:ext cx="40531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/>
              <a:cs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effectLst/>
              </a:rPr>
              <a:t> </a:t>
            </a:r>
            <a:endParaRPr lang="ru-RU" sz="800" dirty="0">
              <a:ea typeface="Calibri"/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23528" y="1628800"/>
            <a:ext cx="860444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Степень значимости проекта для организации: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очень высокая, </a:t>
            </a:r>
            <a:r>
              <a:rPr kumimoji="0" lang="ru-RU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высокая,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средняя, низкая (нужное подчеркнуть)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Обоснование: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отсутствие единого стиля оформления информации разного содержания, временные потери из-за некачественного контента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Предложение по актуальности внесения результатов (показателей) в цели по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SQDCM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(или других критериев) организации: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да, нет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да, то указать блок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SQDCM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_________________________________________________________________________________________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 l="4827" t="5538" r="5593" b="7701"/>
          <a:stretch>
            <a:fillRect/>
          </a:stretch>
        </p:blipFill>
        <p:spPr bwMode="auto">
          <a:xfrm>
            <a:off x="323528" y="2564904"/>
            <a:ext cx="864096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7952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6492" y="188640"/>
            <a:ext cx="3467616" cy="584775"/>
          </a:xfrm>
        </p:spPr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552706" cy="55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483768" y="980728"/>
            <a:ext cx="5533368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Смышляева Татьяна  Николаевна – заведующий 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– заказчик  проекта</a:t>
            </a:r>
            <a:endParaRPr lang="ru-RU" sz="14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83768" y="1772816"/>
            <a:ext cx="5976664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Подхолюзина Надежда Николаевна – старший воспитатель </a:t>
            </a:r>
          </a:p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– руководитель проекта</a:t>
            </a:r>
            <a:endParaRPr lang="ru-RU" sz="14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50965" y="3648335"/>
            <a:ext cx="4104456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Черепанова Е.Ю. – учитель-логопед</a:t>
            </a:r>
            <a:endParaRPr lang="ru-RU" sz="14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923928" y="4293096"/>
            <a:ext cx="4752528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Пономарева О.Н. – воспитатель</a:t>
            </a:r>
            <a:endParaRPr lang="ru-RU" sz="14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552706" cy="55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67714"/>
            <a:ext cx="552706" cy="55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254535" y="2924944"/>
            <a:ext cx="2037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Рабочая группа </a:t>
            </a:r>
            <a:endParaRPr lang="ru-RU" dirty="0"/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49080"/>
            <a:ext cx="552706" cy="55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869160"/>
            <a:ext cx="552706" cy="55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2483768" y="4941168"/>
            <a:ext cx="4680520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Булавина Н.А. - воспитатель</a:t>
            </a:r>
            <a:endParaRPr lang="ru-RU" sz="14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23928" y="5589240"/>
            <a:ext cx="4680520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</a:rPr>
              <a:t>Ильина М.В. - воспитатель</a:t>
            </a:r>
            <a:endParaRPr lang="ru-RU" sz="14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517232"/>
            <a:ext cx="552706" cy="55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26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079310" cy="584775"/>
          </a:xfrm>
        </p:spPr>
        <p:txBody>
          <a:bodyPr/>
          <a:lstStyle/>
          <a:p>
            <a:r>
              <a:rPr lang="ru-RU" dirty="0"/>
              <a:t>Карта текущего состояния процесса</a:t>
            </a:r>
          </a:p>
        </p:txBody>
      </p:sp>
      <p:grpSp>
        <p:nvGrpSpPr>
          <p:cNvPr id="6" name="Группа 1"/>
          <p:cNvGrpSpPr>
            <a:grpSpLocks/>
          </p:cNvGrpSpPr>
          <p:nvPr/>
        </p:nvGrpSpPr>
        <p:grpSpPr bwMode="auto">
          <a:xfrm>
            <a:off x="179512" y="1772816"/>
            <a:ext cx="2160240" cy="1512168"/>
            <a:chOff x="-287169" y="1036109"/>
            <a:chExt cx="2662049" cy="194480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-287169" y="1221328"/>
              <a:ext cx="354940" cy="1582417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ВХОД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57160" y="1036109"/>
              <a:ext cx="686695" cy="3604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1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57159" y="1428339"/>
              <a:ext cx="1801941" cy="155257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Заведующий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Поручение о размещении информации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(5 мин)</a:t>
              </a: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ятно 1 9"/>
            <p:cNvSpPr/>
            <p:nvPr/>
          </p:nvSpPr>
          <p:spPr>
            <a:xfrm>
              <a:off x="1943073" y="1440050"/>
              <a:ext cx="431807" cy="430342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11" name="Группа 17"/>
          <p:cNvGrpSpPr>
            <a:grpSpLocks/>
          </p:cNvGrpSpPr>
          <p:nvPr/>
        </p:nvGrpSpPr>
        <p:grpSpPr bwMode="auto">
          <a:xfrm>
            <a:off x="4860033" y="1844824"/>
            <a:ext cx="1657409" cy="1440160"/>
            <a:chOff x="2286000" y="1071563"/>
            <a:chExt cx="1981012" cy="2018169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Воспитатели и специалисты</a:t>
              </a: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Сбор и подготовка информации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(60 мин)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Пятно 1 12"/>
            <p:cNvSpPr/>
            <p:nvPr/>
          </p:nvSpPr>
          <p:spPr>
            <a:xfrm>
              <a:off x="3835212" y="1172471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286000" y="1071563"/>
              <a:ext cx="688539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3</a:t>
              </a:r>
              <a:endParaRPr lang="ru-RU" sz="900" b="1" dirty="0"/>
            </a:p>
          </p:txBody>
        </p:sp>
      </p:grpSp>
      <p:grpSp>
        <p:nvGrpSpPr>
          <p:cNvPr id="24" name="Группа 18"/>
          <p:cNvGrpSpPr>
            <a:grpSpLocks/>
          </p:cNvGrpSpPr>
          <p:nvPr/>
        </p:nvGrpSpPr>
        <p:grpSpPr bwMode="auto">
          <a:xfrm>
            <a:off x="611560" y="5373216"/>
            <a:ext cx="4325961" cy="386585"/>
            <a:chOff x="177738" y="4735512"/>
            <a:chExt cx="3403822" cy="430213"/>
          </a:xfrm>
        </p:grpSpPr>
        <p:sp>
          <p:nvSpPr>
            <p:cNvPr id="25" name="Пятно 1 24"/>
            <p:cNvSpPr/>
            <p:nvPr/>
          </p:nvSpPr>
          <p:spPr>
            <a:xfrm>
              <a:off x="177738" y="4735512"/>
              <a:ext cx="431758" cy="430213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6" name="TextBox 34"/>
            <p:cNvSpPr txBox="1">
              <a:spLocks noChangeArrowheads="1"/>
            </p:cNvSpPr>
            <p:nvPr/>
          </p:nvSpPr>
          <p:spPr bwMode="auto">
            <a:xfrm>
              <a:off x="729917" y="4833363"/>
              <a:ext cx="2851643" cy="277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Длительный процесс подготовки информации.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па 21"/>
          <p:cNvGrpSpPr>
            <a:grpSpLocks/>
          </p:cNvGrpSpPr>
          <p:nvPr/>
        </p:nvGrpSpPr>
        <p:grpSpPr bwMode="auto">
          <a:xfrm>
            <a:off x="611560" y="5733261"/>
            <a:ext cx="4168466" cy="432048"/>
            <a:chOff x="211838" y="5358606"/>
            <a:chExt cx="3373819" cy="429273"/>
          </a:xfrm>
        </p:grpSpPr>
        <p:sp>
          <p:nvSpPr>
            <p:cNvPr id="28" name="Пятно 1 27"/>
            <p:cNvSpPr/>
            <p:nvPr/>
          </p:nvSpPr>
          <p:spPr>
            <a:xfrm>
              <a:off x="211838" y="5358606"/>
              <a:ext cx="431778" cy="429273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9" name="TextBox 7"/>
            <p:cNvSpPr txBox="1">
              <a:spLocks noChangeArrowheads="1"/>
            </p:cNvSpPr>
            <p:nvPr/>
          </p:nvSpPr>
          <p:spPr bwMode="auto">
            <a:xfrm>
              <a:off x="762552" y="5390980"/>
              <a:ext cx="2823105" cy="24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100" dirty="0" smtClean="0">
                  <a:latin typeface="Times New Roman" pitchFamily="18" charset="0"/>
                  <a:cs typeface="Times New Roman" pitchFamily="18" charset="0"/>
                </a:rPr>
                <a:t>Избыточность информации.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0" name="Группа 23"/>
          <p:cNvGrpSpPr>
            <a:grpSpLocks/>
          </p:cNvGrpSpPr>
          <p:nvPr/>
        </p:nvGrpSpPr>
        <p:grpSpPr bwMode="auto">
          <a:xfrm>
            <a:off x="5076056" y="5445223"/>
            <a:ext cx="3240359" cy="480185"/>
            <a:chOff x="3099427" y="4735513"/>
            <a:chExt cx="3239811" cy="480184"/>
          </a:xfrm>
        </p:grpSpPr>
        <p:sp>
          <p:nvSpPr>
            <p:cNvPr id="31" name="Пятно 1 30"/>
            <p:cNvSpPr/>
            <p:nvPr/>
          </p:nvSpPr>
          <p:spPr>
            <a:xfrm>
              <a:off x="3099427" y="4735513"/>
              <a:ext cx="431727" cy="430211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2" name="TextBox 7"/>
            <p:cNvSpPr txBox="1">
              <a:spLocks noChangeArrowheads="1"/>
            </p:cNvSpPr>
            <p:nvPr/>
          </p:nvSpPr>
          <p:spPr bwMode="auto">
            <a:xfrm>
              <a:off x="3643457" y="4808535"/>
              <a:ext cx="2695781" cy="407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100" dirty="0" smtClean="0">
                  <a:latin typeface="Times New Roman" pitchFamily="18" charset="0"/>
                  <a:cs typeface="Times New Roman" pitchFamily="18" charset="0"/>
                </a:rPr>
                <a:t>Разный стиль оформления подаваемой информации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" name="Группа 24"/>
          <p:cNvGrpSpPr>
            <a:grpSpLocks/>
          </p:cNvGrpSpPr>
          <p:nvPr/>
        </p:nvGrpSpPr>
        <p:grpSpPr bwMode="auto">
          <a:xfrm>
            <a:off x="683568" y="6165304"/>
            <a:ext cx="3528392" cy="430213"/>
            <a:chOff x="3157229" y="5390983"/>
            <a:chExt cx="3528810" cy="430213"/>
          </a:xfrm>
        </p:grpSpPr>
        <p:sp>
          <p:nvSpPr>
            <p:cNvPr id="34" name="Пятно 1 33"/>
            <p:cNvSpPr/>
            <p:nvPr/>
          </p:nvSpPr>
          <p:spPr>
            <a:xfrm>
              <a:off x="3157229" y="5390983"/>
              <a:ext cx="431851" cy="430213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5" name="TextBox 10"/>
            <p:cNvSpPr txBox="1">
              <a:spLocks noChangeArrowheads="1"/>
            </p:cNvSpPr>
            <p:nvPr/>
          </p:nvSpPr>
          <p:spPr bwMode="auto">
            <a:xfrm>
              <a:off x="3643313" y="5390983"/>
              <a:ext cx="3042726" cy="40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100" dirty="0" smtClean="0">
                  <a:latin typeface="Times New Roman" pitchFamily="18" charset="0"/>
                  <a:cs typeface="Times New Roman" pitchFamily="18" charset="0"/>
                </a:rPr>
                <a:t>Длительность загрузки изображений и  файлов с большим объёмом.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6" name="Стрелка вправо 35"/>
          <p:cNvSpPr/>
          <p:nvPr/>
        </p:nvSpPr>
        <p:spPr>
          <a:xfrm>
            <a:off x="2267744" y="2636912"/>
            <a:ext cx="360040" cy="14401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588224" y="2636912"/>
            <a:ext cx="279400" cy="138112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179512" y="4365104"/>
            <a:ext cx="279400" cy="138112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41" name="Пятно 1 40"/>
          <p:cNvSpPr/>
          <p:nvPr/>
        </p:nvSpPr>
        <p:spPr bwMode="auto">
          <a:xfrm>
            <a:off x="5508104" y="1772816"/>
            <a:ext cx="467741" cy="430212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2" name="Пятно 1 41"/>
          <p:cNvSpPr/>
          <p:nvPr/>
        </p:nvSpPr>
        <p:spPr bwMode="auto">
          <a:xfrm>
            <a:off x="6228184" y="2780928"/>
            <a:ext cx="469460" cy="430212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604448" y="3789040"/>
            <a:ext cx="360040" cy="14401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ВЫХОД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Группа 17"/>
          <p:cNvGrpSpPr>
            <a:grpSpLocks/>
          </p:cNvGrpSpPr>
          <p:nvPr/>
        </p:nvGrpSpPr>
        <p:grpSpPr bwMode="auto">
          <a:xfrm>
            <a:off x="2771800" y="1844824"/>
            <a:ext cx="1561558" cy="1440160"/>
            <a:chOff x="2286000" y="1071563"/>
            <a:chExt cx="1944216" cy="2018169"/>
          </a:xfrm>
        </p:grpSpPr>
        <p:sp>
          <p:nvSpPr>
            <p:cNvPr id="47" name="Прямоугольник 46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Сообщает воспитателям и специалистам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(5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Пятно 1 47"/>
            <p:cNvSpPr/>
            <p:nvPr/>
          </p:nvSpPr>
          <p:spPr>
            <a:xfrm>
              <a:off x="3272188" y="1172471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 smtClean="0">
                  <a:solidFill>
                    <a:schemeClr val="tx1"/>
                  </a:solidFill>
                </a:rPr>
                <a:t>1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2</a:t>
              </a:r>
            </a:p>
          </p:txBody>
        </p:sp>
      </p:grpSp>
      <p:sp>
        <p:nvSpPr>
          <p:cNvPr id="50" name="Стрелка вправо 49"/>
          <p:cNvSpPr/>
          <p:nvPr/>
        </p:nvSpPr>
        <p:spPr>
          <a:xfrm>
            <a:off x="4427984" y="2636912"/>
            <a:ext cx="360040" cy="14401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51" name="Пятно 1 50"/>
          <p:cNvSpPr/>
          <p:nvPr/>
        </p:nvSpPr>
        <p:spPr bwMode="auto">
          <a:xfrm>
            <a:off x="4067944" y="1844824"/>
            <a:ext cx="469460" cy="430212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157192"/>
            <a:ext cx="79469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383FC2"/>
                </a:solidFill>
              </a:rPr>
              <a:t>ВПП </a:t>
            </a:r>
            <a:r>
              <a:rPr lang="ru-RU" sz="1400" b="1" dirty="0" smtClean="0">
                <a:solidFill>
                  <a:srgbClr val="383FC2"/>
                </a:solidFill>
              </a:rPr>
              <a:t>(</a:t>
            </a:r>
            <a:r>
              <a:rPr lang="ru-RU" sz="1400" b="1" dirty="0">
                <a:solidFill>
                  <a:srgbClr val="383FC2"/>
                </a:solidFill>
              </a:rPr>
              <a:t>время протекания </a:t>
            </a:r>
            <a:r>
              <a:rPr lang="ru-RU" sz="1400" b="1" dirty="0" smtClean="0">
                <a:solidFill>
                  <a:srgbClr val="383FC2"/>
                </a:solidFill>
              </a:rPr>
              <a:t>процесса) 180 мин</a:t>
            </a:r>
            <a:endParaRPr lang="ru-RU" sz="1400" b="1" dirty="0">
              <a:solidFill>
                <a:srgbClr val="383FC2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01008"/>
            <a:ext cx="4397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Прямоугольник 51"/>
          <p:cNvSpPr/>
          <p:nvPr/>
        </p:nvSpPr>
        <p:spPr>
          <a:xfrm>
            <a:off x="1259632" y="692696"/>
            <a:ext cx="64624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383FC2"/>
                </a:solidFill>
              </a:rPr>
              <a:t>«Оптимизация процесса размещения информационного контента </a:t>
            </a:r>
            <a:r>
              <a:rPr lang="en-US" sz="1400" b="1" dirty="0" smtClean="0">
                <a:solidFill>
                  <a:srgbClr val="383FC2"/>
                </a:solidFill>
              </a:rPr>
              <a:t/>
            </a:r>
            <a:br>
              <a:rPr lang="en-US" sz="1400" b="1" dirty="0" smtClean="0">
                <a:solidFill>
                  <a:srgbClr val="383FC2"/>
                </a:solidFill>
              </a:rPr>
            </a:br>
            <a:r>
              <a:rPr lang="ru-RU" sz="1400" b="1" dirty="0" smtClean="0">
                <a:solidFill>
                  <a:srgbClr val="383FC2"/>
                </a:solidFill>
              </a:rPr>
              <a:t>в сети интернет и на сайте ДОО»</a:t>
            </a:r>
          </a:p>
          <a:p>
            <a:endParaRPr lang="ru-RU" sz="1200" b="1" dirty="0" smtClean="0"/>
          </a:p>
          <a:p>
            <a:r>
              <a:rPr lang="ru-RU" sz="1200" b="1" dirty="0" smtClean="0"/>
              <a:t>Линейный способ картирования</a:t>
            </a:r>
            <a:endParaRPr lang="ru-RU" sz="1200" dirty="0"/>
          </a:p>
        </p:txBody>
      </p:sp>
      <p:grpSp>
        <p:nvGrpSpPr>
          <p:cNvPr id="53" name="Группа 17"/>
          <p:cNvGrpSpPr>
            <a:grpSpLocks/>
          </p:cNvGrpSpPr>
          <p:nvPr/>
        </p:nvGrpSpPr>
        <p:grpSpPr bwMode="auto">
          <a:xfrm>
            <a:off x="6948264" y="1844824"/>
            <a:ext cx="1626623" cy="1440160"/>
            <a:chOff x="2286000" y="1071563"/>
            <a:chExt cx="1944216" cy="2018169"/>
          </a:xfrm>
        </p:grpSpPr>
        <p:sp>
          <p:nvSpPr>
            <p:cNvPr id="54" name="Прямоугольник 53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Воспитатели и специалисты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Передача информации старшему воспитателю для проверки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(5 мин)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Пятно 1 54"/>
            <p:cNvSpPr/>
            <p:nvPr/>
          </p:nvSpPr>
          <p:spPr>
            <a:xfrm>
              <a:off x="3232741" y="1172471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2286000" y="1071563"/>
              <a:ext cx="688539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4</a:t>
              </a:r>
              <a:endParaRPr lang="ru-RU" sz="900" b="1" dirty="0"/>
            </a:p>
          </p:txBody>
        </p:sp>
      </p:grpSp>
      <p:sp>
        <p:nvSpPr>
          <p:cNvPr id="43" name="Пятно 1 42"/>
          <p:cNvSpPr/>
          <p:nvPr/>
        </p:nvSpPr>
        <p:spPr bwMode="auto">
          <a:xfrm>
            <a:off x="8316416" y="1916832"/>
            <a:ext cx="467741" cy="430212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4" name="Пятно 1 43"/>
          <p:cNvSpPr/>
          <p:nvPr/>
        </p:nvSpPr>
        <p:spPr bwMode="auto">
          <a:xfrm>
            <a:off x="8388424" y="2708920"/>
            <a:ext cx="431800" cy="460287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grpSp>
        <p:nvGrpSpPr>
          <p:cNvPr id="57" name="Группа 17"/>
          <p:cNvGrpSpPr>
            <a:grpSpLocks/>
          </p:cNvGrpSpPr>
          <p:nvPr/>
        </p:nvGrpSpPr>
        <p:grpSpPr bwMode="auto">
          <a:xfrm>
            <a:off x="683568" y="3573016"/>
            <a:ext cx="1512168" cy="1440160"/>
            <a:chOff x="2286000" y="1071563"/>
            <a:chExt cx="1882723" cy="2018169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2286000" y="1429094"/>
              <a:ext cx="1882723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Проверка предоставленной информации и возврат педагогам для корректировки</a:t>
              </a: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(35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Пятно 1 58"/>
            <p:cNvSpPr/>
            <p:nvPr/>
          </p:nvSpPr>
          <p:spPr>
            <a:xfrm>
              <a:off x="3361842" y="1071563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 smtClean="0">
                  <a:solidFill>
                    <a:schemeClr val="tx1"/>
                  </a:solidFill>
                </a:rPr>
                <a:t>1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 5</a:t>
              </a:r>
              <a:endParaRPr lang="ru-RU" sz="900" b="1" dirty="0"/>
            </a:p>
          </p:txBody>
        </p:sp>
      </p:grpSp>
      <p:grpSp>
        <p:nvGrpSpPr>
          <p:cNvPr id="61" name="Группа 17"/>
          <p:cNvGrpSpPr>
            <a:grpSpLocks/>
          </p:cNvGrpSpPr>
          <p:nvPr/>
        </p:nvGrpSpPr>
        <p:grpSpPr bwMode="auto">
          <a:xfrm>
            <a:off x="2771800" y="3573016"/>
            <a:ext cx="1656184" cy="1440160"/>
            <a:chOff x="2286000" y="1071563"/>
            <a:chExt cx="2062030" cy="2018169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Воспитатели и специалисты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Исправляют информацию и передают старшему воспитателю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(20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Пятно 1 62"/>
            <p:cNvSpPr/>
            <p:nvPr/>
          </p:nvSpPr>
          <p:spPr>
            <a:xfrm>
              <a:off x="3810109" y="1273380"/>
              <a:ext cx="537921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 smtClean="0">
                  <a:solidFill>
                    <a:schemeClr val="tx1"/>
                  </a:solidFill>
                </a:rPr>
                <a:t>1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6</a:t>
              </a:r>
              <a:endParaRPr lang="ru-RU" sz="900" b="1" dirty="0"/>
            </a:p>
          </p:txBody>
        </p:sp>
      </p:grpSp>
      <p:sp>
        <p:nvSpPr>
          <p:cNvPr id="65" name="Стрелка вправо 64"/>
          <p:cNvSpPr/>
          <p:nvPr/>
        </p:nvSpPr>
        <p:spPr>
          <a:xfrm>
            <a:off x="4427984" y="4365104"/>
            <a:ext cx="360040" cy="14401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66" name="Стрелка вправо 65"/>
          <p:cNvSpPr/>
          <p:nvPr/>
        </p:nvSpPr>
        <p:spPr>
          <a:xfrm>
            <a:off x="2339752" y="4293096"/>
            <a:ext cx="360040" cy="14401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grpSp>
        <p:nvGrpSpPr>
          <p:cNvPr id="67" name="Группа 17"/>
          <p:cNvGrpSpPr>
            <a:grpSpLocks/>
          </p:cNvGrpSpPr>
          <p:nvPr/>
        </p:nvGrpSpPr>
        <p:grpSpPr bwMode="auto">
          <a:xfrm>
            <a:off x="4860032" y="3573016"/>
            <a:ext cx="1786974" cy="1440160"/>
            <a:chOff x="2286000" y="1071563"/>
            <a:chExt cx="2224869" cy="2018169"/>
          </a:xfrm>
        </p:grpSpPr>
        <p:sp>
          <p:nvSpPr>
            <p:cNvPr id="68" name="Прямоугольник 67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Отбирает фото, систематизирует, делает коллаж 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(по необходимости)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(40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Пятно 1 68"/>
            <p:cNvSpPr/>
            <p:nvPr/>
          </p:nvSpPr>
          <p:spPr>
            <a:xfrm>
              <a:off x="4079069" y="1273380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 smtClean="0">
                  <a:solidFill>
                    <a:schemeClr val="tx1"/>
                  </a:solidFill>
                </a:rPr>
                <a:t>3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7</a:t>
              </a:r>
              <a:endParaRPr lang="ru-RU" sz="900" b="1" dirty="0"/>
            </a:p>
          </p:txBody>
        </p:sp>
      </p:grpSp>
      <p:grpSp>
        <p:nvGrpSpPr>
          <p:cNvPr id="71" name="Группа 17"/>
          <p:cNvGrpSpPr>
            <a:grpSpLocks/>
          </p:cNvGrpSpPr>
          <p:nvPr/>
        </p:nvGrpSpPr>
        <p:grpSpPr bwMode="auto">
          <a:xfrm>
            <a:off x="6948264" y="3573016"/>
            <a:ext cx="1656184" cy="1440160"/>
            <a:chOff x="2286000" y="1071563"/>
            <a:chExt cx="2062030" cy="2018169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Размещает информационный контент на сайте и в социальных сетях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(10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Пятно 1 72"/>
            <p:cNvSpPr/>
            <p:nvPr/>
          </p:nvSpPr>
          <p:spPr>
            <a:xfrm>
              <a:off x="3810109" y="1071563"/>
              <a:ext cx="537921" cy="531536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 smtClean="0">
                  <a:solidFill>
                    <a:schemeClr val="tx1"/>
                  </a:solidFill>
                </a:rPr>
                <a:t>5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8</a:t>
              </a:r>
              <a:endParaRPr lang="ru-RU" sz="900" b="1" dirty="0"/>
            </a:p>
          </p:txBody>
        </p:sp>
      </p:grpSp>
      <p:sp>
        <p:nvSpPr>
          <p:cNvPr id="75" name="Стрелка вправо 74"/>
          <p:cNvSpPr/>
          <p:nvPr/>
        </p:nvSpPr>
        <p:spPr>
          <a:xfrm>
            <a:off x="6516216" y="4365104"/>
            <a:ext cx="360040" cy="14401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77" name="Пятно 1 76"/>
          <p:cNvSpPr/>
          <p:nvPr/>
        </p:nvSpPr>
        <p:spPr bwMode="auto">
          <a:xfrm>
            <a:off x="2051720" y="3645024"/>
            <a:ext cx="467741" cy="430212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653136"/>
            <a:ext cx="4762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Пятно 1 77"/>
          <p:cNvSpPr/>
          <p:nvPr/>
        </p:nvSpPr>
        <p:spPr bwMode="auto">
          <a:xfrm>
            <a:off x="4139952" y="4725144"/>
            <a:ext cx="469460" cy="430212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53136"/>
            <a:ext cx="4762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0" name="Группа 21"/>
          <p:cNvGrpSpPr>
            <a:grpSpLocks/>
          </p:cNvGrpSpPr>
          <p:nvPr/>
        </p:nvGrpSpPr>
        <p:grpSpPr bwMode="auto">
          <a:xfrm>
            <a:off x="5004048" y="5949275"/>
            <a:ext cx="3816424" cy="439746"/>
            <a:chOff x="211838" y="5358606"/>
            <a:chExt cx="3373819" cy="436922"/>
          </a:xfrm>
        </p:grpSpPr>
        <p:sp>
          <p:nvSpPr>
            <p:cNvPr id="81" name="Пятно 1 80"/>
            <p:cNvSpPr/>
            <p:nvPr/>
          </p:nvSpPr>
          <p:spPr>
            <a:xfrm>
              <a:off x="211838" y="5358606"/>
              <a:ext cx="431778" cy="429273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82" name="TextBox 7"/>
            <p:cNvSpPr txBox="1">
              <a:spLocks noChangeArrowheads="1"/>
            </p:cNvSpPr>
            <p:nvPr/>
          </p:nvSpPr>
          <p:spPr bwMode="auto">
            <a:xfrm>
              <a:off x="762552" y="5390980"/>
              <a:ext cx="2823105" cy="404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100" dirty="0" smtClean="0">
                  <a:latin typeface="Times New Roman" pitchFamily="18" charset="0"/>
                  <a:cs typeface="Times New Roman" pitchFamily="18" charset="0"/>
                </a:rPr>
                <a:t>Несвоевременное размещение информации на сайте и социальных сетях ДОО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43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734" y="1076431"/>
            <a:ext cx="3384376" cy="515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2203" y="332656"/>
            <a:ext cx="3899594" cy="584775"/>
          </a:xfrm>
        </p:spPr>
        <p:txBody>
          <a:bodyPr/>
          <a:lstStyle/>
          <a:p>
            <a:r>
              <a:rPr lang="ru-RU" dirty="0"/>
              <a:t>Пирамида проблем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589240"/>
            <a:ext cx="1060892" cy="7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12160" y="1916832"/>
            <a:ext cx="2159000" cy="350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Microsoft YaHei" charset="-122"/>
              </a:rPr>
              <a:t>ФЕДЕРАЛЬНЫЙ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12160" y="3429000"/>
            <a:ext cx="2416175" cy="34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Microsoft YaHei" charset="-122"/>
              </a:rPr>
              <a:t>РЕГИОНАЛЬНЫЙ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5085184"/>
            <a:ext cx="3140667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Microsoft YaHei" charset="-122"/>
              </a:rPr>
              <a:t>УРОВЕНЬ ОРГАНИЗАЦИИ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ea typeface="Microsoft YaHei" charset="-12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799" y="177281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Проблемы, решение которых требуется 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на федеральном уровне не выявлены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2340" y="306895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Проблемы, решение которых требуется 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на региональном уровне не выявлены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3802" y="4216096"/>
            <a:ext cx="4572000" cy="251248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 на уровне организации</a:t>
            </a:r>
          </a:p>
          <a:p>
            <a:pPr lvl="0"/>
            <a:endParaRPr lang="ru-RU" sz="12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Длительный процесс подготовки информации.</a:t>
            </a:r>
          </a:p>
          <a:p>
            <a:pPr marL="228600" indent="-228600"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AutoNum type="arabicPeriod"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Избыточность информации.</a:t>
            </a:r>
          </a:p>
          <a:p>
            <a:pPr marL="228600" indent="-228600" algn="l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AutoNum type="arabicPeriod"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Длительность загрузки изображений и  файлов с большим объёмом.</a:t>
            </a:r>
          </a:p>
          <a:p>
            <a:pPr marL="228600" indent="-228600" algn="l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AutoNum type="arabicPeriod"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Разный стиль оформления подаваемой информации.</a:t>
            </a:r>
          </a:p>
          <a:p>
            <a:pPr marL="228600" indent="-228600" algn="l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AutoNum type="arabicPeriod"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Несвоевременное размещение информации на сайте и социальных сетях ДОО.</a:t>
            </a:r>
          </a:p>
          <a:p>
            <a:pPr marL="228600" indent="-228600"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AutoNum type="arabicPeriod"/>
            </a:pPr>
            <a:endParaRPr lang="ru-RU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lvl="0" indent="-228600" algn="l">
              <a:buFontTx/>
              <a:buAutoNum type="arabicPeriod"/>
            </a:pPr>
            <a:endParaRPr lang="ru-RU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lvl="0" indent="-228600" algn="l">
              <a:buFontTx/>
              <a:buAutoNum type="arabicPeriod"/>
            </a:pP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21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436" y="260648"/>
            <a:ext cx="6978963" cy="584775"/>
          </a:xfrm>
        </p:spPr>
        <p:txBody>
          <a:bodyPr/>
          <a:lstStyle/>
          <a:p>
            <a:r>
              <a:rPr lang="ru-RU" dirty="0" smtClean="0"/>
              <a:t>Анализ проблем и пути их решения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990775"/>
              </p:ext>
            </p:extLst>
          </p:nvPr>
        </p:nvGraphicFramePr>
        <p:xfrm>
          <a:off x="188552" y="1772816"/>
          <a:ext cx="8712968" cy="47746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55256"/>
                <a:gridCol w="3096344"/>
                <a:gridCol w="2961368"/>
              </a:tblGrid>
              <a:tr h="35905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Проблема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Первопричина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Решение 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57965">
                <a:tc>
                  <a:txBody>
                    <a:bodyPr/>
                    <a:lstStyle/>
                    <a:p>
                      <a:pPr marL="228600" indent="-228600" algn="l" eaLnBrk="1">
                        <a:lnSpc>
                          <a:spcPct val="93000"/>
                        </a:lnSpc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AutoNum type="arabicPeriod"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Длительный процесс подготовки информации.</a:t>
                      </a:r>
                    </a:p>
                    <a:p>
                      <a:pPr algn="l" eaLnBrk="1">
                        <a:lnSpc>
                          <a:spcPct val="93000"/>
                        </a:lnSpc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endParaRPr lang="ru-RU" alt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Длительный процесс подготовки информации.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контент-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плана актуальных событий и мероприятий.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Набор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текста в соответствии с требованиями. Передача материала по электронным данным. Разработка контент-плана.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579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lang="ru-RU" alt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2. Избыточность информации.</a:t>
                      </a:r>
                    </a:p>
                    <a:p>
                      <a:pPr algn="l" eaLnBrk="1">
                        <a:lnSpc>
                          <a:spcPct val="93000"/>
                        </a:lnSpc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endParaRPr lang="ru-RU" alt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требований, шаблона новостного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контента.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новостей не соответствующих требованиям.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шаблона для новостей различного содержания.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579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3. Длительность загрузки изображений и  файлов с большим объёмом.</a:t>
                      </a:r>
                    </a:p>
                    <a:p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ограничений на количество и формат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фотографий для размещения.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Отправка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фото и видео исходя из требований, допустимого объёма.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7579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4. Разный стиль оформления подаваемой информации.</a:t>
                      </a:r>
                    </a:p>
                    <a:p>
                      <a:endParaRPr lang="ru-RU" sz="120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единого стиля оформления информации.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шаблона для размещения информации на сайте учреждения (с ограничением редактирования редактирования и количества).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7579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5. Несвоевременное размещение информации на сайте и социальных сетях ДОО.</a:t>
                      </a:r>
                    </a:p>
                    <a:p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отдельного информационного пространства для оповещения педагогов и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сбора информации,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новостных постов, сбора фото и видео.</a:t>
                      </a:r>
                    </a:p>
                    <a:p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Ручное размещение контента на разных платформах.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материалов по электронным формам связи. Создание отдельных чатов для передачи информации. </a:t>
                      </a:r>
                    </a:p>
                    <a:p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инструментов автоматизации публикаций.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98072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383FC2"/>
                </a:solidFill>
              </a:rPr>
              <a:t>«Оптимизация процесса размещения информационного контента </a:t>
            </a:r>
            <a:r>
              <a:rPr lang="en-US" sz="1600" b="1" dirty="0" smtClean="0">
                <a:solidFill>
                  <a:srgbClr val="383FC2"/>
                </a:solidFill>
              </a:rPr>
              <a:t/>
            </a:r>
            <a:br>
              <a:rPr lang="en-US" sz="1600" b="1" dirty="0" smtClean="0">
                <a:solidFill>
                  <a:srgbClr val="383FC2"/>
                </a:solidFill>
              </a:rPr>
            </a:br>
            <a:r>
              <a:rPr lang="ru-RU" sz="1600" b="1" dirty="0" smtClean="0">
                <a:solidFill>
                  <a:srgbClr val="383FC2"/>
                </a:solidFill>
              </a:rPr>
              <a:t>в сети интернет и на сайте ДОО»</a:t>
            </a:r>
          </a:p>
        </p:txBody>
      </p:sp>
    </p:spTree>
    <p:extLst>
      <p:ext uri="{BB962C8B-B14F-4D97-AF65-F5344CB8AC3E}">
        <p14:creationId xmlns:p14="http://schemas.microsoft.com/office/powerpoint/2010/main" val="3826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928" y="188640"/>
            <a:ext cx="7070655" cy="584775"/>
          </a:xfrm>
        </p:spPr>
        <p:txBody>
          <a:bodyPr/>
          <a:lstStyle/>
          <a:p>
            <a:r>
              <a:rPr lang="ru-RU" dirty="0"/>
              <a:t>Карта </a:t>
            </a:r>
            <a:r>
              <a:rPr lang="ru-RU" dirty="0" smtClean="0"/>
              <a:t>целевого </a:t>
            </a:r>
            <a:r>
              <a:rPr lang="ru-RU" dirty="0"/>
              <a:t>состояния процесса</a:t>
            </a:r>
          </a:p>
        </p:txBody>
      </p:sp>
      <p:grpSp>
        <p:nvGrpSpPr>
          <p:cNvPr id="6" name="Группа 1"/>
          <p:cNvGrpSpPr>
            <a:grpSpLocks/>
          </p:cNvGrpSpPr>
          <p:nvPr/>
        </p:nvGrpSpPr>
        <p:grpSpPr bwMode="auto">
          <a:xfrm>
            <a:off x="179512" y="1772816"/>
            <a:ext cx="2160240" cy="1512168"/>
            <a:chOff x="-287169" y="1036109"/>
            <a:chExt cx="2662049" cy="194480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-287169" y="1221328"/>
              <a:ext cx="354940" cy="1582417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ВХОД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57160" y="1036109"/>
              <a:ext cx="686695" cy="3604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1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57159" y="1428339"/>
              <a:ext cx="1801941" cy="155257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Заведующий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Поручение о размещении информации по электронным формам связи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(2 мин)</a:t>
              </a: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ятно 1 9"/>
            <p:cNvSpPr/>
            <p:nvPr/>
          </p:nvSpPr>
          <p:spPr>
            <a:xfrm>
              <a:off x="1943073" y="1440050"/>
              <a:ext cx="431807" cy="430342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11" name="Группа 17"/>
          <p:cNvGrpSpPr>
            <a:grpSpLocks/>
          </p:cNvGrpSpPr>
          <p:nvPr/>
        </p:nvGrpSpPr>
        <p:grpSpPr bwMode="auto">
          <a:xfrm>
            <a:off x="4860033" y="1844824"/>
            <a:ext cx="1657409" cy="1440160"/>
            <a:chOff x="2286000" y="1071563"/>
            <a:chExt cx="1981012" cy="2018169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Воспитатели и специалисты</a:t>
              </a: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Сбор и подготовка информации с использованием шаблонов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(10 мин)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Пятно 1 12"/>
            <p:cNvSpPr/>
            <p:nvPr/>
          </p:nvSpPr>
          <p:spPr>
            <a:xfrm>
              <a:off x="3835212" y="1172471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286000" y="1071563"/>
              <a:ext cx="688539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3</a:t>
              </a:r>
              <a:endParaRPr lang="ru-RU" sz="900" b="1" dirty="0"/>
            </a:p>
          </p:txBody>
        </p:sp>
      </p:grpSp>
      <p:grpSp>
        <p:nvGrpSpPr>
          <p:cNvPr id="24" name="Группа 18"/>
          <p:cNvGrpSpPr>
            <a:grpSpLocks/>
          </p:cNvGrpSpPr>
          <p:nvPr/>
        </p:nvGrpSpPr>
        <p:grpSpPr bwMode="auto">
          <a:xfrm>
            <a:off x="611560" y="5373219"/>
            <a:ext cx="4225569" cy="432825"/>
            <a:chOff x="177738" y="4735512"/>
            <a:chExt cx="3324830" cy="481671"/>
          </a:xfrm>
        </p:grpSpPr>
        <p:sp>
          <p:nvSpPr>
            <p:cNvPr id="25" name="Пятно 1 24"/>
            <p:cNvSpPr/>
            <p:nvPr/>
          </p:nvSpPr>
          <p:spPr>
            <a:xfrm>
              <a:off x="177738" y="4735512"/>
              <a:ext cx="431758" cy="430213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6" name="TextBox 34"/>
            <p:cNvSpPr txBox="1">
              <a:spLocks noChangeArrowheads="1"/>
            </p:cNvSpPr>
            <p:nvPr/>
          </p:nvSpPr>
          <p:spPr bwMode="auto">
            <a:xfrm>
              <a:off x="650925" y="4764070"/>
              <a:ext cx="2851643" cy="453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Единый электронный ресурс взаимодействия с педагогическим коллективом.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па 21"/>
          <p:cNvGrpSpPr>
            <a:grpSpLocks/>
          </p:cNvGrpSpPr>
          <p:nvPr/>
        </p:nvGrpSpPr>
        <p:grpSpPr bwMode="auto">
          <a:xfrm>
            <a:off x="611560" y="5924462"/>
            <a:ext cx="4536504" cy="530886"/>
            <a:chOff x="211838" y="5358606"/>
            <a:chExt cx="3671697" cy="527476"/>
          </a:xfrm>
        </p:grpSpPr>
        <p:sp>
          <p:nvSpPr>
            <p:cNvPr id="28" name="Пятно 1 27"/>
            <p:cNvSpPr/>
            <p:nvPr/>
          </p:nvSpPr>
          <p:spPr>
            <a:xfrm>
              <a:off x="211838" y="5358606"/>
              <a:ext cx="431778" cy="429273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9" name="TextBox 7"/>
            <p:cNvSpPr txBox="1">
              <a:spLocks noChangeArrowheads="1"/>
            </p:cNvSpPr>
            <p:nvPr/>
          </p:nvSpPr>
          <p:spPr bwMode="auto">
            <a:xfrm>
              <a:off x="663492" y="5481534"/>
              <a:ext cx="3220043" cy="404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100" dirty="0" smtClean="0">
                  <a:latin typeface="Times New Roman" pitchFamily="18" charset="0"/>
                  <a:cs typeface="Times New Roman" pitchFamily="18" charset="0"/>
                </a:rPr>
                <a:t>Разработка шаблона для  подготовки информации различного содержания для социальных сетей и мессенджеров.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0" name="Группа 23"/>
          <p:cNvGrpSpPr>
            <a:grpSpLocks/>
          </p:cNvGrpSpPr>
          <p:nvPr/>
        </p:nvGrpSpPr>
        <p:grpSpPr bwMode="auto">
          <a:xfrm>
            <a:off x="5328084" y="6068730"/>
            <a:ext cx="3456384" cy="430212"/>
            <a:chOff x="3099427" y="4735513"/>
            <a:chExt cx="3455799" cy="430211"/>
          </a:xfrm>
        </p:grpSpPr>
        <p:sp>
          <p:nvSpPr>
            <p:cNvPr id="31" name="Пятно 1 30"/>
            <p:cNvSpPr/>
            <p:nvPr/>
          </p:nvSpPr>
          <p:spPr>
            <a:xfrm>
              <a:off x="3099427" y="4735513"/>
              <a:ext cx="431727" cy="430211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2" name="TextBox 7"/>
            <p:cNvSpPr txBox="1">
              <a:spLocks noChangeArrowheads="1"/>
            </p:cNvSpPr>
            <p:nvPr/>
          </p:nvSpPr>
          <p:spPr bwMode="auto">
            <a:xfrm>
              <a:off x="3643457" y="4808535"/>
              <a:ext cx="2911769" cy="249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100" dirty="0" smtClean="0">
                  <a:latin typeface="Times New Roman" pitchFamily="18" charset="0"/>
                  <a:cs typeface="Times New Roman" pitchFamily="18" charset="0"/>
                </a:rPr>
                <a:t>Создание чек-листа проверки публикаций.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" name="Группа 24"/>
          <p:cNvGrpSpPr>
            <a:grpSpLocks/>
          </p:cNvGrpSpPr>
          <p:nvPr/>
        </p:nvGrpSpPr>
        <p:grpSpPr bwMode="auto">
          <a:xfrm>
            <a:off x="5293629" y="5504001"/>
            <a:ext cx="3629919" cy="430213"/>
            <a:chOff x="3294506" y="5323184"/>
            <a:chExt cx="3630348" cy="430213"/>
          </a:xfrm>
        </p:grpSpPr>
        <p:sp>
          <p:nvSpPr>
            <p:cNvPr id="34" name="Пятно 1 33"/>
            <p:cNvSpPr/>
            <p:nvPr/>
          </p:nvSpPr>
          <p:spPr>
            <a:xfrm>
              <a:off x="3294506" y="5323184"/>
              <a:ext cx="431851" cy="430213"/>
            </a:xfrm>
            <a:prstGeom prst="irregularSeal1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5" name="TextBox 10"/>
            <p:cNvSpPr txBox="1">
              <a:spLocks noChangeArrowheads="1"/>
            </p:cNvSpPr>
            <p:nvPr/>
          </p:nvSpPr>
          <p:spPr bwMode="auto">
            <a:xfrm>
              <a:off x="3882128" y="5341167"/>
              <a:ext cx="3042726" cy="40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100" dirty="0" smtClean="0">
                  <a:latin typeface="Times New Roman" pitchFamily="18" charset="0"/>
                  <a:cs typeface="Times New Roman" pitchFamily="18" charset="0"/>
                </a:rPr>
                <a:t>Разработка требований к техническим характеристикам изображений и видео.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6" name="Стрелка вправо 35"/>
          <p:cNvSpPr/>
          <p:nvPr/>
        </p:nvSpPr>
        <p:spPr>
          <a:xfrm>
            <a:off x="2267744" y="2636912"/>
            <a:ext cx="360040" cy="14401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588224" y="2636912"/>
            <a:ext cx="279400" cy="138112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179512" y="4365104"/>
            <a:ext cx="279400" cy="138112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41" name="Пятно 1 40"/>
          <p:cNvSpPr/>
          <p:nvPr/>
        </p:nvSpPr>
        <p:spPr bwMode="auto">
          <a:xfrm>
            <a:off x="5508104" y="1772816"/>
            <a:ext cx="467741" cy="430212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604448" y="3789040"/>
            <a:ext cx="360040" cy="14401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ВЫХОД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Группа 17"/>
          <p:cNvGrpSpPr>
            <a:grpSpLocks/>
          </p:cNvGrpSpPr>
          <p:nvPr/>
        </p:nvGrpSpPr>
        <p:grpSpPr bwMode="auto">
          <a:xfrm>
            <a:off x="2771800" y="1844824"/>
            <a:ext cx="1561558" cy="1440160"/>
            <a:chOff x="2286000" y="1071563"/>
            <a:chExt cx="1944216" cy="2018169"/>
          </a:xfrm>
        </p:grpSpPr>
        <p:sp>
          <p:nvSpPr>
            <p:cNvPr id="47" name="Прямоугольник 46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Сообщает воспитателям и </a:t>
              </a:r>
              <a:r>
                <a:rPr lang="ru-RU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специалистам по электронным формам 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связи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(3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Пятно 1 47"/>
            <p:cNvSpPr/>
            <p:nvPr/>
          </p:nvSpPr>
          <p:spPr>
            <a:xfrm>
              <a:off x="3272188" y="1172471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 smtClean="0">
                  <a:solidFill>
                    <a:schemeClr val="tx1"/>
                  </a:solidFill>
                </a:rPr>
                <a:t>1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2</a:t>
              </a:r>
            </a:p>
          </p:txBody>
        </p:sp>
      </p:grpSp>
      <p:sp>
        <p:nvSpPr>
          <p:cNvPr id="50" name="Стрелка вправо 49"/>
          <p:cNvSpPr/>
          <p:nvPr/>
        </p:nvSpPr>
        <p:spPr>
          <a:xfrm>
            <a:off x="4427984" y="2636912"/>
            <a:ext cx="360040" cy="14401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157192"/>
            <a:ext cx="79469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383FC2"/>
                </a:solidFill>
              </a:rPr>
              <a:t>ВПП </a:t>
            </a:r>
            <a:r>
              <a:rPr lang="ru-RU" sz="1400" b="1" dirty="0" smtClean="0">
                <a:solidFill>
                  <a:srgbClr val="383FC2"/>
                </a:solidFill>
              </a:rPr>
              <a:t>(</a:t>
            </a:r>
            <a:r>
              <a:rPr lang="ru-RU" sz="1400" b="1" dirty="0">
                <a:solidFill>
                  <a:srgbClr val="383FC2"/>
                </a:solidFill>
              </a:rPr>
              <a:t>время протекания </a:t>
            </a:r>
            <a:r>
              <a:rPr lang="ru-RU" sz="1400" b="1" dirty="0" smtClean="0">
                <a:solidFill>
                  <a:srgbClr val="383FC2"/>
                </a:solidFill>
              </a:rPr>
              <a:t>процесса) 30 мин</a:t>
            </a:r>
            <a:endParaRPr lang="ru-RU" sz="1400" b="1" dirty="0">
              <a:solidFill>
                <a:srgbClr val="383FC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259632" y="692696"/>
            <a:ext cx="6462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383FC2"/>
                </a:solidFill>
              </a:rPr>
              <a:t>«Оптимизация процесса размещения информационного контента </a:t>
            </a:r>
            <a:r>
              <a:rPr lang="en-US" sz="1400" b="1" dirty="0" smtClean="0">
                <a:solidFill>
                  <a:srgbClr val="383FC2"/>
                </a:solidFill>
              </a:rPr>
              <a:t/>
            </a:r>
            <a:br>
              <a:rPr lang="en-US" sz="1400" b="1" dirty="0" smtClean="0">
                <a:solidFill>
                  <a:srgbClr val="383FC2"/>
                </a:solidFill>
              </a:rPr>
            </a:br>
            <a:r>
              <a:rPr lang="ru-RU" sz="1400" b="1" dirty="0" smtClean="0">
                <a:solidFill>
                  <a:srgbClr val="383FC2"/>
                </a:solidFill>
              </a:rPr>
              <a:t>в сети интернет и на сайте ДОО»</a:t>
            </a:r>
          </a:p>
          <a:p>
            <a:endParaRPr lang="ru-RU" sz="1200" b="1" dirty="0" smtClean="0"/>
          </a:p>
        </p:txBody>
      </p:sp>
      <p:grpSp>
        <p:nvGrpSpPr>
          <p:cNvPr id="53" name="Группа 17"/>
          <p:cNvGrpSpPr>
            <a:grpSpLocks/>
          </p:cNvGrpSpPr>
          <p:nvPr/>
        </p:nvGrpSpPr>
        <p:grpSpPr bwMode="auto">
          <a:xfrm>
            <a:off x="6948264" y="1844824"/>
            <a:ext cx="1626623" cy="1440160"/>
            <a:chOff x="2286000" y="1071563"/>
            <a:chExt cx="1944216" cy="2018169"/>
          </a:xfrm>
        </p:grpSpPr>
        <p:sp>
          <p:nvSpPr>
            <p:cNvPr id="54" name="Прямоугольник 53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Воспитатели и специалисты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Передача информации старшему воспитателю </a:t>
              </a:r>
              <a:r>
                <a:rPr lang="ru-RU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 электронным формам 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связи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(3 мин)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Пятно 1 54"/>
            <p:cNvSpPr/>
            <p:nvPr/>
          </p:nvSpPr>
          <p:spPr>
            <a:xfrm>
              <a:off x="3232741" y="1172471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2286000" y="1071563"/>
              <a:ext cx="688539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4</a:t>
              </a:r>
              <a:endParaRPr lang="ru-RU" sz="900" b="1" dirty="0"/>
            </a:p>
          </p:txBody>
        </p:sp>
      </p:grpSp>
      <p:grpSp>
        <p:nvGrpSpPr>
          <p:cNvPr id="57" name="Группа 17"/>
          <p:cNvGrpSpPr>
            <a:grpSpLocks/>
          </p:cNvGrpSpPr>
          <p:nvPr/>
        </p:nvGrpSpPr>
        <p:grpSpPr bwMode="auto">
          <a:xfrm>
            <a:off x="683568" y="3573016"/>
            <a:ext cx="1512168" cy="1440160"/>
            <a:chOff x="2286000" y="1071563"/>
            <a:chExt cx="1882723" cy="2018169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2286000" y="1429094"/>
              <a:ext cx="1882723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Проверка предоставленной информации используя чек-лист</a:t>
              </a: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Пятно 1 58"/>
            <p:cNvSpPr/>
            <p:nvPr/>
          </p:nvSpPr>
          <p:spPr>
            <a:xfrm>
              <a:off x="3361842" y="1071563"/>
              <a:ext cx="431800" cy="430628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 smtClean="0">
                  <a:solidFill>
                    <a:schemeClr val="tx1"/>
                  </a:solidFill>
                </a:rPr>
                <a:t>4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 5</a:t>
              </a:r>
              <a:endParaRPr lang="ru-RU" sz="900" b="1" dirty="0"/>
            </a:p>
          </p:txBody>
        </p:sp>
      </p:grpSp>
      <p:sp>
        <p:nvSpPr>
          <p:cNvPr id="66" name="Стрелка вправо 65"/>
          <p:cNvSpPr/>
          <p:nvPr/>
        </p:nvSpPr>
        <p:spPr>
          <a:xfrm>
            <a:off x="2339752" y="4293096"/>
            <a:ext cx="360040" cy="14401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grpSp>
        <p:nvGrpSpPr>
          <p:cNvPr id="71" name="Группа 17"/>
          <p:cNvGrpSpPr>
            <a:grpSpLocks/>
          </p:cNvGrpSpPr>
          <p:nvPr/>
        </p:nvGrpSpPr>
        <p:grpSpPr bwMode="auto">
          <a:xfrm>
            <a:off x="2774587" y="3573016"/>
            <a:ext cx="1656184" cy="1440160"/>
            <a:chOff x="2286000" y="1071563"/>
            <a:chExt cx="2062030" cy="2018169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Размещает информационный контент на сайте и в социальных сетях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Пятно 1 72"/>
            <p:cNvSpPr/>
            <p:nvPr/>
          </p:nvSpPr>
          <p:spPr>
            <a:xfrm>
              <a:off x="3810109" y="1071563"/>
              <a:ext cx="537921" cy="531536"/>
            </a:xfrm>
            <a:prstGeom prst="irregularSeal1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099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7659" y="188640"/>
            <a:ext cx="7547195" cy="584775"/>
          </a:xfrm>
        </p:spPr>
        <p:txBody>
          <a:bodyPr/>
          <a:lstStyle/>
          <a:p>
            <a:r>
              <a:rPr lang="ru-RU" dirty="0"/>
              <a:t>Карта </a:t>
            </a:r>
            <a:r>
              <a:rPr lang="ru-RU" dirty="0" smtClean="0"/>
              <a:t>идеального </a:t>
            </a:r>
            <a:r>
              <a:rPr lang="ru-RU" dirty="0"/>
              <a:t>состояния процесса</a:t>
            </a:r>
          </a:p>
        </p:txBody>
      </p:sp>
      <p:grpSp>
        <p:nvGrpSpPr>
          <p:cNvPr id="6" name="Группа 1"/>
          <p:cNvGrpSpPr>
            <a:grpSpLocks/>
          </p:cNvGrpSpPr>
          <p:nvPr/>
        </p:nvGrpSpPr>
        <p:grpSpPr bwMode="auto">
          <a:xfrm>
            <a:off x="276603" y="2977719"/>
            <a:ext cx="2736304" cy="2304256"/>
            <a:chOff x="-287169" y="1036109"/>
            <a:chExt cx="2446269" cy="194480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-287169" y="1221328"/>
              <a:ext cx="354940" cy="1582417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ru-RU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ВХОД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57160" y="1036109"/>
              <a:ext cx="686695" cy="3604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1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57159" y="1428339"/>
              <a:ext cx="1801941" cy="155257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Воспитатели </a:t>
              </a:r>
              <a:r>
                <a:rPr lang="ru-RU" sz="1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и специалисты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Сбор и подготовка информации с использованием 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шаблонов, в соответствии  с контент-планом, передача старшему воспитателю</a:t>
              </a: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(10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7"/>
          <p:cNvGrpSpPr>
            <a:grpSpLocks/>
          </p:cNvGrpSpPr>
          <p:nvPr/>
        </p:nvGrpSpPr>
        <p:grpSpPr bwMode="auto">
          <a:xfrm>
            <a:off x="3455053" y="3050295"/>
            <a:ext cx="2071621" cy="2215197"/>
            <a:chOff x="2286000" y="1071563"/>
            <a:chExt cx="1692253" cy="2018169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286001" y="1429094"/>
              <a:ext cx="1692252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  <a:endPara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Проверяет информацию, используя чек-лист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(10 мин)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286000" y="1071563"/>
              <a:ext cx="688539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 </a:t>
              </a:r>
              <a:r>
                <a:rPr lang="ru-RU" sz="900" b="1" dirty="0" smtClean="0"/>
                <a:t>2</a:t>
              </a:r>
              <a:endParaRPr lang="ru-RU" sz="900" b="1" dirty="0"/>
            </a:p>
          </p:txBody>
        </p:sp>
      </p:grpSp>
      <p:sp>
        <p:nvSpPr>
          <p:cNvPr id="36" name="Стрелка вправо 35"/>
          <p:cNvSpPr/>
          <p:nvPr/>
        </p:nvSpPr>
        <p:spPr>
          <a:xfrm>
            <a:off x="3091588" y="4226401"/>
            <a:ext cx="180020" cy="127710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5577961" y="4258287"/>
            <a:ext cx="209550" cy="129446"/>
          </a:xfrm>
          <a:prstGeom prst="rightArrow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8327152" y="3335662"/>
            <a:ext cx="361422" cy="17364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ВЫХОД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157192"/>
            <a:ext cx="7946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rgbClr val="383FC2"/>
              </a:solidFill>
            </a:endParaRPr>
          </a:p>
          <a:p>
            <a:endParaRPr lang="ru-RU" sz="1400" b="1" dirty="0">
              <a:solidFill>
                <a:srgbClr val="383FC2"/>
              </a:solidFill>
            </a:endParaRPr>
          </a:p>
          <a:p>
            <a:r>
              <a:rPr lang="ru-RU" sz="2000" b="1" dirty="0" smtClean="0">
                <a:solidFill>
                  <a:srgbClr val="383FC2"/>
                </a:solidFill>
              </a:rPr>
              <a:t>ВПП (</a:t>
            </a:r>
            <a:r>
              <a:rPr lang="ru-RU" sz="2000" b="1" dirty="0">
                <a:solidFill>
                  <a:srgbClr val="383FC2"/>
                </a:solidFill>
              </a:rPr>
              <a:t>время протекания </a:t>
            </a:r>
            <a:r>
              <a:rPr lang="ru-RU" sz="2000" b="1" dirty="0" smtClean="0">
                <a:solidFill>
                  <a:srgbClr val="383FC2"/>
                </a:solidFill>
              </a:rPr>
              <a:t>процесса) 25 мин</a:t>
            </a:r>
            <a:endParaRPr lang="ru-RU" sz="2000" b="1" dirty="0">
              <a:solidFill>
                <a:srgbClr val="383FC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259632" y="692696"/>
            <a:ext cx="6462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383FC2"/>
                </a:solidFill>
              </a:rPr>
              <a:t>«Оптимизация процесса размещения информационного контента </a:t>
            </a:r>
            <a:r>
              <a:rPr lang="en-US" sz="1400" b="1" dirty="0" smtClean="0">
                <a:solidFill>
                  <a:srgbClr val="383FC2"/>
                </a:solidFill>
              </a:rPr>
              <a:t/>
            </a:r>
            <a:br>
              <a:rPr lang="en-US" sz="1400" b="1" dirty="0" smtClean="0">
                <a:solidFill>
                  <a:srgbClr val="383FC2"/>
                </a:solidFill>
              </a:rPr>
            </a:br>
            <a:r>
              <a:rPr lang="ru-RU" sz="1400" b="1" dirty="0" smtClean="0">
                <a:solidFill>
                  <a:srgbClr val="383FC2"/>
                </a:solidFill>
              </a:rPr>
              <a:t>в сети интернет и на сайте ДОО»</a:t>
            </a:r>
          </a:p>
          <a:p>
            <a:endParaRPr lang="ru-RU" sz="1200" b="1" dirty="0" smtClean="0"/>
          </a:p>
        </p:txBody>
      </p:sp>
      <p:grpSp>
        <p:nvGrpSpPr>
          <p:cNvPr id="71" name="Группа 17"/>
          <p:cNvGrpSpPr>
            <a:grpSpLocks/>
          </p:cNvGrpSpPr>
          <p:nvPr/>
        </p:nvGrpSpPr>
        <p:grpSpPr bwMode="auto">
          <a:xfrm>
            <a:off x="6012160" y="3019194"/>
            <a:ext cx="2130681" cy="2215196"/>
            <a:chOff x="2286000" y="1071563"/>
            <a:chExt cx="1944216" cy="2018169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2286000" y="1429094"/>
              <a:ext cx="1944216" cy="1660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Размещает информационный контент на сайте и в социальных сетях, </a:t>
              </a:r>
              <a:r>
                <a:rPr lang="ru-RU" sz="10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автопостинг</a:t>
              </a:r>
              <a:endPara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endPara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1000"/>
                </a:lnSpc>
                <a:buClr>
                  <a:srgbClr val="000000"/>
                </a:buClr>
                <a:buSzPct val="100000"/>
                <a:defRPr/>
              </a:pP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мин)</a:t>
              </a:r>
            </a:p>
            <a:p>
              <a:pPr algn="ctr" eaLnBrk="1">
                <a:lnSpc>
                  <a:spcPts val="1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2286000" y="1071563"/>
              <a:ext cx="717228" cy="3607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sz="900" b="1" dirty="0"/>
                <a:t>ШАГ </a:t>
              </a:r>
              <a:r>
                <a:rPr lang="ru-RU" sz="900" b="1" dirty="0" smtClean="0"/>
                <a:t>3</a:t>
              </a:r>
              <a:endParaRPr lang="ru-RU" sz="9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7418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16632"/>
            <a:ext cx="4363695" cy="1077218"/>
          </a:xfrm>
        </p:spPr>
        <p:txBody>
          <a:bodyPr/>
          <a:lstStyle/>
          <a:p>
            <a:r>
              <a:rPr lang="ru-RU" dirty="0"/>
              <a:t>План мероприятий по</a:t>
            </a:r>
            <a:br>
              <a:rPr lang="ru-RU" dirty="0"/>
            </a:br>
            <a:r>
              <a:rPr lang="ru-RU" dirty="0"/>
              <a:t> устранению проблем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796138"/>
              </p:ext>
            </p:extLst>
          </p:nvPr>
        </p:nvGraphicFramePr>
        <p:xfrm>
          <a:off x="395536" y="1412776"/>
          <a:ext cx="8424936" cy="47101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8272"/>
                <a:gridCol w="1728192"/>
                <a:gridCol w="2617839"/>
                <a:gridCol w="1630633"/>
              </a:tblGrid>
              <a:tr h="51411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мероприятия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25906">
                <a:tc>
                  <a:txBody>
                    <a:bodyPr/>
                    <a:lstStyle/>
                    <a:p>
                      <a:pPr algn="l" eaLnBrk="1">
                        <a:lnSpc>
                          <a:spcPct val="93000"/>
                        </a:lnSpc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педагогов по работе в социальных сетях, правилах публикации материалов, особенностях размещения контента в социальных сетях</a:t>
                      </a:r>
                      <a:endParaRPr lang="ru-RU" alt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06.02.2025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временных затрат  при согласовании информационного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контента, исправление ошибок и последующей доработкой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Рабочая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группа,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</a:txBody>
                  <a:tcPr anchor="ctr"/>
                </a:tc>
              </a:tr>
              <a:tr h="907367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материалов в электронном виде,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создание отдельного чата в </a:t>
                      </a:r>
                      <a:r>
                        <a:rPr lang="ru-RU" sz="11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Сферум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Телеграмм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20.02.2025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Единая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платформа для передачи информации, оперативное размещение постов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Рабочая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группа,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</a:txBody>
                  <a:tcPr anchor="ctr"/>
                </a:tc>
              </a:tr>
              <a:tr h="948186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шаблона для размещения информации в социальных сетях (с указанием точным требований к количеству редактирований и оформлению)</a:t>
                      </a:r>
                    </a:p>
                    <a:p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Оптимизация процесса размещения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18.03.2025</a:t>
                      </a:r>
                    </a:p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27.03.2025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Своевременное размещение срочной  и важной информации, создание чек-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листа с едиными требованиями к публикации, Внедрить инструменты для автоматического размещения постов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Рабочая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группа,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165532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алгоритма и рекомендаций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подготовки информационного контента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15.04.2025</a:t>
                      </a:r>
                    </a:p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14.05.2025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Своевременное размещение срочной  и важной информации</a:t>
                      </a:r>
                    </a:p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имиджа среди родителей воспитанников, повышение качества взаимодействия ДОО и семьи</a:t>
                      </a:r>
                    </a:p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подписчиков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Рабочая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группа,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70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732" y="260648"/>
            <a:ext cx="6678302" cy="338554"/>
          </a:xfrm>
        </p:spPr>
        <p:txBody>
          <a:bodyPr/>
          <a:lstStyle/>
          <a:p>
            <a:r>
              <a:rPr lang="ru-RU" sz="1600" b="1" dirty="0" smtClean="0"/>
              <a:t>Инструменты бережливого производства используемые в ДОО</a:t>
            </a:r>
            <a:endParaRPr lang="ru-RU" sz="16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5893" t="15904" r="26182" b="10025"/>
          <a:stretch>
            <a:fillRect/>
          </a:stretch>
        </p:blipFill>
        <p:spPr bwMode="auto">
          <a:xfrm>
            <a:off x="395536" y="1196752"/>
            <a:ext cx="554461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 l="13014" t="22302" r="14535" b="21944"/>
          <a:stretch>
            <a:fillRect/>
          </a:stretch>
        </p:blipFill>
        <p:spPr bwMode="auto">
          <a:xfrm>
            <a:off x="6156176" y="2420888"/>
            <a:ext cx="174739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" t="2825" r="56470" b="23868"/>
          <a:stretch/>
        </p:blipFill>
        <p:spPr bwMode="auto">
          <a:xfrm>
            <a:off x="7668344" y="3140968"/>
            <a:ext cx="1233894" cy="1062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5013176"/>
            <a:ext cx="2016224" cy="1192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Использование Lean-технологи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4077072"/>
            <a:ext cx="1476535" cy="824880"/>
          </a:xfrm>
          <a:prstGeom prst="rect">
            <a:avLst/>
          </a:prstGeom>
          <a:noFill/>
        </p:spPr>
      </p:pic>
      <p:pic>
        <p:nvPicPr>
          <p:cNvPr id="16393" name="Picture 9" descr="Picture background"/>
          <p:cNvPicPr>
            <a:picLocks noChangeAspect="1" noChangeArrowheads="1"/>
          </p:cNvPicPr>
          <p:nvPr/>
        </p:nvPicPr>
        <p:blipFill>
          <a:blip r:embed="rId7" cstate="print"/>
          <a:srcRect t="9017" r="53070"/>
          <a:stretch>
            <a:fillRect/>
          </a:stretch>
        </p:blipFill>
        <p:spPr bwMode="auto">
          <a:xfrm>
            <a:off x="7956376" y="1628800"/>
            <a:ext cx="829988" cy="8815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654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020" y="260648"/>
            <a:ext cx="4849726" cy="584775"/>
          </a:xfrm>
        </p:spPr>
        <p:txBody>
          <a:bodyPr/>
          <a:lstStyle/>
          <a:p>
            <a:r>
              <a:rPr lang="ru-RU" dirty="0"/>
              <a:t>Достигнутые результаты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253246451"/>
              </p:ext>
            </p:extLst>
          </p:nvPr>
        </p:nvGraphicFramePr>
        <p:xfrm>
          <a:off x="683568" y="4104731"/>
          <a:ext cx="5832648" cy="2264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155352"/>
              </p:ext>
            </p:extLst>
          </p:nvPr>
        </p:nvGraphicFramePr>
        <p:xfrm>
          <a:off x="646659" y="1248092"/>
          <a:ext cx="7741765" cy="2468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5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00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911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69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888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цели 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ед.изм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Текущий 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Целевой 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Полученный результат, эффект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5526">
                <a:tc>
                  <a:txBody>
                    <a:bodyPr/>
                    <a:lstStyle/>
                    <a:p>
                      <a:pPr algn="l" eaLnBrk="1">
                        <a:lnSpc>
                          <a:spcPct val="93000"/>
                        </a:lnSpc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ru-RU" alt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 Сокращение временных затрат на подготовку и размещение информации на сайте</a:t>
                      </a:r>
                      <a:r>
                        <a:rPr lang="ru-RU" alt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в социальных сетях</a:t>
                      </a:r>
                      <a:endParaRPr lang="ru-RU" alt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180 мин</a:t>
                      </a: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b="0" kern="1200" dirty="0" smtClean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 мин</a:t>
                      </a: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Улучшение качества услуги</a:t>
                      </a:r>
                      <a:endParaRPr lang="ru-RU" sz="12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Оперативное размещение постов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имиджа среди родителей воспитанников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Повышения качества взаимодействия ДОО и семьи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99982">
                <a:tc>
                  <a:txBody>
                    <a:bodyPr/>
                    <a:lstStyle/>
                    <a:p>
                      <a:pPr algn="l" eaLnBrk="1">
                        <a:lnSpc>
                          <a:spcPct val="93000"/>
                        </a:lnSpc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</a:pPr>
                      <a:r>
                        <a:rPr lang="ru-RU" alt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2. Увеличение числа подписчиков</a:t>
                      </a:r>
                      <a:r>
                        <a:rPr lang="ru-RU" alt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(чел.)</a:t>
                      </a:r>
                      <a:endParaRPr lang="ru-RU" alt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 smtClean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 smtClean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160 чел</a:t>
                      </a: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чел</a:t>
                      </a:r>
                      <a:endParaRPr lang="ru-RU" sz="1200" b="0" kern="1200" dirty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453" y="4149080"/>
            <a:ext cx="1279525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00192" y="5589240"/>
            <a:ext cx="2718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</a:rPr>
              <a:t>ЭКОНОМИЯ ВРЕМЕНИ:  </a:t>
            </a:r>
          </a:p>
          <a:p>
            <a:r>
              <a:rPr lang="ru-RU" sz="1400" b="1" dirty="0" smtClean="0">
                <a:solidFill>
                  <a:srgbClr val="0070C0"/>
                </a:solidFill>
              </a:rPr>
              <a:t>150 минут (83,3%)</a:t>
            </a:r>
            <a:endParaRPr lang="ru-RU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54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396640" y="116632"/>
            <a:ext cx="4070473" cy="1077218"/>
          </a:xfrm>
        </p:spPr>
        <p:txBody>
          <a:bodyPr/>
          <a:lstStyle/>
          <a:p>
            <a:r>
              <a:rPr lang="ru-RU" dirty="0"/>
              <a:t>Результаты </a:t>
            </a:r>
            <a:r>
              <a:rPr lang="ru-RU" dirty="0" smtClean="0"/>
              <a:t>проекта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</a:t>
            </a:r>
            <a:r>
              <a:rPr lang="ru-RU" dirty="0"/>
              <a:t>Было» – «Стало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22601">
            <a:off x="2293563" y="2303965"/>
            <a:ext cx="442958" cy="43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7922">
            <a:off x="2168735" y="4033953"/>
            <a:ext cx="692613" cy="689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119" y="3215822"/>
            <a:ext cx="1512168" cy="570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998" y="1124744"/>
            <a:ext cx="422073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6"/>
          <a:srcRect l="1338" t="18231" r="3132" b="11339"/>
          <a:stretch/>
        </p:blipFill>
        <p:spPr bwMode="auto">
          <a:xfrm rot="346845">
            <a:off x="3737342" y="3730610"/>
            <a:ext cx="4687868" cy="25495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335558"/>
            <a:ext cx="2851786" cy="1872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896" y="5081229"/>
            <a:ext cx="1220779" cy="77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" y="2050724"/>
            <a:ext cx="1886532" cy="2029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53" y="5460646"/>
            <a:ext cx="1708257" cy="79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 bwMode="auto">
          <a:xfrm>
            <a:off x="395536" y="6093297"/>
            <a:ext cx="2119506" cy="31916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Автопостинг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соцсетях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40919">
            <a:off x="761377" y="4048119"/>
            <a:ext cx="957263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 bwMode="auto">
          <a:xfrm>
            <a:off x="2439211" y="5855680"/>
            <a:ext cx="2416393" cy="31916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 в группах</a:t>
            </a: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6804248" y="5595816"/>
            <a:ext cx="2119506" cy="31916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Шаблоны публикаций</a:t>
            </a:r>
          </a:p>
        </p:txBody>
      </p:sp>
    </p:spTree>
    <p:extLst>
      <p:ext uri="{BB962C8B-B14F-4D97-AF65-F5344CB8AC3E}">
        <p14:creationId xmlns:p14="http://schemas.microsoft.com/office/powerpoint/2010/main" val="253488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396640" y="116632"/>
            <a:ext cx="4070473" cy="1077218"/>
          </a:xfrm>
        </p:spPr>
        <p:txBody>
          <a:bodyPr/>
          <a:lstStyle/>
          <a:p>
            <a:r>
              <a:rPr lang="ru-RU" dirty="0"/>
              <a:t>Результаты </a:t>
            </a:r>
            <a:r>
              <a:rPr lang="ru-RU" dirty="0" smtClean="0"/>
              <a:t>проекта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</a:t>
            </a:r>
            <a:r>
              <a:rPr lang="ru-RU" dirty="0"/>
              <a:t>Было» – «Стало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632848" cy="4482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1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348880"/>
            <a:ext cx="7416824" cy="646331"/>
          </a:xfrm>
        </p:spPr>
        <p:txBody>
          <a:bodyPr/>
          <a:lstStyle/>
          <a:p>
            <a:r>
              <a:rPr lang="ru-RU" sz="3600" dirty="0" smtClean="0"/>
              <a:t>Спасибо за внимание!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361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10664</TotalTime>
  <Words>1086</Words>
  <Application>Microsoft Office PowerPoint</Application>
  <PresentationFormat>Экран (4:3)</PresentationFormat>
  <Paragraphs>319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Оформление по умолчанию</vt:lpstr>
      <vt:lpstr>ПРЕЗЕНТАЦИЯ БЕРЕЖЛИВОГО ПРОЕКТА  «Оптимизация процесса размещения информационного контента в сети интернет и на сайте ДОО»</vt:lpstr>
      <vt:lpstr>Паспорт проекта   «Оптимизация процесса размещения информационного контента  в сети интернет и на сайте ДОО»</vt:lpstr>
      <vt:lpstr>Команда проекта</vt:lpstr>
      <vt:lpstr>Карта текущего состояния процесса</vt:lpstr>
      <vt:lpstr>Пирамида проблем</vt:lpstr>
      <vt:lpstr>Анализ проблем и пути их решения</vt:lpstr>
      <vt:lpstr>Карта целевого состояния процесса</vt:lpstr>
      <vt:lpstr>Карта идеального состояния процесса</vt:lpstr>
      <vt:lpstr>План мероприятий по  устранению проблем</vt:lpstr>
      <vt:lpstr>Инструменты бережливого производства используемые в ДОО</vt:lpstr>
      <vt:lpstr>Достигнутые результаты</vt:lpstr>
      <vt:lpstr>Результаты проекта «Было» – «Стало»</vt:lpstr>
      <vt:lpstr>Результаты проекта «Было» – «Стало»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Арам Аракелян</dc:creator>
  <cp:lastModifiedBy>User</cp:lastModifiedBy>
  <cp:revision>619</cp:revision>
  <cp:lastPrinted>2019-02-18T01:46:55Z</cp:lastPrinted>
  <dcterms:created xsi:type="dcterms:W3CDTF">2007-01-29T08:57:19Z</dcterms:created>
  <dcterms:modified xsi:type="dcterms:W3CDTF">2025-10-23T04:04:04Z</dcterms:modified>
</cp:coreProperties>
</file>