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5" r:id="rId2"/>
    <p:sldId id="274" r:id="rId3"/>
    <p:sldId id="258" r:id="rId4"/>
    <p:sldId id="259" r:id="rId5"/>
    <p:sldId id="260" r:id="rId6"/>
    <p:sldId id="284" r:id="rId7"/>
    <p:sldId id="281" r:id="rId8"/>
    <p:sldId id="277" r:id="rId9"/>
    <p:sldId id="285" r:id="rId10"/>
    <p:sldId id="278" r:id="rId11"/>
    <p:sldId id="262" r:id="rId12"/>
    <p:sldId id="282" r:id="rId13"/>
    <p:sldId id="286" r:id="rId14"/>
    <p:sldId id="283" r:id="rId15"/>
    <p:sldId id="287" r:id="rId16"/>
    <p:sldId id="279" r:id="rId17"/>
  </p:sldIdLst>
  <p:sldSz cx="9144000" cy="6858000" type="screen4x3"/>
  <p:notesSz cx="6797675" cy="9926638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9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66"/>
    <a:srgbClr val="C7CDD7"/>
    <a:srgbClr val="003366"/>
    <a:srgbClr val="327FBE"/>
    <a:srgbClr val="E5F6FB"/>
    <a:srgbClr val="AFF7FF"/>
    <a:srgbClr val="D1FBFF"/>
    <a:srgbClr val="0091FE"/>
    <a:srgbClr val="5D9FD5"/>
    <a:srgbClr val="383FC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9" autoAdjust="0"/>
    <p:restoredTop sz="99645" autoAdjust="0"/>
  </p:normalViewPr>
  <p:slideViewPr>
    <p:cSldViewPr showGuides="1">
      <p:cViewPr varScale="1">
        <p:scale>
          <a:sx n="73" d="100"/>
          <a:sy n="73" d="100"/>
        </p:scale>
        <p:origin x="-1380" y="-96"/>
      </p:cViewPr>
      <p:guideLst>
        <p:guide orient="horz" pos="2160"/>
        <p:guide pos="29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958" y="96"/>
      </p:cViewPr>
      <p:guideLst>
        <p:guide orient="horz" pos="3127"/>
        <p:guide pos="216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b" anchorCtr="0" compatLnSpc="1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731564FD-EDA2-4CF7-B7C8-B139DEF369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t" anchorCtr="0" compatLnSpc="1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b" anchorCtr="0" compatLnSpc="1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614" tIns="45807" rIns="91614" bIns="45807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F3789B97-B078-4C19-A9CB-8DDBE29C8B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789B97-B078-4C19-A9CB-8DDBE29C8B4F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3A9CB-CDF9-4450-B6CD-A7BC23CD7606}" type="datetimeFigureOut">
              <a:rPr lang="ru-RU" smtClean="0"/>
              <a:pPr/>
              <a:t>22.10.2025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3A9CB-CDF9-4450-B6CD-A7BC23CD7606}" type="datetimeFigureOut">
              <a:rPr lang="ru-RU" smtClean="0"/>
              <a:pPr/>
              <a:t>22.10.2025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482" y="0"/>
            <a:ext cx="778356" cy="1264491"/>
          </a:xfrm>
          <a:prstGeom prst="rect">
            <a:avLst/>
          </a:prstGeom>
        </p:spPr>
      </p:pic>
      <p:pic>
        <p:nvPicPr>
          <p:cNvPr id="8" name="Picture 2" descr="D:\Work\Bachti\!!!ВНУТРЕННИЕ\декабрь\презентация\фотозона размер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1649" y="121714"/>
            <a:ext cx="1176868" cy="93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3A9CB-CDF9-4450-B6CD-A7BC23CD7606}" type="datetimeFigureOut">
              <a:rPr lang="ru-RU" smtClean="0"/>
              <a:pPr/>
              <a:t>22.10.2025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3A9CB-CDF9-4450-B6CD-A7BC23CD7606}" type="datetimeFigureOut">
              <a:rPr lang="ru-RU" smtClean="0"/>
              <a:pPr/>
              <a:t>22.10.2025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3A9CB-CDF9-4450-B6CD-A7BC23CD7606}" type="datetimeFigureOut">
              <a:rPr lang="ru-RU" smtClean="0"/>
              <a:pPr/>
              <a:t>22.10.2025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3A9CB-CDF9-4450-B6CD-A7BC23CD7606}" type="datetimeFigureOut">
              <a:rPr lang="ru-RU" smtClean="0"/>
              <a:pPr/>
              <a:t>22.10.2025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3A9CB-CDF9-4450-B6CD-A7BC23CD7606}" type="datetimeFigureOut">
              <a:rPr lang="ru-RU" smtClean="0"/>
              <a:pPr/>
              <a:t>22.10.2025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3A9CB-CDF9-4450-B6CD-A7BC23CD7606}" type="datetimeFigureOut">
              <a:rPr lang="ru-RU" smtClean="0"/>
              <a:pPr/>
              <a:t>22.10.2025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3A9CB-CDF9-4450-B6CD-A7BC23CD7606}" type="datetimeFigureOut">
              <a:rPr lang="ru-RU" smtClean="0"/>
              <a:pPr/>
              <a:t>22.10.2025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3A9CB-CDF9-4450-B6CD-A7BC23CD7606}" type="datetimeFigureOut">
              <a:rPr lang="ru-RU" smtClean="0"/>
              <a:pPr/>
              <a:t>22.10.2025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3A9CB-CDF9-4450-B6CD-A7BC23CD7606}" type="datetimeFigureOut">
              <a:rPr lang="ru-RU" smtClean="0"/>
              <a:pPr/>
              <a:t>22.10.2025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482" y="0"/>
            <a:ext cx="778356" cy="1264491"/>
          </a:xfrm>
          <a:prstGeom prst="rect">
            <a:avLst/>
          </a:prstGeom>
        </p:spPr>
      </p:pic>
      <p:pic>
        <p:nvPicPr>
          <p:cNvPr id="5" name="Picture 2" descr="D:\Work\Bachti\!!!ВНУТРЕННИЕ\декабрь\презентация\фотозона размер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1649" y="121714"/>
            <a:ext cx="1176868" cy="93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72981" y="760348"/>
            <a:ext cx="362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ru-RU" sz="3200" kern="1200" dirty="0">
                <a:solidFill>
                  <a:srgbClr val="3B4555"/>
                </a:solidFill>
                <a:latin typeface="Futura PT Medium" pitchFamily="34" charset="-52"/>
                <a:ea typeface="+mn-ea"/>
                <a:cs typeface="+mn-cs"/>
              </a:defRPr>
            </a:lvl1pPr>
          </a:lstStyle>
          <a:p>
            <a:r>
              <a:rPr lang="ru-RU" sz="3200" dirty="0" smtClean="0">
                <a:solidFill>
                  <a:srgbClr val="3B4555"/>
                </a:solidFill>
                <a:latin typeface="Futura PT Medium" pitchFamily="34" charset="-52"/>
              </a:rPr>
              <a:t>Заголовок слайда</a:t>
            </a:r>
            <a:endParaRPr lang="ru-RU" sz="3200" dirty="0">
              <a:solidFill>
                <a:srgbClr val="3B4555"/>
              </a:solidFill>
              <a:latin typeface="Futura PT Medium" pitchFamily="34" charset="-52"/>
            </a:endParaRPr>
          </a:p>
        </p:txBody>
      </p:sp>
      <p:sp>
        <p:nvSpPr>
          <p:cNvPr id="13" name="Текст 2"/>
          <p:cNvSpPr>
            <a:spLocks noGrp="1"/>
          </p:cNvSpPr>
          <p:nvPr>
            <p:ph idx="1" hasCustomPrompt="1"/>
          </p:nvPr>
        </p:nvSpPr>
        <p:spPr>
          <a:xfrm>
            <a:off x="899592" y="1556792"/>
            <a:ext cx="78034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2400" dirty="0" smtClean="0">
                <a:solidFill>
                  <a:srgbClr val="3B4555"/>
                </a:solidFill>
                <a:latin typeface="Futura PT Book" pitchFamily="34" charset="-52"/>
              </a:defRPr>
            </a:lvl1pPr>
            <a:lvl2pPr>
              <a:defRPr lang="ru-RU" dirty="0" smtClean="0">
                <a:latin typeface="Arial" panose="020B0604020202020204" pitchFamily="34" charset="0"/>
              </a:defRPr>
            </a:lvl2pPr>
            <a:lvl3pPr>
              <a:defRPr lang="ru-RU" dirty="0" smtClean="0">
                <a:latin typeface="Arial" panose="020B0604020202020204" pitchFamily="34" charset="0"/>
              </a:defRPr>
            </a:lvl3pPr>
            <a:lvl4pPr>
              <a:defRPr lang="ru-RU" dirty="0" smtClean="0">
                <a:latin typeface="Arial" panose="020B0604020202020204" pitchFamily="34" charset="0"/>
              </a:defRPr>
            </a:lvl4pPr>
            <a:lvl5pPr>
              <a:defRPr lang="ru-RU" dirty="0">
                <a:latin typeface="Arial" panose="020B0604020202020204" pitchFamily="34" charset="0"/>
              </a:defRPr>
            </a:lvl5pPr>
          </a:lstStyle>
          <a:p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Текст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endParaRPr lang="ru-RU" sz="2400" dirty="0" smtClean="0">
              <a:solidFill>
                <a:srgbClr val="3B4555"/>
              </a:solidFill>
              <a:latin typeface="Futura PT Book" pitchFamily="3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3A9CB-CDF9-4450-B6CD-A7BC23CD7606}" type="datetimeFigureOut">
              <a:rPr lang="ru-RU" smtClean="0"/>
              <a:pPr/>
              <a:t>22.10.2025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0CD1F-0562-416A-8576-FDDA9E81F1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8.jpeg"/><Relationship Id="rId5" Type="http://schemas.openxmlformats.org/officeDocument/2006/relationships/tags" Target="../tags/tag5.xml"/><Relationship Id="rId10" Type="http://schemas.openxmlformats.org/officeDocument/2006/relationships/image" Target="../media/image7.jpeg"/><Relationship Id="rId4" Type="http://schemas.openxmlformats.org/officeDocument/2006/relationships/tags" Target="../tags/tag4.xm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2285992"/>
            <a:ext cx="7256632" cy="22353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Паспорт </a:t>
            </a:r>
            <a:r>
              <a:rPr lang="ru-RU" dirty="0"/>
              <a:t>проекта </a:t>
            </a:r>
            <a:br>
              <a:rPr lang="ru-RU" dirty="0"/>
            </a:br>
            <a:r>
              <a:rPr lang="ru-RU" dirty="0"/>
              <a:t> </a:t>
            </a:r>
            <a:r>
              <a:rPr lang="ru-RU" sz="3600" dirty="0" smtClean="0"/>
              <a:t>«Улучшение процесса проведения индивидуальных консультаций специалистов ДОУ с родителями»</a:t>
            </a:r>
            <a:endParaRPr lang="ru-RU" sz="36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38554" y="4752280"/>
            <a:ext cx="40531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srgbClr val="002060"/>
              </a:solidFill>
            </a:endParaRPr>
          </a:p>
          <a:p>
            <a:endParaRPr lang="ru-RU" sz="800" dirty="0">
              <a:ea typeface="Calibri" panose="020F0502020204030204"/>
              <a:cs typeface="Calibri" panose="020F0502020204030204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effectLst/>
              </a:rPr>
              <a:t> </a:t>
            </a:r>
            <a:endParaRPr lang="ru-RU" sz="800" dirty="0"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9772" y="542974"/>
            <a:ext cx="4345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Муниципальное бюджетное дошкольное образовательное учреждение «Детский сад №153», </a:t>
            </a:r>
          </a:p>
          <a:p>
            <a:r>
              <a:rPr lang="ru-RU" dirty="0" smtClean="0"/>
              <a:t>г. Новокузнецк</a:t>
            </a:r>
            <a:endParaRPr lang="ru-RU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1762261" y="1563133"/>
            <a:ext cx="53738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srgbClr val="002060"/>
              </a:solidFill>
            </a:endParaRPr>
          </a:p>
          <a:p>
            <a:endParaRPr lang="ru-RU" sz="800" dirty="0">
              <a:ea typeface="Calibri" panose="020F0502020204030204"/>
              <a:cs typeface="Calibri" panose="020F0502020204030204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effectLst/>
              </a:rPr>
              <a:t> </a:t>
            </a:r>
            <a:endParaRPr lang="ru-RU" sz="800" dirty="0"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Coat of arms of Kemerovo Oblast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9239"/>
            <a:ext cx="1015950" cy="134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50017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Паспорт </a:t>
            </a:r>
            <a:r>
              <a:rPr lang="ru-RU" dirty="0"/>
              <a:t>проекта </a:t>
            </a:r>
            <a:br>
              <a:rPr lang="ru-RU" dirty="0"/>
            </a:br>
            <a:r>
              <a:rPr lang="ru-RU" dirty="0"/>
              <a:t> </a:t>
            </a:r>
            <a:r>
              <a:rPr lang="ru-RU" sz="2400" dirty="0" smtClean="0"/>
              <a:t>«У</a:t>
            </a:r>
            <a:r>
              <a:rPr lang="ru-RU" sz="2400" dirty="0" smtClean="0">
                <a:sym typeface="+mn-ea"/>
              </a:rPr>
              <a:t>лучшение процесса проведения индивидуальных консультаций специалистов ДОУ с родителями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38554" y="4752280"/>
            <a:ext cx="40531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srgbClr val="002060"/>
              </a:solidFill>
            </a:endParaRPr>
          </a:p>
          <a:p>
            <a:endParaRPr lang="ru-RU" sz="800" dirty="0">
              <a:ea typeface="Calibri" panose="020F0502020204030204"/>
              <a:cs typeface="Calibri" panose="020F0502020204030204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effectLst/>
              </a:rPr>
              <a:t> </a:t>
            </a:r>
            <a:endParaRPr lang="ru-RU" sz="800" dirty="0"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Изображение 4" descr="Image0128"/>
          <p:cNvPicPr>
            <a:picLocks noChangeAspect="1"/>
          </p:cNvPicPr>
          <p:nvPr/>
        </p:nvPicPr>
        <p:blipFill>
          <a:blip r:embed="rId3" cstate="print"/>
          <a:srcRect t="1326" b="5058"/>
          <a:stretch>
            <a:fillRect/>
          </a:stretch>
        </p:blipFill>
        <p:spPr>
          <a:xfrm>
            <a:off x="467360" y="1341120"/>
            <a:ext cx="8289290" cy="54870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85776"/>
            <a:ext cx="7886700" cy="1325563"/>
          </a:xfrm>
        </p:spPr>
        <p:txBody>
          <a:bodyPr/>
          <a:lstStyle/>
          <a:p>
            <a:pPr algn="ctr"/>
            <a:r>
              <a:rPr lang="ru-RU" dirty="0"/>
              <a:t>Команда проекта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43174" y="1285860"/>
            <a:ext cx="6177298" cy="586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400" b="1" dirty="0" smtClean="0">
                <a:solidFill>
                  <a:srgbClr val="002060"/>
                </a:solidFill>
              </a:rPr>
              <a:t>Осинцева Наталья Витальевна старший воспитатель – руководитель проекта</a:t>
            </a:r>
            <a:endParaRPr lang="ru-RU" sz="1400" b="1" dirty="0">
              <a:solidFill>
                <a:srgbClr val="002060"/>
              </a:solidFill>
              <a:ea typeface="Calibri" panose="020F0502020204030204"/>
              <a:cs typeface="Times New Roman" panose="02020603050405020304"/>
            </a:endParaRPr>
          </a:p>
        </p:txBody>
      </p:sp>
      <p:sp>
        <p:nvSpPr>
          <p:cNvPr id="16" name="Прямоугольник 15"/>
          <p:cNvSpPr/>
          <p:nvPr>
            <p:custDataLst>
              <p:tags r:id="rId1"/>
            </p:custDataLst>
          </p:nvPr>
        </p:nvSpPr>
        <p:spPr>
          <a:xfrm>
            <a:off x="1643042" y="2500306"/>
            <a:ext cx="5472608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b="1" dirty="0" err="1" smtClean="0">
                <a:solidFill>
                  <a:srgbClr val="002060"/>
                </a:solidFill>
              </a:rPr>
              <a:t>Степанова Ольга Евгеньевна</a:t>
            </a:r>
            <a:r>
              <a:rPr lang="ru-RU" sz="1400" b="1" dirty="0" smtClean="0">
                <a:solidFill>
                  <a:srgbClr val="002060"/>
                </a:solidFill>
              </a:rPr>
              <a:t>, учитель-логопед</a:t>
            </a:r>
            <a:endParaRPr lang="ru-RU" sz="1400" b="1" dirty="0">
              <a:solidFill>
                <a:srgbClr val="002060"/>
              </a:solidFill>
              <a:ea typeface="Calibri" panose="020F0502020204030204"/>
              <a:cs typeface="Times New Roman" panose="02020603050405020304"/>
            </a:endParaRPr>
          </a:p>
        </p:txBody>
      </p:sp>
      <p:sp>
        <p:nvSpPr>
          <p:cNvPr id="19" name="Прямоугольник 18"/>
          <p:cNvSpPr/>
          <p:nvPr>
            <p:custDataLst>
              <p:tags r:id="rId2"/>
            </p:custDataLst>
          </p:nvPr>
        </p:nvSpPr>
        <p:spPr>
          <a:xfrm>
            <a:off x="3419629" y="3789293"/>
            <a:ext cx="5544616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400" b="1" dirty="0" err="1" smtClean="0">
                <a:solidFill>
                  <a:srgbClr val="002060"/>
                </a:solidFill>
              </a:rPr>
              <a:t>Танько</a:t>
            </a:r>
            <a:r>
              <a:rPr lang="ru-RU" sz="1400" b="1" dirty="0" smtClean="0">
                <a:solidFill>
                  <a:srgbClr val="002060"/>
                </a:solidFill>
              </a:rPr>
              <a:t> Наталья Сергеевна, педагог-психолог</a:t>
            </a:r>
            <a:endParaRPr lang="ru-RU" sz="1400" b="1" dirty="0">
              <a:solidFill>
                <a:srgbClr val="002060"/>
              </a:solidFill>
              <a:ea typeface="Calibri" panose="020F0502020204030204"/>
              <a:cs typeface="Times New Roman" panose="02020603050405020304"/>
            </a:endParaRPr>
          </a:p>
        </p:txBody>
      </p:sp>
      <p:sp>
        <p:nvSpPr>
          <p:cNvPr id="9" name="Прямоугольник 8"/>
          <p:cNvSpPr/>
          <p:nvPr>
            <p:custDataLst>
              <p:tags r:id="rId3"/>
            </p:custDataLst>
          </p:nvPr>
        </p:nvSpPr>
        <p:spPr>
          <a:xfrm>
            <a:off x="1619547" y="5387987"/>
            <a:ext cx="5688632" cy="338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400" b="1" dirty="0" smtClean="0">
                <a:solidFill>
                  <a:srgbClr val="002060"/>
                </a:solidFill>
              </a:rPr>
              <a:t>Сушкова Оксана Юрьевна, учитель-логопед</a:t>
            </a:r>
            <a:endParaRPr lang="ru-RU" sz="1400" b="1" dirty="0">
              <a:solidFill>
                <a:srgbClr val="002060"/>
              </a:solidFill>
              <a:ea typeface="Calibri" panose="020F0502020204030204"/>
              <a:cs typeface="Times New Roman" panose="02020603050405020304"/>
            </a:endParaRPr>
          </a:p>
        </p:txBody>
      </p:sp>
      <p:pic>
        <p:nvPicPr>
          <p:cNvPr id="3" name="Рисунок 10" descr="E:\Мои документы\Бережливый детский сад\Фото сотрудников на проекты\20240531_142107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71604" y="750552"/>
            <a:ext cx="1126704" cy="144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Изображение 3" descr="20240610_14134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lum contrast="6000"/>
          </a:blip>
          <a:stretch>
            <a:fillRect/>
          </a:stretch>
        </p:blipFill>
        <p:spPr>
          <a:xfrm>
            <a:off x="258445" y="1988820"/>
            <a:ext cx="1086844" cy="1443600"/>
          </a:xfrm>
          <a:prstGeom prst="rect">
            <a:avLst/>
          </a:prstGeom>
        </p:spPr>
      </p:pic>
      <p:pic>
        <p:nvPicPr>
          <p:cNvPr id="5" name="Изображение 4" descr="20240610_1413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285750" y="4796790"/>
            <a:ext cx="1059777" cy="1443600"/>
          </a:xfrm>
          <a:prstGeom prst="rect">
            <a:avLst/>
          </a:prstGeom>
        </p:spPr>
      </p:pic>
      <p:pic>
        <p:nvPicPr>
          <p:cNvPr id="6" name="Изображение 5" descr="100002862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/>
          <a:srcRect t="17444"/>
          <a:stretch>
            <a:fillRect/>
          </a:stretch>
        </p:blipFill>
        <p:spPr>
          <a:xfrm>
            <a:off x="1619250" y="3228340"/>
            <a:ext cx="1143635" cy="1417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7886700" cy="135729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Карта (текущего состояния) </a:t>
            </a:r>
            <a:br>
              <a:rPr lang="ru-RU" sz="1800" dirty="0" smtClean="0"/>
            </a:br>
            <a:r>
              <a:rPr lang="ru-RU" sz="1800" dirty="0" smtClean="0"/>
              <a:t>процесса проведения индивидуальных консультаций </a:t>
            </a:r>
            <a:br>
              <a:rPr lang="ru-RU" sz="1800" dirty="0" smtClean="0"/>
            </a:br>
            <a:r>
              <a:rPr lang="ru-RU" sz="1800" dirty="0" smtClean="0"/>
              <a:t>специалистов ДОУ с родителями</a:t>
            </a:r>
            <a:endParaRPr lang="ru-RU" sz="1800" dirty="0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07315" y="5805805"/>
            <a:ext cx="85191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ru-RU" sz="1200">
                <a:latin typeface="Calibri" panose="020F0502020204030204" charset="0"/>
                <a:cs typeface="Calibri" panose="020F0502020204030204" charset="0"/>
              </a:rPr>
              <a:t>1</a:t>
            </a:r>
            <a:r>
              <a:rPr lang="ru-RU" altLang="en-US" sz="1200"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ru-RU" altLang="ru-RU" sz="1200">
                <a:latin typeface="Calibri" panose="020F0502020204030204" charset="0"/>
                <a:cs typeface="Calibri" panose="020F0502020204030204" charset="0"/>
              </a:rPr>
              <a:t>Родители не всегда могут кратко сформулировать проблему, много времени уходит на разговоры</a:t>
            </a:r>
          </a:p>
          <a:p>
            <a:pPr algn="l"/>
            <a:r>
              <a:rPr lang="ru-RU" altLang="ru-RU" sz="1200">
                <a:latin typeface="Calibri" panose="020F0502020204030204" charset="0"/>
                <a:cs typeface="Calibri" panose="020F0502020204030204" charset="0"/>
              </a:rPr>
              <a:t>2. Не совпадение графиков работы родителей и специалистов</a:t>
            </a:r>
          </a:p>
          <a:p>
            <a:pPr algn="l"/>
            <a:r>
              <a:rPr lang="ru-RU" altLang="ru-RU" sz="1200">
                <a:latin typeface="Calibri" panose="020F0502020204030204" charset="0"/>
                <a:cs typeface="Calibri" panose="020F0502020204030204" charset="0"/>
              </a:rPr>
              <a:t>3. Выполнение специалистами других должностных обязанностей</a:t>
            </a:r>
          </a:p>
          <a:p>
            <a:pPr algn="l"/>
            <a:r>
              <a:rPr lang="ru-RU" altLang="ru-RU" sz="1200">
                <a:latin typeface="Calibri" panose="020F0502020204030204" charset="0"/>
                <a:cs typeface="Calibri" panose="020F0502020204030204" charset="0"/>
              </a:rPr>
              <a:t>4. Отсутствие регламента проведения консультации</a:t>
            </a:r>
          </a:p>
          <a:p>
            <a:pPr algn="l"/>
            <a:r>
              <a:rPr lang="ru-RU" altLang="ru-RU" sz="1200">
                <a:latin typeface="Calibri" panose="020F0502020204030204" charset="0"/>
                <a:cs typeface="Calibri" panose="020F0502020204030204" charset="0"/>
              </a:rPr>
              <a:t>5. Возможно уточнение информации и назначение еще одной консультации</a:t>
            </a: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 cstate="print"/>
          <a:srcRect l="2119" t="20602" r="30681" b="50074"/>
          <a:stretch>
            <a:fillRect/>
          </a:stretch>
        </p:blipFill>
        <p:spPr>
          <a:xfrm>
            <a:off x="683260" y="1052830"/>
            <a:ext cx="6816461" cy="237960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 cstate="print"/>
          <a:srcRect l="25637" t="20602" r="6326" b="47898"/>
          <a:stretch>
            <a:fillRect/>
          </a:stretch>
        </p:blipFill>
        <p:spPr>
          <a:xfrm>
            <a:off x="899160" y="3432175"/>
            <a:ext cx="6424640" cy="237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128"/>
          <a:stretch>
            <a:fillRect/>
          </a:stretch>
        </p:blipFill>
        <p:spPr bwMode="auto">
          <a:xfrm>
            <a:off x="5436096" y="620688"/>
            <a:ext cx="3312368" cy="5154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886700" cy="2857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Пирамида проблем</a:t>
            </a:r>
          </a:p>
        </p:txBody>
      </p:sp>
      <p:sp>
        <p:nvSpPr>
          <p:cNvPr id="7" name="Пятно 1 6"/>
          <p:cNvSpPr/>
          <p:nvPr/>
        </p:nvSpPr>
        <p:spPr>
          <a:xfrm>
            <a:off x="5076056" y="4077072"/>
            <a:ext cx="1080120" cy="1224136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ятно 1 9"/>
          <p:cNvSpPr/>
          <p:nvPr/>
        </p:nvSpPr>
        <p:spPr>
          <a:xfrm>
            <a:off x="6588224" y="5013176"/>
            <a:ext cx="1080120" cy="1224136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ятно 1 10"/>
          <p:cNvSpPr/>
          <p:nvPr/>
        </p:nvSpPr>
        <p:spPr>
          <a:xfrm>
            <a:off x="6012160" y="4077072"/>
            <a:ext cx="1071570" cy="1224136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0" y="1785926"/>
            <a:ext cx="608467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i="1" dirty="0" smtClean="0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</a:rPr>
              <a:t>Проблемы регионального уровня - нет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323528" y="2636912"/>
            <a:ext cx="5005790" cy="393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i="1" dirty="0" smtClean="0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</a:rPr>
              <a:t>Проблемы местного уровня:</a:t>
            </a:r>
          </a:p>
          <a:p>
            <a:pPr eaLnBrk="1" hangingPunct="1"/>
            <a:endParaRPr lang="ru-RU" dirty="0" smtClean="0">
              <a:latin typeface="Calibri" panose="020F0502020204030204" charset="0"/>
              <a:cs typeface="Calibri" panose="020F0502020204030204" charset="0"/>
            </a:endParaRPr>
          </a:p>
          <a:p>
            <a:pPr algn="l"/>
            <a:r>
              <a:rPr lang="ru-RU" altLang="ru-RU" sz="1800" b="1" i="1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1. Родители не всегда могут кратко сформулировать проблему, много времени уходит на разговоры</a:t>
            </a:r>
            <a:endParaRPr lang="ru-RU" altLang="ru-RU" sz="1800" b="1" i="1">
              <a:solidFill>
                <a:srgbClr val="00B05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l"/>
            <a:r>
              <a:rPr lang="ru-RU" altLang="ru-RU" sz="1800" b="1" i="1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2. Не совпадение графиков работы родителей и специалистов</a:t>
            </a:r>
            <a:endParaRPr lang="ru-RU" altLang="ru-RU" sz="1800" b="1" i="1">
              <a:solidFill>
                <a:srgbClr val="00B05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l"/>
            <a:r>
              <a:rPr lang="ru-RU" altLang="ru-RU" sz="1800" b="1" i="1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3. Выполнение специалистами других должностных обязанностей</a:t>
            </a:r>
            <a:endParaRPr lang="ru-RU" altLang="ru-RU" sz="1800" b="1" i="1">
              <a:solidFill>
                <a:srgbClr val="00B05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l"/>
            <a:r>
              <a:rPr lang="ru-RU" altLang="ru-RU" sz="1800" b="1" i="1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4. Отсутствие регламента проведения консультации</a:t>
            </a:r>
            <a:endParaRPr lang="ru-RU" altLang="ru-RU" sz="1800" b="1" i="1">
              <a:solidFill>
                <a:srgbClr val="00B05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l"/>
            <a:r>
              <a:rPr lang="ru-RU" altLang="ru-RU" sz="1800" b="1" i="1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5. Возможно уточнение информации и назначение еще одной консультации</a:t>
            </a:r>
            <a:endParaRPr lang="ru-RU" sz="1600" b="1" i="1" dirty="0" smtClean="0">
              <a:solidFill>
                <a:srgbClr val="00B050"/>
              </a:solidFill>
            </a:endParaRPr>
          </a:p>
          <a:p>
            <a:pPr eaLnBrk="1" hangingPunct="1"/>
            <a:endParaRPr lang="ru-RU" altLang="ru-RU" sz="1600" b="1" i="1" dirty="0" smtClean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-142908" y="500042"/>
            <a:ext cx="6228693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i="1" dirty="0">
              <a:solidFill>
                <a:srgbClr val="00B05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b="1" i="1" dirty="0" smtClean="0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</a:rPr>
              <a:t>Проблемы федерального уровня - нет</a:t>
            </a:r>
            <a:endParaRPr lang="ru-RU" altLang="ru-RU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5" name="Пятно 1 14"/>
          <p:cNvSpPr/>
          <p:nvPr/>
        </p:nvSpPr>
        <p:spPr>
          <a:xfrm>
            <a:off x="7072330" y="4000504"/>
            <a:ext cx="1071570" cy="1224136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7884368" y="4077072"/>
            <a:ext cx="1080120" cy="1224136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Пятно 1 16"/>
          <p:cNvSpPr/>
          <p:nvPr/>
        </p:nvSpPr>
        <p:spPr>
          <a:xfrm>
            <a:off x="5580112" y="4941168"/>
            <a:ext cx="1080120" cy="1224136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Пятно 1 17"/>
          <p:cNvSpPr/>
          <p:nvPr/>
        </p:nvSpPr>
        <p:spPr>
          <a:xfrm>
            <a:off x="7596336" y="5013176"/>
            <a:ext cx="1080120" cy="1224136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7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1196340"/>
            <a:ext cx="7886700" cy="1040765"/>
          </a:xfrm>
        </p:spPr>
        <p:txBody>
          <a:bodyPr/>
          <a:lstStyle/>
          <a:p>
            <a:pPr algn="ctr"/>
            <a:r>
              <a:rPr lang="ru-RU" altLang="en-US" b="1">
                <a:latin typeface="Calibri" panose="020F0502020204030204" charset="0"/>
                <a:cs typeface="Calibri" panose="020F0502020204030204" charset="0"/>
              </a:rPr>
              <a:t>5 ПОЧЕМУ?</a:t>
            </a:r>
          </a:p>
        </p:txBody>
      </p:sp>
      <p:sp>
        <p:nvSpPr>
          <p:cNvPr id="3" name="Замещающий 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 cstate="print"/>
          <a:srcRect l="6764" t="24657"/>
          <a:stretch>
            <a:fillRect/>
          </a:stretch>
        </p:blipFill>
        <p:spPr>
          <a:xfrm>
            <a:off x="323215" y="188595"/>
            <a:ext cx="2889250" cy="3101975"/>
          </a:xfrm>
          <a:prstGeom prst="rect">
            <a:avLst/>
          </a:prstGeom>
        </p:spPr>
      </p:pic>
      <p:pic>
        <p:nvPicPr>
          <p:cNvPr id="5" name="Изображение 4" descr="1000040023"/>
          <p:cNvPicPr>
            <a:picLocks noChangeAspect="1"/>
          </p:cNvPicPr>
          <p:nvPr/>
        </p:nvPicPr>
        <p:blipFill>
          <a:blip r:embed="rId3" cstate="print"/>
          <a:srcRect b="8580"/>
          <a:stretch>
            <a:fillRect/>
          </a:stretch>
        </p:blipFill>
        <p:spPr>
          <a:xfrm>
            <a:off x="6228080" y="188595"/>
            <a:ext cx="2586990" cy="3141980"/>
          </a:xfrm>
          <a:prstGeom prst="rect">
            <a:avLst/>
          </a:prstGeom>
        </p:spPr>
      </p:pic>
      <p:pic>
        <p:nvPicPr>
          <p:cNvPr id="6" name="Изображение 5" descr="100004002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830" y="3068955"/>
            <a:ext cx="5172710" cy="3656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7886700" cy="71437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Анализ проблем</a:t>
            </a:r>
            <a:br>
              <a:rPr lang="ru-RU" sz="2400" dirty="0" smtClean="0"/>
            </a:br>
            <a:r>
              <a:rPr lang="ru-RU" sz="2400" dirty="0" smtClean="0"/>
              <a:t>«5 Почему?»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555" y="908467"/>
          <a:ext cx="8172488" cy="4428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14644"/>
                <a:gridCol w="2714644"/>
              </a:tblGrid>
              <a:tr h="31369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Проблема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Коренная причина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Способ решения проблемы</a:t>
                      </a:r>
                      <a:endParaRPr lang="ru-RU" dirty="0"/>
                    </a:p>
                  </a:txBody>
                  <a:tcPr/>
                </a:tc>
              </a:tr>
              <a:tr h="1042192">
                <a:tc>
                  <a:txBody>
                    <a:bodyPr/>
                    <a:lstStyle/>
                    <a:p>
                      <a:pPr lvl="0" indent="0" algn="l">
                        <a:buNone/>
                      </a:pPr>
                      <a:r>
                        <a:rPr lang="ru-RU" sz="1300" b="1" i="1" dirty="0" smtClean="0">
                          <a:solidFill>
                            <a:srgbClr val="00B050"/>
                          </a:solidFill>
                        </a:rPr>
                        <a:t>1.     Много рабочего времени                   уходит на взаимодействие специалистов ДОУ  с родителями  во время информирования и консультирования.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altLang="en-US" dirty="0"/>
                        <a:t>Н</a:t>
                      </a:r>
                      <a:r>
                        <a:rPr lang="en-US" altLang="en-US" dirty="0"/>
                        <a:t>едостаточн</a:t>
                      </a:r>
                      <a:r>
                        <a:rPr lang="ru-RU" altLang="en-US" dirty="0"/>
                        <a:t>ая </a:t>
                      </a:r>
                      <a:r>
                        <a:rPr lang="en-US" altLang="en-US" dirty="0"/>
                        <a:t>информированност</a:t>
                      </a:r>
                      <a:r>
                        <a:rPr lang="ru-RU" altLang="en-US" dirty="0"/>
                        <a:t>ь</a:t>
                      </a:r>
                      <a:r>
                        <a:rPr lang="en-US" altLang="ru-RU" dirty="0"/>
                        <a:t> </a:t>
                      </a:r>
                      <a:r>
                        <a:rPr lang="en-US" altLang="en-US" dirty="0"/>
                        <a:t>родителей</a:t>
                      </a:r>
                      <a:r>
                        <a:rPr lang="en-US" altLang="ru-RU" dirty="0"/>
                        <a:t> </a:t>
                      </a:r>
                      <a:r>
                        <a:rPr lang="en-US" altLang="en-US" dirty="0"/>
                        <a:t>о</a:t>
                      </a:r>
                      <a:r>
                        <a:rPr lang="en-US" altLang="ru-RU" dirty="0"/>
                        <a:t> </a:t>
                      </a:r>
                      <a:r>
                        <a:rPr lang="en-US" altLang="en-US" dirty="0"/>
                        <a:t>процессе</a:t>
                      </a:r>
                      <a:r>
                        <a:rPr lang="en-US" altLang="ru-RU" dirty="0"/>
                        <a:t> </a:t>
                      </a:r>
                      <a:r>
                        <a:rPr lang="en-US" altLang="en-US" dirty="0"/>
                        <a:t>воспитания</a:t>
                      </a:r>
                      <a:r>
                        <a:rPr lang="en-US" altLang="ru-RU" dirty="0"/>
                        <a:t> </a:t>
                      </a:r>
                      <a:r>
                        <a:rPr lang="en-US" altLang="en-US" dirty="0"/>
                        <a:t>и</a:t>
                      </a:r>
                      <a:r>
                        <a:rPr lang="en-US" altLang="ru-RU" dirty="0"/>
                        <a:t> </a:t>
                      </a:r>
                      <a:r>
                        <a:rPr lang="en-US" altLang="en-US" dirty="0"/>
                        <a:t>обучении</a:t>
                      </a:r>
                      <a:r>
                        <a:rPr lang="en-US" altLang="ru-RU" dirty="0"/>
                        <a:t>  </a:t>
                      </a:r>
                      <a:r>
                        <a:rPr lang="en-US" altLang="en-US" dirty="0"/>
                        <a:t>детей</a:t>
                      </a:r>
                      <a:r>
                        <a:rPr lang="en-US" altLang="ru-RU" dirty="0"/>
                        <a:t> </a:t>
                      </a:r>
                      <a:r>
                        <a:rPr lang="en-US" altLang="en-US" dirty="0"/>
                        <a:t>в</a:t>
                      </a:r>
                      <a:r>
                        <a:rPr lang="en-US" altLang="ru-RU" dirty="0"/>
                        <a:t> </a:t>
                      </a:r>
                      <a:r>
                        <a:rPr lang="en-US" altLang="en-US" dirty="0"/>
                        <a:t>ДОУ</a:t>
                      </a:r>
                      <a:endParaRPr lang="en-US" alt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Информационные стенды. Анкетирование.</a:t>
                      </a:r>
                    </a:p>
                    <a:p>
                      <a:r>
                        <a:rPr lang="ru-RU" dirty="0"/>
                        <a:t>Сайт ДОУ.</a:t>
                      </a:r>
                    </a:p>
                    <a:p>
                      <a:r>
                        <a:rPr lang="ru-RU" dirty="0"/>
                        <a:t>Официальные интернет-страницы в ВК и ОК</a:t>
                      </a:r>
                    </a:p>
                  </a:txBody>
                  <a:tcPr/>
                </a:tc>
              </a:tr>
              <a:tr h="658227">
                <a:tc>
                  <a:txBody>
                    <a:bodyPr/>
                    <a:lstStyle/>
                    <a:p>
                      <a:pPr marL="342900" lvl="0" indent="-342900" algn="l">
                        <a:buNone/>
                      </a:pPr>
                      <a:r>
                        <a:rPr lang="ru-RU" sz="1300" b="1" i="1" dirty="0" smtClean="0">
                          <a:solidFill>
                            <a:srgbClr val="00B050"/>
                          </a:solidFill>
                        </a:rPr>
                        <a:t>2.       Большие затраты на организацию процессов анкетирования (сбора информации), обработки данных, предоставление родителям  информационных материалов в бумажном виде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Отсутствие эффективных инструментов и систем для организации процесса анкетирования и информирования родителей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Внедрение цифровых платформ для анкетирования.</a:t>
                      </a:r>
                    </a:p>
                    <a:p>
                      <a:endParaRPr lang="ru-RU" dirty="0"/>
                    </a:p>
                    <a:p>
                      <a:r>
                        <a:rPr lang="ru-RU" dirty="0"/>
                        <a:t>Курсы для обучения сотрудников работе с цифровыми платформами.</a:t>
                      </a:r>
                    </a:p>
                  </a:txBody>
                  <a:tcPr/>
                </a:tc>
              </a:tr>
              <a:tr h="658227">
                <a:tc>
                  <a:txBody>
                    <a:bodyPr/>
                    <a:lstStyle/>
                    <a:p>
                      <a:pPr marL="342900" lvl="0" indent="-342900" algn="l">
                        <a:buNone/>
                      </a:pPr>
                      <a:r>
                        <a:rPr lang="ru-RU" sz="1300" b="1" i="1" dirty="0" smtClean="0">
                          <a:solidFill>
                            <a:srgbClr val="00B050"/>
                          </a:solidFill>
                        </a:rPr>
                        <a:t>3.      Неудовлетворенность родителей необходимостью  находиться длительное время в пространстве ДОУ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Отсутствие четкого определения тем и целей консультаций.</a:t>
                      </a:r>
                    </a:p>
                    <a:p>
                      <a:r>
                        <a:rPr lang="ru-RU" dirty="0"/>
                        <a:t>Недостаток обратной связи от родителей в выборе наиболее актуальных тем.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Внедрение системы предвапительного сбора информации от родителей.</a:t>
                      </a:r>
                    </a:p>
                    <a:p>
                      <a:r>
                        <a:rPr lang="ru-RU" dirty="0"/>
                        <a:t>Переход на дистанционный формат консультаций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260" y="101601"/>
            <a:ext cx="7886700" cy="920734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Карта целевого состояния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sym typeface="+mn-ea"/>
              </a:rPr>
              <a:t>процесса проведения индивидуальных консультаций </a:t>
            </a:r>
            <a:br>
              <a:rPr lang="ru-RU" sz="2000" dirty="0" smtClean="0">
                <a:sym typeface="+mn-ea"/>
              </a:rPr>
            </a:br>
            <a:r>
              <a:rPr lang="ru-RU" sz="2000" dirty="0" smtClean="0">
                <a:sym typeface="+mn-ea"/>
              </a:rPr>
              <a:t>специалистов ДОУ с родителями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 cstate="print"/>
          <a:srcRect l="2495" t="20602" r="31138" b="47898"/>
          <a:stretch>
            <a:fillRect/>
          </a:stretch>
        </p:blipFill>
        <p:spPr>
          <a:xfrm>
            <a:off x="467360" y="909320"/>
            <a:ext cx="6344900" cy="23796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 cstate="print"/>
          <a:srcRect l="37400" t="19546" r="10526" b="53148"/>
          <a:stretch>
            <a:fillRect/>
          </a:stretch>
        </p:blipFill>
        <p:spPr>
          <a:xfrm>
            <a:off x="2267585" y="2997200"/>
            <a:ext cx="5672630" cy="237960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179070" y="5661660"/>
            <a:ext cx="74841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ru-RU" sz="1200">
                <a:latin typeface="Calibri" panose="020F0502020204030204" charset="0"/>
                <a:cs typeface="Calibri" panose="020F0502020204030204" charset="0"/>
                <a:sym typeface="+mn-ea"/>
              </a:rPr>
              <a:t>1</a:t>
            </a:r>
            <a:r>
              <a:rPr lang="ru-RU" altLang="en-US" sz="1200">
                <a:latin typeface="Calibri" panose="020F0502020204030204" charset="0"/>
                <a:cs typeface="Calibri" panose="020F0502020204030204" charset="0"/>
                <a:sym typeface="+mn-ea"/>
              </a:rPr>
              <a:t>. При выборе родителей очного формата консультации не всегда совпадают графики работы родителей и специалистов</a:t>
            </a:r>
            <a:endParaRPr lang="ru-RU" altLang="ru-RU" sz="1200">
              <a:latin typeface="Calibri" panose="020F0502020204030204" charset="0"/>
              <a:cs typeface="Calibri" panose="020F0502020204030204" charset="0"/>
            </a:endParaRPr>
          </a:p>
          <a:p>
            <a:pPr algn="l"/>
            <a:r>
              <a:rPr lang="ru-RU" altLang="ru-RU" sz="1200">
                <a:latin typeface="Calibri" panose="020F0502020204030204" charset="0"/>
                <a:cs typeface="Calibri" panose="020F0502020204030204" charset="0"/>
                <a:sym typeface="+mn-ea"/>
              </a:rPr>
              <a:t>2. Возможно уточнение информации и назначение еще одной консультации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260" y="101601"/>
            <a:ext cx="7886700" cy="920734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Карта идеального состояния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sym typeface="+mn-ea"/>
              </a:rPr>
              <a:t>процесса проведения индивидуальных консультаций </a:t>
            </a:r>
            <a:br>
              <a:rPr lang="ru-RU" sz="2000" dirty="0" smtClean="0">
                <a:sym typeface="+mn-ea"/>
              </a:rPr>
            </a:br>
            <a:r>
              <a:rPr lang="ru-RU" sz="2000" dirty="0" smtClean="0">
                <a:sym typeface="+mn-ea"/>
              </a:rPr>
              <a:t>специалистов ДОУ с родителями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 cstate="print"/>
          <a:srcRect l="2119" t="23750" r="30681" b="48944"/>
          <a:stretch>
            <a:fillRect/>
          </a:stretch>
        </p:blipFill>
        <p:spPr>
          <a:xfrm>
            <a:off x="827405" y="1196975"/>
            <a:ext cx="7320356" cy="237960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 cstate="print"/>
          <a:srcRect l="37400" t="23750" r="10526" b="48954"/>
          <a:stretch>
            <a:fillRect/>
          </a:stretch>
        </p:blipFill>
        <p:spPr>
          <a:xfrm>
            <a:off x="1475740" y="3860800"/>
            <a:ext cx="5674555" cy="237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049" y="0"/>
            <a:ext cx="8496944" cy="57606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План мероприятий по устранению проблем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78451" y="547543"/>
          <a:ext cx="8490541" cy="60121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07335"/>
                <a:gridCol w="2500330"/>
                <a:gridCol w="1357322"/>
                <a:gridCol w="1143008"/>
                <a:gridCol w="1384101"/>
                <a:gridCol w="1698445"/>
              </a:tblGrid>
              <a:tr h="93724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п/п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 smtClean="0"/>
                        <a:t>Мероприятие по решению</a:t>
                      </a:r>
                      <a:r>
                        <a:rPr lang="ru-RU" baseline="0" dirty="0" smtClean="0"/>
                        <a:t> проблемы</a:t>
                      </a:r>
                      <a:endParaRPr lang="ru-RU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Ф.И.О., должность исполнителя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 smtClean="0"/>
                        <a:t>Сроки выполнения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 smtClean="0"/>
                        <a:t>Документ, подтверждающий выполнение работы</a:t>
                      </a:r>
                    </a:p>
                    <a:p>
                      <a:pPr algn="ctr"/>
                      <a:endParaRPr lang="ru-RU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Статус выполнения</a:t>
                      </a:r>
                    </a:p>
                  </a:txBody>
                  <a:tcPr anchor="ctr"/>
                </a:tc>
              </a:tr>
              <a:tr h="420888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Calibri" panose="020F0502020204030204" charset="0"/>
                          <a:cs typeface="Calibri" panose="020F050202020403020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Информационные стенды. </a:t>
                      </a:r>
                    </a:p>
                    <a:p>
                      <a:r>
                        <a:rPr lang="ru-RU" sz="1100" dirty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Анкетирование</a:t>
                      </a:r>
                      <a:r>
                        <a:rPr lang="ru-RU" sz="1000" dirty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.</a:t>
                      </a:r>
                      <a:endParaRPr lang="ru-RU" sz="100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endParaRPr lang="ru-RU" sz="100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latin typeface="Calibri" panose="020F0502020204030204" charset="0"/>
                          <a:cs typeface="Calibri" panose="020F0502020204030204" charset="0"/>
                        </a:rPr>
                        <a:t>Танько</a:t>
                      </a:r>
                      <a:r>
                        <a:rPr lang="ru-RU" sz="1100" dirty="0" smtClean="0">
                          <a:latin typeface="Calibri" panose="020F0502020204030204" charset="0"/>
                          <a:cs typeface="Calibri" panose="020F0502020204030204" charset="0"/>
                        </a:rPr>
                        <a:t> Н.С., педагог-психолог; Степанова О.Е., учитель-логопед; Сушкова О.Ю., учитель-логопед.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charset="0"/>
                          <a:cs typeface="Calibri" panose="020F0502020204030204" charset="0"/>
                        </a:rPr>
                        <a:t>03.02.2025-10.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</a:rPr>
                        <a:t>02.2025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charset="0"/>
                          <a:cs typeface="Calibri" panose="020F050202020403020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charset="0"/>
                          <a:cs typeface="Calibri" panose="020F0502020204030204" charset="0"/>
                        </a:rPr>
                        <a:t>выполнено</a:t>
                      </a:r>
                    </a:p>
                  </a:txBody>
                  <a:tcPr/>
                </a:tc>
              </a:tr>
              <a:tr h="420888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Calibri" panose="020F0502020204030204" charset="0"/>
                          <a:cs typeface="Calibri" panose="020F050202020403020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Разработка и внедрение анкет на цифровых платформах для анкетирования.</a:t>
                      </a:r>
                      <a:endParaRPr lang="ru-RU" sz="110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r>
                        <a:rPr lang="ru-RU" sz="1100" dirty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Курсы для обучения сотрудников работе с цифровыми платформами.</a:t>
                      </a:r>
                      <a:endParaRPr lang="ru-RU" sz="110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endParaRPr lang="ru-RU" sz="110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Танько</a:t>
                      </a:r>
                      <a:r>
                        <a:rPr lang="ru-RU" sz="1100" dirty="0" smtClean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 Н.С., педагог-психолог; Степанова О.Е., учитель-логопед; Сушкова О.Ю., учитель-логопед; Осинцева Н.В., старший воспитатель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</a:rPr>
                        <a:t>03.02.2025-28.02.2025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charset="0"/>
                          <a:cs typeface="Calibri" panose="020F0502020204030204" charset="0"/>
                        </a:rPr>
                        <a:t>-</a:t>
                      </a:r>
                    </a:p>
                    <a:p>
                      <a:endParaRPr lang="ru-RU" sz="120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endParaRPr lang="ru-RU" sz="120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r>
                        <a:rPr lang="ru-RU" sz="1200" dirty="0">
                          <a:latin typeface="Calibri" panose="020F0502020204030204" charset="0"/>
                          <a:cs typeface="Calibri" panose="020F0502020204030204" charset="0"/>
                        </a:rPr>
                        <a:t>Сертификаты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r>
                        <a:rPr lang="ru-RU" sz="1200" dirty="0" smtClean="0">
                          <a:latin typeface="Calibri" panose="020F0502020204030204" charset="0"/>
                          <a:cs typeface="Calibri" panose="020F0502020204030204" charset="0"/>
                        </a:rPr>
                        <a:t>выполнено</a:t>
                      </a:r>
                    </a:p>
                  </a:txBody>
                  <a:tcPr/>
                </a:tc>
              </a:tr>
              <a:tr h="4208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dirty="0" smtClean="0">
                          <a:latin typeface="Calibri" panose="020F0502020204030204" charset="0"/>
                          <a:cs typeface="Calibri" panose="020F050202020403020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100" dirty="0">
                          <a:latin typeface="Calibri" panose="020F0502020204030204" charset="0"/>
                          <a:cs typeface="Calibri" panose="020F0502020204030204" charset="0"/>
                        </a:rPr>
                        <a:t>Создание методической копилки консультационных материалов для родителе и видеотеки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100" dirty="0" err="1" smtClean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Танько</a:t>
                      </a:r>
                      <a:r>
                        <a:rPr lang="ru-RU" sz="1100" dirty="0" smtClean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 Н.С., педагог-психолог; Степанова О.Е., учитель-логопед; Сушкова О.Ю., учитель-логопед.</a:t>
                      </a:r>
                      <a:endParaRPr lang="ru-RU" altLang="en-US" sz="1100" b="0" dirty="0">
                        <a:solidFill>
                          <a:schemeClr val="tx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 smtClean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03.02.2025-28.02.2025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>
                        <a:buNone/>
                      </a:pPr>
                      <a:endParaRPr lang="ru-RU" altLang="en-US" sz="1200" dirty="0" smtClean="0">
                        <a:solidFill>
                          <a:srgbClr val="00B050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>
                          <a:latin typeface="Calibri" panose="020F0502020204030204" charset="0"/>
                          <a:cs typeface="Calibri" panose="020F050202020403020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200" dirty="0" smtClean="0">
                          <a:latin typeface="Calibri" panose="020F0502020204030204" charset="0"/>
                          <a:cs typeface="Calibri" panose="020F0502020204030204" charset="0"/>
                        </a:rPr>
                        <a:t>выполнено</a:t>
                      </a:r>
                    </a:p>
                  </a:txBody>
                  <a:tcPr/>
                </a:tc>
              </a:tr>
              <a:tr h="420888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Calibri" panose="020F0502020204030204" charset="0"/>
                          <a:cs typeface="Calibri" panose="020F050202020403020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Внедрение системы предвапительного сбора информации от родителей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Танько</a:t>
                      </a:r>
                      <a:r>
                        <a:rPr lang="ru-RU" sz="1100" dirty="0" smtClean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 Н.С., педагог-психолог; Степанова О.Е., учитель-логопед; Сушкова О.Ю., учитель-логопед; 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03.02.2025-28.02.2025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libri" panose="020F0502020204030204" charset="0"/>
                          <a:cs typeface="Calibri" panose="020F050202020403020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smtClean="0">
                          <a:latin typeface="Calibri" panose="020F0502020204030204" charset="0"/>
                          <a:cs typeface="Calibri" panose="020F0502020204030204" charset="0"/>
                        </a:rPr>
                        <a:t>выполнено</a:t>
                      </a:r>
                      <a:endParaRPr lang="ru-RU" sz="1200" dirty="0" smtClean="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"/>
            <a:ext cx="7886700" cy="42860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Достигнутые результаты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620380"/>
          <a:ext cx="7885781" cy="5260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4975"/>
                <a:gridCol w="1398270"/>
                <a:gridCol w="1274679"/>
                <a:gridCol w="2237857"/>
              </a:tblGrid>
              <a:tr h="58756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</a:rPr>
                        <a:t>Наименование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</a:rPr>
                        <a:t>цели (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</a:rPr>
                        <a:t>ед.изм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</a:rPr>
                        <a:t>Текущий 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</a:rPr>
                        <a:t>Целевой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</a:rPr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</a:rPr>
                        <a:t>Полученный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</a:rPr>
                        <a:t>результат, эффект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/>
                </a:tc>
              </a:tr>
              <a:tr h="1381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1.Уменьшение времени индивидуальной консультации со специалистами, мин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Calibri" panose="020F0502020204030204" charset="0"/>
                        <a:ea typeface="Times New Roman" panose="02020603050405020304"/>
                        <a:cs typeface="Calibri" panose="020F0502020204030204" charset="0"/>
                        <a:sym typeface="+mn-ea"/>
                      </a:endParaRP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67-107   </a:t>
                      </a: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32-51</a:t>
                      </a: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Уменьшено время индивидуальной консультации специалистов с родителями </a:t>
                      </a:r>
                      <a:r>
                        <a:rPr lang="ru-RU" sz="1600" baseline="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на 50%</a:t>
                      </a:r>
                      <a:endParaRPr lang="ru-RU" sz="1600" dirty="0" smtClean="0">
                        <a:latin typeface="Calibri" panose="020F0502020204030204" charset="0"/>
                        <a:ea typeface="Times New Roman" panose="02020603050405020304"/>
                        <a:cs typeface="Calibri" panose="020F0502020204030204" charset="0"/>
                      </a:endParaRPr>
                    </a:p>
                  </a:txBody>
                  <a:tcPr/>
                </a:tc>
              </a:tr>
              <a:tr h="1381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2. Снижение расходов на распечатку материалов для проведения консультаций, листы, шт.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Calibri" panose="020F0502020204030204" charset="0"/>
                        <a:ea typeface="Times New Roman" panose="02020603050405020304"/>
                        <a:cs typeface="Calibri" panose="020F0502020204030204" charset="0"/>
                        <a:sym typeface="+mn-ea"/>
                      </a:endParaRP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10-30</a:t>
                      </a: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5-10</a:t>
                      </a: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Снижены расходы на распечатку материалов для проведения консультаций на 50%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ea typeface="+mn-ea"/>
                          <a:cs typeface="Calibri" panose="020F0502020204030204" charset="0"/>
                        </a:rPr>
                        <a:t>	</a:t>
                      </a:r>
                    </a:p>
                  </a:txBody>
                  <a:tcPr/>
                </a:tc>
              </a:tr>
              <a:tr h="1381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3.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Снижение неудовлетворенности родителей необходимостью находить время для получения консультации, %	</a:t>
                      </a:r>
                      <a:endParaRPr lang="ru-RU" sz="1600" b="0" kern="1200" baseline="0" dirty="0" smtClean="0">
                        <a:solidFill>
                          <a:schemeClr val="tx1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Calibri" panose="020F0502020204030204" charset="0"/>
                        <a:ea typeface="Times New Roman" panose="02020603050405020304"/>
                        <a:cs typeface="Calibri" panose="020F0502020204030204" charset="0"/>
                      </a:endParaRP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12-30</a:t>
                      </a: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5-7</a:t>
                      </a: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Снижена</a:t>
                      </a:r>
                      <a:r>
                        <a:rPr lang="ru-RU" sz="1600" baseline="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 </a:t>
                      </a:r>
                      <a:r>
                        <a:rPr lang="ru-RU" sz="160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неудовлетворенность</a:t>
                      </a:r>
                      <a:r>
                        <a:rPr lang="ru-RU" sz="1600" baseline="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 родителей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необходимостью находить время для получения консультации</a:t>
                      </a:r>
                      <a:r>
                        <a:rPr lang="ru-RU" sz="1600" baseline="0" dirty="0" smtClean="0">
                          <a:latin typeface="Calibri" panose="020F0502020204030204" charset="0"/>
                          <a:ea typeface="Times New Roman" panose="02020603050405020304"/>
                          <a:cs typeface="Calibri" panose="020F0502020204030204" charset="0"/>
                        </a:rPr>
                        <a:t> на 50%</a:t>
                      </a:r>
                      <a:endParaRPr lang="ru-RU" sz="1600" b="0" kern="1200" baseline="0" dirty="0" smtClean="0">
                        <a:solidFill>
                          <a:schemeClr val="tx1"/>
                        </a:solidFill>
                        <a:latin typeface="Calibri" panose="020F0502020204030204" charset="0"/>
                        <a:ea typeface="Times New Roman" panose="02020603050405020304"/>
                        <a:cs typeface="Calibri" panose="020F050202020403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 cstate="print"/>
          <a:srcRect l="20711" t="8009" b="19546"/>
          <a:stretch>
            <a:fillRect/>
          </a:stretch>
        </p:blipFill>
        <p:spPr>
          <a:xfrm>
            <a:off x="323215" y="1196975"/>
            <a:ext cx="3439160" cy="417449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 cstate="print"/>
          <a:srcRect t="14306" r="16529"/>
          <a:stretch>
            <a:fillRect/>
          </a:stretch>
        </p:blipFill>
        <p:spPr>
          <a:xfrm>
            <a:off x="5723890" y="1196975"/>
            <a:ext cx="3068955" cy="4185920"/>
          </a:xfrm>
          <a:prstGeom prst="rect">
            <a:avLst/>
          </a:prstGeom>
        </p:spPr>
      </p:pic>
      <p:sp>
        <p:nvSpPr>
          <p:cNvPr id="6" name="Стрелка вправо 5"/>
          <p:cNvSpPr/>
          <p:nvPr/>
        </p:nvSpPr>
        <p:spPr>
          <a:xfrm>
            <a:off x="4067810" y="2780665"/>
            <a:ext cx="1353820" cy="79184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971550" y="260985"/>
            <a:ext cx="2088515" cy="64833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14110" y="260350"/>
            <a:ext cx="2088515" cy="64833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4000">
                <a:latin typeface="Arial" panose="020B0604020202020204" pitchFamily="34" charset="0"/>
                <a:cs typeface="Arial" panose="020B0604020202020204" pitchFamily="34" charset="0"/>
              </a:rPr>
              <a:t>СТАЛО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7092280" y="5661248"/>
            <a:ext cx="720080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793750"/>
            <a:ext cx="7886700" cy="897255"/>
          </a:xfrm>
        </p:spPr>
        <p:txBody>
          <a:bodyPr/>
          <a:lstStyle/>
          <a:p>
            <a:pPr algn="ctr"/>
            <a:r>
              <a:rPr lang="ru-RU" altLang="en-US" sz="2400"/>
              <a:t>Таблица записи на консультацию к специалистам</a:t>
            </a:r>
          </a:p>
        </p:txBody>
      </p:sp>
      <p:sp>
        <p:nvSpPr>
          <p:cNvPr id="3" name="Замещающий 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4" name="Изображение 3" descr="2025-10-22_13-55-45"/>
          <p:cNvPicPr>
            <a:picLocks noChangeAspect="1"/>
          </p:cNvPicPr>
          <p:nvPr/>
        </p:nvPicPr>
        <p:blipFill>
          <a:blip r:embed="rId2" cstate="print"/>
          <a:srcRect l="44171"/>
          <a:stretch>
            <a:fillRect/>
          </a:stretch>
        </p:blipFill>
        <p:spPr>
          <a:xfrm>
            <a:off x="251460" y="4149090"/>
            <a:ext cx="8846820" cy="2160270"/>
          </a:xfrm>
          <a:prstGeom prst="rect">
            <a:avLst/>
          </a:prstGeom>
        </p:spPr>
      </p:pic>
      <p:pic>
        <p:nvPicPr>
          <p:cNvPr id="5" name="Изображение 4" descr="2025-10-22_13-55-45"/>
          <p:cNvPicPr>
            <a:picLocks noChangeAspect="1"/>
          </p:cNvPicPr>
          <p:nvPr/>
        </p:nvPicPr>
        <p:blipFill>
          <a:blip r:embed="rId2" cstate="print"/>
          <a:srcRect r="45623"/>
          <a:stretch>
            <a:fillRect/>
          </a:stretch>
        </p:blipFill>
        <p:spPr>
          <a:xfrm>
            <a:off x="233680" y="1772920"/>
            <a:ext cx="8616285" cy="2160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012180" y="260985"/>
            <a:ext cx="2088515" cy="64833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4000">
                <a:latin typeface="Arial" panose="020B0604020202020204" pitchFamily="34" charset="0"/>
                <a:cs typeface="Arial" panose="020B0604020202020204" pitchFamily="34" charset="0"/>
              </a:rPr>
              <a:t>СТАЛО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4355465" y="3141345"/>
            <a:ext cx="1353820" cy="79184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043305" y="260350"/>
            <a:ext cx="2088515" cy="64833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64088" y="2060848"/>
            <a:ext cx="2088515" cy="64833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4000">
                <a:latin typeface="Arial" panose="020B0604020202020204" pitchFamily="34" charset="0"/>
                <a:cs typeface="Arial" panose="020B0604020202020204" pitchFamily="34" charset="0"/>
              </a:rPr>
              <a:t>СТАЛО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" y="1340485"/>
            <a:ext cx="3617595" cy="227711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810" y="2997200"/>
            <a:ext cx="4707255" cy="353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4399280" cy="647065"/>
          </a:xfrm>
        </p:spPr>
        <p:txBody>
          <a:bodyPr/>
          <a:lstStyle/>
          <a:p>
            <a:pPr algn="ctr"/>
            <a:r>
              <a:rPr lang="ru-RU" altLang="en-US"/>
              <a:t>Методическая копилка</a:t>
            </a:r>
          </a:p>
        </p:txBody>
      </p:sp>
      <p:sp>
        <p:nvSpPr>
          <p:cNvPr id="3" name="Замещающий 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0CD1F-0562-416A-8576-FDDA9E81F13D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012180" y="260985"/>
            <a:ext cx="2088515" cy="64833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4000">
                <a:latin typeface="Arial" panose="020B0604020202020204" pitchFamily="34" charset="0"/>
                <a:cs typeface="Arial" panose="020B0604020202020204" pitchFamily="34" charset="0"/>
              </a:rPr>
              <a:t>СТАЛО</a:t>
            </a:r>
          </a:p>
        </p:txBody>
      </p:sp>
      <p:pic>
        <p:nvPicPr>
          <p:cNvPr id="4" name="Изображение 3" descr="2025-10-22_13-36-3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605" y="1052830"/>
            <a:ext cx="5921375" cy="1155700"/>
          </a:xfrm>
          <a:prstGeom prst="rect">
            <a:avLst/>
          </a:prstGeom>
        </p:spPr>
      </p:pic>
      <p:pic>
        <p:nvPicPr>
          <p:cNvPr id="5" name="Изображение 4" descr="2025-10-22_13-37-5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" y="2493010"/>
            <a:ext cx="3875888" cy="2160000"/>
          </a:xfrm>
          <a:prstGeom prst="rect">
            <a:avLst/>
          </a:prstGeom>
        </p:spPr>
      </p:pic>
      <p:pic>
        <p:nvPicPr>
          <p:cNvPr id="6" name="Изображение 5" descr="2025-10-22_13-39-45 (1)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9655" y="3861435"/>
            <a:ext cx="3406418" cy="21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4285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5720" y="1357298"/>
            <a:ext cx="8501122" cy="35394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«Детский сад №153»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654034 г. Новокузнецк, ул. Ленина, дом19А,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тел. 37-28-81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mail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kuznetsk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mdou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153@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yandex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ru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76929133858266,&quot;left&quot;:20.35,&quot;top&quot;:156.6,&quot;width&quot;:685.4960629921259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76929133858266,&quot;left&quot;:20.35,&quot;top&quot;:156.6,&quot;width&quot;:685.4960629921259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76929133858266,&quot;left&quot;:20.35,&quot;top&quot;:156.6,&quot;width&quot;:685.4960629921259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76929133858266,&quot;left&quot;:20.35,&quot;top&quot;:156.6,&quot;width&quot;:685.4960629921259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76929133858266,&quot;left&quot;:20.35,&quot;top&quot;:156.6,&quot;width&quot;:685.4960629921259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76929133858266,&quot;left&quot;:20.35,&quot;top&quot;:156.6,&quot;width&quot;:685.4960629921259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640</Words>
  <Application>Microsoft Office PowerPoint</Application>
  <PresentationFormat>Экран (4:3)</PresentationFormat>
  <Paragraphs>143</Paragraphs>
  <Slides>16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Паспорт проекта   «Улучшение процесса проведения индивидуальных консультаций специалистов ДОУ с родителями»</vt:lpstr>
      <vt:lpstr>Паспорт проекта   «Улучшение процесса проведения индивидуальных консультаций специалистов ДОУ с родителями»</vt:lpstr>
      <vt:lpstr>Команда проекта</vt:lpstr>
      <vt:lpstr>Карта (текущего состояния)  процесса проведения индивидуальных консультаций  специалистов ДОУ с родителями</vt:lpstr>
      <vt:lpstr>Пирамида проблем</vt:lpstr>
      <vt:lpstr>5 ПОЧЕМУ?</vt:lpstr>
      <vt:lpstr>Анализ проблем «5 Почему?»</vt:lpstr>
      <vt:lpstr>Карта целевого состояния  процесса проведения индивидуальных консультаций  специалистов ДОУ с родителями </vt:lpstr>
      <vt:lpstr>Карта идеального состояния  процесса проведения индивидуальных консультаций  специалистов ДОУ с родителями </vt:lpstr>
      <vt:lpstr>План мероприятий по устранению проблем</vt:lpstr>
      <vt:lpstr> Достигнутые результаты</vt:lpstr>
      <vt:lpstr>Слайд 12</vt:lpstr>
      <vt:lpstr>Таблица записи на консультацию к специалистам</vt:lpstr>
      <vt:lpstr>Слайд 14</vt:lpstr>
      <vt:lpstr>Методическая копилка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Арам Аракелян</dc:creator>
  <cp:lastModifiedBy>Windws</cp:lastModifiedBy>
  <cp:revision>828</cp:revision>
  <cp:lastPrinted>2019-02-18T01:46:00Z</cp:lastPrinted>
  <dcterms:created xsi:type="dcterms:W3CDTF">2007-01-29T08:57:00Z</dcterms:created>
  <dcterms:modified xsi:type="dcterms:W3CDTF">2025-10-22T10:40:01Z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F3D6401CAE1847F6849822F943ADF863_12</vt:lpwstr>
  </property>
  <property fmtid="{D5CDD505-2E9C-101B-9397-08002B2CF9AE}" pid="3" name="KSOProductBuildVer">
    <vt:lpwstr>1049-12.2.0.23131</vt:lpwstr>
  </property>
</Properties>
</file>