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1" r:id="rId2"/>
  </p:sldMasterIdLst>
  <p:sldIdLst>
    <p:sldId id="265" r:id="rId3"/>
    <p:sldId id="266" r:id="rId4"/>
    <p:sldId id="258" r:id="rId5"/>
    <p:sldId id="267" r:id="rId6"/>
    <p:sldId id="268" r:id="rId7"/>
    <p:sldId id="261" r:id="rId8"/>
    <p:sldId id="269" r:id="rId9"/>
    <p:sldId id="270" r:id="rId10"/>
    <p:sldId id="271" r:id="rId11"/>
    <p:sldId id="275" r:id="rId12"/>
    <p:sldId id="272" r:id="rId13"/>
    <p:sldId id="273" r:id="rId14"/>
    <p:sldId id="277" r:id="rId15"/>
    <p:sldId id="274" r:id="rId16"/>
    <p:sldId id="278" r:id="rId17"/>
    <p:sldId id="279" r:id="rId18"/>
    <p:sldId id="276" r:id="rId19"/>
    <p:sldId id="256" r:id="rId20"/>
  </p:sldIdLst>
  <p:sldSz cx="9144000" cy="5143500" type="screen16x9"/>
  <p:notesSz cx="9144000" cy="5143500"/>
  <p:defaultTextStyle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>
          <p15:clr>
            <a:srgbClr val="A4A3A4"/>
          </p15:clr>
        </p15:guide>
        <p15:guide id="2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F567"/>
    <a:srgbClr val="0B6F50"/>
    <a:srgbClr val="0C5B52"/>
    <a:srgbClr val="E6E6E6"/>
    <a:srgbClr val="66F0C5"/>
    <a:srgbClr val="05B4AB"/>
    <a:srgbClr val="58F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226" autoAdjust="0"/>
  </p:normalViewPr>
  <p:slideViewPr>
    <p:cSldViewPr snapToGrid="0" snapToObjects="1">
      <p:cViewPr varScale="1">
        <p:scale>
          <a:sx n="112" d="100"/>
          <a:sy n="112" d="100"/>
        </p:scale>
        <p:origin x="610" y="72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31FE29-CDAE-4467-9C77-576FE7E53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A290A5-D7F7-482B-8E05-A0B9122D5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22AF587-C427-4D1F-B754-55E1131EF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A4B7DCE-596C-4E00-ADBF-25ACB508D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36436-4F53-4C5B-AEAE-44B1B74690E5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6AF928-8DE8-4D92-AD9D-6EE864BA9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3775EC-BE74-4D95-81F1-8A93FEC08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19D25-8BEB-4769-8297-D69DB97BF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483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0C2CC9-89F7-4CF3-A76B-A2563C228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327361D-F807-4613-A7D5-BE2FDCD284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2563385-64BD-4690-ABCF-FA9AC0CD12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D6B2FF7-CF2F-46AE-9837-7445BAB6A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36436-4F53-4C5B-AEAE-44B1B74690E5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339F0C-DABB-4D73-A528-FEA6DFD1F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D28627-9276-42C2-BBB6-1060CE54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19D25-8BEB-4769-8297-D69DB97BF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89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D3B838-E6A3-4CDA-91E4-D29B7D454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124A0E4-A22B-4AA4-A228-75D4D2CA0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26004B-5224-406E-8A36-CDA640177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36436-4F53-4C5B-AEAE-44B1B74690E5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AD6220-26BF-4F9E-ACAB-20F47F2DE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B6C795-81CD-4168-B390-00764F8E6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19D25-8BEB-4769-8297-D69DB97BF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749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C500CB0-BF21-46AB-A51D-1CAE39659F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10BA445-B778-40A0-A117-809E9AD8FE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315CC9-4C69-44C4-BB03-A39F328F8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36436-4F53-4C5B-AEAE-44B1B74690E5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12607B-3497-4CEB-B7FE-357C7ACB9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9F6B34-3085-4C34-A698-3BFB044BB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19D25-8BEB-4769-8297-D69DB97BF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410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DEFAU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865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678C68C6-2ADD-459D-B212-4F9F7FAC3DFA}" type="datetimeFigureOut">
              <a:rPr lang="ru-RU"/>
              <a:t>28.08.2026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72F746F-2D6D-48B7-BC82-D29A964E1DC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4BB714-6EED-4E6A-835A-F7072BD3E8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579D7E-6E8B-4A19-ACE7-E125E4CDC6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DCB5B7-D2CF-4658-8271-79EAC20F8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36436-4F53-4C5B-AEAE-44B1B74690E5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0FCFBB-2D0C-4DA1-BB18-71FC2A22F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B29E12-7A6B-44B6-8F99-927FCDA00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19D25-8BEB-4769-8297-D69DB97BF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932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5DC797-4D2A-4782-85C4-BE8DBCB16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2399AE-8D09-4333-8C0F-A7CA2D850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4A1874-E906-446B-9038-FE4BDF5A9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36436-4F53-4C5B-AEAE-44B1B74690E5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225009-9470-419C-A6F2-5CFD217ED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38A635-AA3A-478F-89E8-4708A5A40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19D25-8BEB-4769-8297-D69DB97BF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39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FBEBD0-1642-4789-87C6-D4D6CEC8A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EF86E3-C8E8-4662-BE9F-0B1C8D62C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113154-A4B2-4B29-893D-E11C1C3F8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36436-4F53-4C5B-AEAE-44B1B74690E5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59C097-314E-4F4D-95E9-24E70113A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670B22-1DD7-4E7D-BD3B-4F42B4A4E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19D25-8BEB-4769-8297-D69DB97BF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7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8860C3-6DE9-4FCB-8A61-EA79987CE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1DBCFF-0C56-458C-B274-06845B4D0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F2A9B4-5B40-49EF-B72E-F9DD92AEBE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692811A-B2F3-4713-A34B-362ABC332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36436-4F53-4C5B-AEAE-44B1B74690E5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0E9E4D-DDC0-4980-A887-268FFDF6E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8E90DF-1F2C-4711-85A4-7FDDEF2A4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19D25-8BEB-4769-8297-D69DB97BF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890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F0334B-AD43-4768-BA23-541021098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0F970A-1CF5-4B34-A762-F361EC961B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9A9840F-4133-4EB5-9283-615781EFF4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4F775DF-5C57-462B-9A86-9ECD65220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32C3A8D-656A-4A6D-A691-1754830E8C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760F778-05BC-4224-96DD-2425FD406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36436-4F53-4C5B-AEAE-44B1B74690E5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4608B1E-33AF-4DA3-9B2E-BBAA02E9E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80DDDC5-3E10-49C8-9AD9-1A9018F50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19D25-8BEB-4769-8297-D69DB97BF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239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F35736-5599-4AA5-A6EC-75FD16F7E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21C8B85-957F-46C4-9F0D-9AD6D1E90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36436-4F53-4C5B-AEAE-44B1B74690E5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0A5577A-D737-492A-8C87-4D52C43AC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0A7318F-283E-4C57-9BA2-10C23EBDB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19D25-8BEB-4769-8297-D69DB97BF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839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0EBEE59-4E7F-4404-A940-32FE39995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36436-4F53-4C5B-AEAE-44B1B74690E5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20AF52C-AC7F-489D-A0BA-9ECB09000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59488A-2E18-4A21-95B8-CAF9A444C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19D25-8BEB-4769-8297-D69DB97BF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073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4274D2-142F-4475-BFB1-C39A0D694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3256A6-D982-4CAD-BB6E-92BEA87EB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ECC0BC-13DE-433D-A6D9-EF44F5E647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36436-4F53-4C5B-AEAE-44B1B74690E5}" type="datetimeFigureOut">
              <a:rPr lang="ru-RU" smtClean="0"/>
              <a:t>28.08.2026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EFC94B-E8A9-4AEB-9D0F-7FD1F8EFE3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E29941-584E-43B1-B53D-296929FBB2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19D25-8BEB-4769-8297-D69DB97BF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9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11" Type="http://schemas.openxmlformats.org/officeDocument/2006/relationships/image" Target="../media/image9.jpe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2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32660393" name="Рисунок 133266039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1"/>
            <a:ext cx="9144000" cy="516367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FC2D6D-6450-4A4F-8694-DA6C735133DA}"/>
              </a:ext>
            </a:extLst>
          </p:cNvPr>
          <p:cNvSpPr/>
          <p:nvPr/>
        </p:nvSpPr>
        <p:spPr bwMode="auto">
          <a:xfrm>
            <a:off x="411554" y="1233969"/>
            <a:ext cx="5551921" cy="4001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АВГУСТОВСКИЙ ПЕДСОВЕТ 2026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A09FCC0-17EC-479A-811E-E50E99327285}"/>
              </a:ext>
            </a:extLst>
          </p:cNvPr>
          <p:cNvSpPr/>
          <p:nvPr/>
        </p:nvSpPr>
        <p:spPr bwMode="auto">
          <a:xfrm>
            <a:off x="412393" y="1785469"/>
            <a:ext cx="6998223" cy="138499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Развивающее взаимодействие </a:t>
            </a:r>
            <a:br>
              <a:rPr kumimoji="0" lang="ru-RU" sz="28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</a:br>
            <a:r>
              <a:rPr kumimoji="0" lang="ru-RU" sz="28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в дошкольном образовании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«педагог – родитель – ребенок»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6A10D86-0DB4-4AAF-A754-D2C6A2CC71E9}"/>
              </a:ext>
            </a:extLst>
          </p:cNvPr>
          <p:cNvSpPr/>
          <p:nvPr/>
        </p:nvSpPr>
        <p:spPr>
          <a:xfrm>
            <a:off x="503239" y="317399"/>
            <a:ext cx="4659311" cy="6317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9BB4957-3C16-4628-BC2F-7ADCDBD91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03239" y="3845921"/>
            <a:ext cx="998654" cy="112808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745CD52-E3F3-459C-929E-0DF1DB60E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833454" y="3847202"/>
            <a:ext cx="1017566" cy="1126800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5C5802D3-4E1C-42E0-9C4D-9F65523C19D8}"/>
              </a:ext>
            </a:extLst>
          </p:cNvPr>
          <p:cNvGrpSpPr/>
          <p:nvPr/>
        </p:nvGrpSpPr>
        <p:grpSpPr>
          <a:xfrm>
            <a:off x="779209" y="359099"/>
            <a:ext cx="4152057" cy="548308"/>
            <a:chOff x="837034" y="290805"/>
            <a:chExt cx="4152057" cy="548308"/>
          </a:xfrm>
        </p:grpSpPr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4BAACFAF-6400-46F0-9A42-DA617D0E2E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</a:blip>
            <a:stretch/>
          </p:blipFill>
          <p:spPr bwMode="auto">
            <a:xfrm>
              <a:off x="1947511" y="290805"/>
              <a:ext cx="399365" cy="501048"/>
            </a:xfrm>
            <a:prstGeom prst="rect">
              <a:avLst/>
            </a:prstGeom>
          </p:spPr>
        </p:pic>
        <p:pic>
          <p:nvPicPr>
            <p:cNvPr id="23" name="Google Shape;39;p 1">
              <a:extLst>
                <a:ext uri="{FF2B5EF4-FFF2-40B4-BE49-F238E27FC236}">
                  <a16:creationId xmlns:a16="http://schemas.microsoft.com/office/drawing/2014/main" id="{04926C32-8097-4858-B8C9-0E344026109B}"/>
                </a:ext>
              </a:extLst>
            </p:cNvPr>
            <p:cNvPicPr/>
            <p:nvPr/>
          </p:nvPicPr>
          <p:blipFill>
            <a:blip r:embed="rId6"/>
            <a:stretch/>
          </p:blipFill>
          <p:spPr bwMode="auto">
            <a:xfrm>
              <a:off x="1347437" y="353012"/>
              <a:ext cx="399365" cy="427026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24" name="Picture 2" descr="https://www.admnkz.info/documents/31173/622628/%D0%93%D0%B5%D1%80%D0%B1+%D0%9D%D0%BE%D0%B2%D0%BE%D0%BA%D1%83%D0%B7%D0%BD%D0%B5%D1%86%D0%BA%D0%B0.png/29721926-d7a3-b4d5-8ac6-c016cdd0a1f7?version=1.0&amp;t=1572573343420&amp;imagePreview=1">
              <a:extLst>
                <a:ext uri="{FF2B5EF4-FFF2-40B4-BE49-F238E27FC236}">
                  <a16:creationId xmlns:a16="http://schemas.microsoft.com/office/drawing/2014/main" id="{5C65758A-8724-4C8D-A709-FBA0A468BE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/>
            <a:stretch/>
          </p:blipFill>
          <p:spPr bwMode="auto">
            <a:xfrm>
              <a:off x="837034" y="359478"/>
              <a:ext cx="309694" cy="433355"/>
            </a:xfrm>
            <a:prstGeom prst="rect">
              <a:avLst/>
            </a:prstGeom>
            <a:noFill/>
          </p:spPr>
        </p:pic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812FBB5D-DA6C-42C4-90F2-4601D0A3C84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/>
          </p:blipFill>
          <p:spPr bwMode="auto">
            <a:xfrm>
              <a:off x="2547585" y="314234"/>
              <a:ext cx="548721" cy="465804"/>
            </a:xfrm>
            <a:prstGeom prst="rect">
              <a:avLst/>
            </a:prstGeom>
          </p:spPr>
        </p:pic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758E049E-6A9E-4D98-8144-F5AC227F6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297015" y="317399"/>
              <a:ext cx="759977" cy="453864"/>
            </a:xfrm>
            <a:prstGeom prst="rect">
              <a:avLst/>
            </a:prstGeom>
          </p:spPr>
        </p:pic>
        <p:pic>
          <p:nvPicPr>
            <p:cNvPr id="27" name="Picture 2" descr="Picture background">
              <a:extLst>
                <a:ext uri="{FF2B5EF4-FFF2-40B4-BE49-F238E27FC236}">
                  <a16:creationId xmlns:a16="http://schemas.microsoft.com/office/drawing/2014/main" id="{4AC02179-3EAF-4D7B-A6C3-DDA64C30B9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7702" y="295479"/>
              <a:ext cx="731389" cy="543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73349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EBAB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10146430" name="Рисунок 121014642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55256" y="-70841"/>
            <a:ext cx="9254512" cy="5253037"/>
          </a:xfrm>
          <a:prstGeom prst="rect">
            <a:avLst/>
          </a:prstGeom>
        </p:spPr>
      </p:pic>
      <p:sp>
        <p:nvSpPr>
          <p:cNvPr id="433022765" name="Shape 2"/>
          <p:cNvSpPr/>
          <p:nvPr/>
        </p:nvSpPr>
        <p:spPr bwMode="auto">
          <a:xfrm>
            <a:off x="365760" y="457200"/>
            <a:ext cx="54864" cy="54864"/>
          </a:xfrm>
          <a:prstGeom prst="ellipse">
            <a:avLst/>
          </a:prstGeom>
          <a:solidFill>
            <a:srgbClr val="10B981">
              <a:alpha val="60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302480418" name="Shape 9"/>
          <p:cNvSpPr/>
          <p:nvPr/>
        </p:nvSpPr>
        <p:spPr bwMode="auto">
          <a:xfrm>
            <a:off x="1920240" y="274320"/>
            <a:ext cx="82296" cy="82296"/>
          </a:xfrm>
          <a:prstGeom prst="ellipse">
            <a:avLst/>
          </a:prstGeom>
          <a:solidFill>
            <a:srgbClr val="34D399">
              <a:alpha val="15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6" name="Shape 2"/>
          <p:cNvSpPr/>
          <p:nvPr/>
        </p:nvSpPr>
        <p:spPr bwMode="auto">
          <a:xfrm>
            <a:off x="457200" y="797242"/>
            <a:ext cx="2647668" cy="49434"/>
          </a:xfrm>
          <a:prstGeom prst="rect">
            <a:avLst/>
          </a:prstGeom>
          <a:solidFill>
            <a:srgbClr val="01E3B9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7" name="Блок-схема: альтернативный процесс 16"/>
          <p:cNvSpPr/>
          <p:nvPr/>
        </p:nvSpPr>
        <p:spPr bwMode="auto">
          <a:xfrm>
            <a:off x="320039" y="111953"/>
            <a:ext cx="4251962" cy="871993"/>
          </a:xfrm>
          <a:prstGeom prst="flowChartAlternateProcess">
            <a:avLst/>
          </a:prstGeom>
          <a:solidFill>
            <a:srgbClr val="0C5B52">
              <a:alpha val="95000"/>
            </a:srgbClr>
          </a:solidFill>
          <a:ln w="12700" cap="flat" cmpd="sng" algn="ctr">
            <a:solidFill>
              <a:srgbClr val="0A282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8" name="Text 1"/>
          <p:cNvSpPr/>
          <p:nvPr/>
        </p:nvSpPr>
        <p:spPr bwMode="auto">
          <a:xfrm>
            <a:off x="586854" y="327220"/>
            <a:ext cx="393055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defRPr/>
            </a:pPr>
            <a:r>
              <a:rPr lang="ru-RU" sz="1600" b="1" dirty="0">
                <a:solidFill>
                  <a:srgbClr val="FFFFFF"/>
                </a:solidFill>
                <a:latin typeface="DejaVu Serif Condensed"/>
              </a:rPr>
              <a:t>Преемственность: нормативный ориентир</a:t>
            </a:r>
            <a:endParaRPr lang="en-US" sz="16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AE28702-5245-4004-99FF-A2D280DE8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303713" y="1179564"/>
            <a:ext cx="5318004" cy="136043"/>
          </a:xfrm>
          <a:prstGeom prst="rect">
            <a:avLst/>
          </a:prstGeom>
        </p:spPr>
      </p:pic>
      <p:sp>
        <p:nvSpPr>
          <p:cNvPr id="23" name="Shape 18">
            <a:extLst>
              <a:ext uri="{FF2B5EF4-FFF2-40B4-BE49-F238E27FC236}">
                <a16:creationId xmlns:a16="http://schemas.microsoft.com/office/drawing/2014/main" id="{9091EE89-1046-4FF9-BDF1-5BA8E60F0358}"/>
              </a:ext>
            </a:extLst>
          </p:cNvPr>
          <p:cNvSpPr/>
          <p:nvPr/>
        </p:nvSpPr>
        <p:spPr bwMode="auto">
          <a:xfrm flipV="1">
            <a:off x="4189378" y="4112682"/>
            <a:ext cx="4524231" cy="45719"/>
          </a:xfrm>
          <a:prstGeom prst="rect">
            <a:avLst/>
          </a:prstGeom>
          <a:solidFill>
            <a:srgbClr val="1A4A3A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74EAF9-8500-4AC9-972C-FF629F30FB36}"/>
              </a:ext>
            </a:extLst>
          </p:cNvPr>
          <p:cNvSpPr txBox="1"/>
          <p:nvPr/>
        </p:nvSpPr>
        <p:spPr>
          <a:xfrm>
            <a:off x="3104867" y="4158401"/>
            <a:ext cx="57784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класс - пропедевтический уровень. </a:t>
            </a:r>
          </a:p>
          <a:p>
            <a:pPr algn="just"/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Ребенок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учится «</a:t>
            </a: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проводить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по предложенному плану </a:t>
            </a: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опыт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... формулировать выводы» </a:t>
            </a:r>
            <a:r>
              <a:rPr lang="ru-RU" sz="1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совместно с учителем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600" dirty="0"/>
          </a:p>
        </p:txBody>
      </p:sp>
      <p:sp>
        <p:nvSpPr>
          <p:cNvPr id="15" name="Shape 3">
            <a:extLst>
              <a:ext uri="{FF2B5EF4-FFF2-40B4-BE49-F238E27FC236}">
                <a16:creationId xmlns:a16="http://schemas.microsoft.com/office/drawing/2014/main" id="{E637AFAE-FF1B-45AC-9FA9-8099C95C0B7D}"/>
              </a:ext>
            </a:extLst>
          </p:cNvPr>
          <p:cNvSpPr/>
          <p:nvPr/>
        </p:nvSpPr>
        <p:spPr bwMode="auto">
          <a:xfrm>
            <a:off x="3104867" y="1294720"/>
            <a:ext cx="5778430" cy="1246315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algn="just"/>
            <a:r>
              <a:rPr lang="ru-RU" sz="1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Целевые ориентиры </a:t>
            </a: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 выступают основаниями преемственности дошкольного и начального общего образования... [они] предполагают формирование у детей дошкольного возраста предпосылок к учебной деятельности. </a:t>
            </a:r>
          </a:p>
          <a:p>
            <a:pPr algn="r"/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(ФГОС ДО, п. 4.7).</a:t>
            </a:r>
          </a:p>
        </p:txBody>
      </p:sp>
      <p:sp>
        <p:nvSpPr>
          <p:cNvPr id="19" name="Shape 3">
            <a:extLst>
              <a:ext uri="{FF2B5EF4-FFF2-40B4-BE49-F238E27FC236}">
                <a16:creationId xmlns:a16="http://schemas.microsoft.com/office/drawing/2014/main" id="{C61EF151-1499-4E05-BFB1-F0005DC3DD2F}"/>
              </a:ext>
            </a:extLst>
          </p:cNvPr>
          <p:cNvSpPr/>
          <p:nvPr/>
        </p:nvSpPr>
        <p:spPr bwMode="auto">
          <a:xfrm>
            <a:off x="3127366" y="2793460"/>
            <a:ext cx="5778429" cy="1246315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algn="just"/>
            <a:r>
              <a:rPr lang="ru-RU" sz="1400" b="1" i="1" u="sng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Ребенок учится:</a:t>
            </a:r>
          </a:p>
          <a:p>
            <a:pPr algn="just"/>
            <a:endParaRPr lang="ru-RU" sz="1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Проводить по предложенному плану опыт, несложное исследование... формулировать выводы и подкреплять их доказательствами.</a:t>
            </a:r>
          </a:p>
          <a:p>
            <a:pPr algn="r"/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(ФОП НОО, п. 163.10.2.2).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B21C396-CB1C-4041-9DF6-DD44B9F19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 flipV="1">
            <a:off x="3303713" y="2643177"/>
            <a:ext cx="5425737" cy="13879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C40A50C-2B08-42FC-8B75-49ABB8B34F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411" y="1146313"/>
            <a:ext cx="1924486" cy="2581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C6B773-C0FD-42E0-85C3-964F1D1005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475" y="2435130"/>
            <a:ext cx="1684935" cy="2581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4374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EBAB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10146430" name="Рисунок 121014642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55256" y="-70841"/>
            <a:ext cx="9254512" cy="5253037"/>
          </a:xfrm>
          <a:prstGeom prst="rect">
            <a:avLst/>
          </a:prstGeom>
        </p:spPr>
      </p:pic>
      <p:sp>
        <p:nvSpPr>
          <p:cNvPr id="433022765" name="Shape 2"/>
          <p:cNvSpPr/>
          <p:nvPr/>
        </p:nvSpPr>
        <p:spPr bwMode="auto">
          <a:xfrm>
            <a:off x="365760" y="457200"/>
            <a:ext cx="54864" cy="54864"/>
          </a:xfrm>
          <a:prstGeom prst="ellipse">
            <a:avLst/>
          </a:prstGeom>
          <a:solidFill>
            <a:srgbClr val="10B981">
              <a:alpha val="60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302480418" name="Shape 9"/>
          <p:cNvSpPr/>
          <p:nvPr/>
        </p:nvSpPr>
        <p:spPr bwMode="auto">
          <a:xfrm>
            <a:off x="1920240" y="274320"/>
            <a:ext cx="82296" cy="82296"/>
          </a:xfrm>
          <a:prstGeom prst="ellipse">
            <a:avLst/>
          </a:prstGeom>
          <a:solidFill>
            <a:srgbClr val="34D399">
              <a:alpha val="15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6" name="Shape 2"/>
          <p:cNvSpPr/>
          <p:nvPr/>
        </p:nvSpPr>
        <p:spPr bwMode="auto">
          <a:xfrm>
            <a:off x="457199" y="797242"/>
            <a:ext cx="3487125" cy="27432"/>
          </a:xfrm>
          <a:prstGeom prst="rect">
            <a:avLst/>
          </a:prstGeom>
          <a:solidFill>
            <a:srgbClr val="01E3B9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7" name="Блок-схема: альтернативный процесс 16"/>
          <p:cNvSpPr/>
          <p:nvPr/>
        </p:nvSpPr>
        <p:spPr bwMode="auto">
          <a:xfrm>
            <a:off x="320039" y="111953"/>
            <a:ext cx="5459788" cy="871993"/>
          </a:xfrm>
          <a:prstGeom prst="flowChartAlternateProcess">
            <a:avLst/>
          </a:prstGeom>
          <a:solidFill>
            <a:srgbClr val="0C5B52">
              <a:alpha val="95000"/>
            </a:srgbClr>
          </a:solidFill>
          <a:ln w="12700" cap="flat" cmpd="sng" algn="ctr">
            <a:solidFill>
              <a:srgbClr val="0A282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8" name="Text 1"/>
          <p:cNvSpPr/>
          <p:nvPr/>
        </p:nvSpPr>
        <p:spPr bwMode="auto">
          <a:xfrm>
            <a:off x="457199" y="320040"/>
            <a:ext cx="539059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defRPr/>
            </a:pPr>
            <a:r>
              <a:rPr lang="ru-RU" sz="1600" b="1" dirty="0">
                <a:solidFill>
                  <a:srgbClr val="FFFFFF"/>
                </a:solidFill>
                <a:latin typeface="DejaVu Serif Condensed"/>
              </a:rPr>
              <a:t>Траектория преемственности «От феномена к алгоритму»</a:t>
            </a:r>
            <a:endParaRPr lang="en-US" sz="16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8D7FCA-E00E-4D41-AFCC-699AE7E372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90151" y="3825505"/>
            <a:ext cx="6124690" cy="161546"/>
          </a:xfrm>
          <a:prstGeom prst="rect">
            <a:avLst/>
          </a:prstGeom>
        </p:spPr>
      </p:pic>
      <p:sp>
        <p:nvSpPr>
          <p:cNvPr id="19" name="Shape 3">
            <a:extLst>
              <a:ext uri="{FF2B5EF4-FFF2-40B4-BE49-F238E27FC236}">
                <a16:creationId xmlns:a16="http://schemas.microsoft.com/office/drawing/2014/main" id="{C61EF151-1499-4E05-BFB1-F0005DC3DD2F}"/>
              </a:ext>
            </a:extLst>
          </p:cNvPr>
          <p:cNvSpPr/>
          <p:nvPr/>
        </p:nvSpPr>
        <p:spPr bwMode="auto">
          <a:xfrm>
            <a:off x="90151" y="3947609"/>
            <a:ext cx="6124690" cy="1083938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algn="l" rtl="0"/>
            <a:r>
              <a:rPr lang="ru-RU" sz="14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Ступень 1: ДОШКОЛЬНОЕ ДЕТСТВО</a:t>
            </a:r>
            <a:endParaRPr lang="ru-RU" sz="1400" b="0" i="0" dirty="0">
              <a:solidFill>
                <a:srgbClr val="222222"/>
              </a:solidFill>
              <a:effectLst/>
              <a:latin typeface="Arial Narrow" panose="020B0606020202030204" pitchFamily="34" charset="0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Фокус:</a:t>
            </a:r>
            <a:r>
              <a:rPr lang="ru-RU" sz="1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Познавательное развитие.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Инструмент:</a:t>
            </a:r>
            <a:r>
              <a:rPr lang="ru-RU" sz="1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Детское экспериментирование.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1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Фиксация:</a:t>
            </a:r>
            <a:r>
              <a:rPr lang="ru-RU" sz="1400" b="0" i="0" dirty="0">
                <a:solidFill>
                  <a:srgbClr val="222222"/>
                </a:solidFill>
                <a:effectLst/>
                <a:latin typeface="Arial Narrow" panose="020B0606020202030204" pitchFamily="34" charset="0"/>
              </a:rPr>
              <a:t> Эмоциональное удивление ➡️ Первичная фиксация (рисунок, схема)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4C59A7-3DFA-4AC1-9ECF-B02529FA0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593" y="2487502"/>
            <a:ext cx="6124690" cy="161546"/>
          </a:xfrm>
          <a:prstGeom prst="rect">
            <a:avLst/>
          </a:prstGeom>
        </p:spPr>
      </p:pic>
      <p:sp>
        <p:nvSpPr>
          <p:cNvPr id="15" name="Shape 3">
            <a:extLst>
              <a:ext uri="{FF2B5EF4-FFF2-40B4-BE49-F238E27FC236}">
                <a16:creationId xmlns:a16="http://schemas.microsoft.com/office/drawing/2014/main" id="{E637AFAE-FF1B-45AC-9FA9-8099C95C0B7D}"/>
              </a:ext>
            </a:extLst>
          </p:cNvPr>
          <p:cNvSpPr/>
          <p:nvPr/>
        </p:nvSpPr>
        <p:spPr bwMode="auto">
          <a:xfrm>
            <a:off x="1816593" y="2614185"/>
            <a:ext cx="6124690" cy="1246315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algn="just"/>
            <a:r>
              <a:rPr lang="ru-RU" sz="1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Ступень 2: НАЧАЛЬНАЯ ШКОЛА (1 класс)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Фокус: </a:t>
            </a: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Пропедевтика базовых исследовательских действий.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Инструмент: </a:t>
            </a: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План опыта, простейшее лабораторное оборудование.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Фиксация: </a:t>
            </a: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Коллективная знаковая фиксация (значки, пиктограммы на общей схеме доски с помощью учителя).</a:t>
            </a:r>
          </a:p>
        </p:txBody>
      </p:sp>
      <p:sp>
        <p:nvSpPr>
          <p:cNvPr id="21" name="Shape 3">
            <a:extLst>
              <a:ext uri="{FF2B5EF4-FFF2-40B4-BE49-F238E27FC236}">
                <a16:creationId xmlns:a16="http://schemas.microsoft.com/office/drawing/2014/main" id="{0412ADB9-6E59-4632-9078-090AC7DF4597}"/>
              </a:ext>
            </a:extLst>
          </p:cNvPr>
          <p:cNvSpPr/>
          <p:nvPr/>
        </p:nvSpPr>
        <p:spPr bwMode="auto">
          <a:xfrm>
            <a:off x="2908279" y="1106050"/>
            <a:ext cx="6124690" cy="1415005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algn="just"/>
            <a:r>
              <a:rPr lang="ru-RU" sz="1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ТОЧКА СБОРКИ</a:t>
            </a:r>
          </a:p>
          <a:p>
            <a:pPr algn="just"/>
            <a:r>
              <a:rPr lang="ru-RU" sz="1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Сквозной алгоритм и единая среда.</a:t>
            </a:r>
          </a:p>
          <a:p>
            <a:pPr algn="just"/>
            <a:r>
              <a:rPr lang="ru-RU" sz="1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Пример: </a:t>
            </a:r>
          </a:p>
          <a:p>
            <a:pPr algn="just"/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 тактильного опыта «спасения сосульки» (ДОУ) ➡️ к измерению термометром и коллективному дневнику наблюдений (1 класс). </a:t>
            </a:r>
          </a:p>
          <a:p>
            <a:pPr algn="just"/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Среда та же, вопрос тот же, но добавляется научный инструмент!</a:t>
            </a:r>
          </a:p>
        </p:txBody>
      </p:sp>
    </p:spTree>
    <p:extLst>
      <p:ext uri="{BB962C8B-B14F-4D97-AF65-F5344CB8AC3E}">
        <p14:creationId xmlns:p14="http://schemas.microsoft.com/office/powerpoint/2010/main" val="3114403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32660393" name="Рисунок 133266039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516367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FC2D6D-6450-4A4F-8694-DA6C735133DA}"/>
              </a:ext>
            </a:extLst>
          </p:cNvPr>
          <p:cNvSpPr/>
          <p:nvPr/>
        </p:nvSpPr>
        <p:spPr bwMode="auto">
          <a:xfrm>
            <a:off x="411554" y="1196815"/>
            <a:ext cx="5551921" cy="4001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ВОПРОС № 2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A09FCC0-17EC-479A-811E-E50E99327285}"/>
              </a:ext>
            </a:extLst>
          </p:cNvPr>
          <p:cNvSpPr/>
          <p:nvPr/>
        </p:nvSpPr>
        <p:spPr bwMode="auto">
          <a:xfrm>
            <a:off x="411554" y="1766227"/>
            <a:ext cx="7389880" cy="124649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Кейс-метод: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сквозные линии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от детского сада к школе</a:t>
            </a:r>
          </a:p>
        </p:txBody>
      </p:sp>
    </p:spTree>
    <p:extLst>
      <p:ext uri="{BB962C8B-B14F-4D97-AF65-F5344CB8AC3E}">
        <p14:creationId xmlns:p14="http://schemas.microsoft.com/office/powerpoint/2010/main" val="21186106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95125241" name="Рисунок 129512524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46649" y="-38099"/>
            <a:ext cx="9191624" cy="5248274"/>
          </a:xfrm>
          <a:prstGeom prst="rect">
            <a:avLst/>
          </a:prstGeom>
        </p:spPr>
      </p:pic>
      <p:sp>
        <p:nvSpPr>
          <p:cNvPr id="4" name="Shape 2"/>
          <p:cNvSpPr/>
          <p:nvPr/>
        </p:nvSpPr>
        <p:spPr bwMode="auto">
          <a:xfrm>
            <a:off x="457199" y="797242"/>
            <a:ext cx="3487125" cy="27432"/>
          </a:xfrm>
          <a:prstGeom prst="rect">
            <a:avLst/>
          </a:prstGeom>
          <a:solidFill>
            <a:srgbClr val="01E3B9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Shape 3"/>
          <p:cNvSpPr/>
          <p:nvPr/>
        </p:nvSpPr>
        <p:spPr bwMode="auto">
          <a:xfrm>
            <a:off x="1794680" y="1089659"/>
            <a:ext cx="5261213" cy="3099816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 bwMode="auto">
          <a:xfrm>
            <a:off x="2022598" y="2325668"/>
            <a:ext cx="50988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sz="1400" b="1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Назовите феномен</a:t>
            </a:r>
            <a:br>
              <a:rPr lang="ru-RU" sz="1400" b="1" dirty="0">
                <a:solidFill>
                  <a:srgbClr val="0B6F50"/>
                </a:solidFill>
                <a:latin typeface="Arial"/>
                <a:ea typeface="Arial"/>
                <a:cs typeface="Arial"/>
              </a:rPr>
            </a:br>
            <a:endParaRPr lang="ru-RU" sz="1400" b="1" dirty="0">
              <a:solidFill>
                <a:srgbClr val="0B6F50"/>
              </a:solidFill>
              <a:latin typeface="Arial"/>
              <a:ea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 b="1" dirty="0">
                <a:solidFill>
                  <a:srgbClr val="0B6F50"/>
                </a:solidFill>
                <a:latin typeface="Arial"/>
                <a:cs typeface="Arial"/>
              </a:rPr>
              <a:t>Что мы формируем в детском саду? 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1400" b="1" dirty="0">
              <a:solidFill>
                <a:srgbClr val="0B6F50"/>
              </a:solidFill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 b="1" dirty="0">
                <a:solidFill>
                  <a:srgbClr val="0B6F50"/>
                </a:solidFill>
                <a:latin typeface="Arial"/>
                <a:cs typeface="Arial"/>
              </a:rPr>
              <a:t>Что мы развиваем в начальной школе?</a:t>
            </a:r>
            <a:br>
              <a:rPr lang="ru-RU" sz="1400" b="1" dirty="0">
                <a:solidFill>
                  <a:srgbClr val="0B6F50"/>
                </a:solidFill>
                <a:latin typeface="Arial"/>
                <a:cs typeface="Arial"/>
              </a:rPr>
            </a:br>
            <a:endParaRPr lang="ru-RU" sz="1400" b="1" dirty="0">
              <a:solidFill>
                <a:srgbClr val="0B6F50"/>
              </a:solidFill>
              <a:latin typeface="Arial"/>
              <a:cs typeface="Arial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 b="1" dirty="0">
                <a:solidFill>
                  <a:srgbClr val="0B6F50"/>
                </a:solidFill>
                <a:latin typeface="Arial"/>
                <a:cs typeface="Arial"/>
              </a:rPr>
              <a:t>«Секрет» преемственности – единый инструмент</a:t>
            </a:r>
          </a:p>
        </p:txBody>
      </p:sp>
      <p:sp>
        <p:nvSpPr>
          <p:cNvPr id="1845026984" name="Блок-схема: альтернативный процесс 1845026983"/>
          <p:cNvSpPr/>
          <p:nvPr/>
        </p:nvSpPr>
        <p:spPr bwMode="auto">
          <a:xfrm>
            <a:off x="320040" y="254317"/>
            <a:ext cx="5418844" cy="577787"/>
          </a:xfrm>
          <a:prstGeom prst="flowChartAlternateProcess">
            <a:avLst/>
          </a:prstGeom>
          <a:solidFill>
            <a:srgbClr val="0C5B52"/>
          </a:solidFill>
          <a:ln w="12700" cap="flat" cmpd="sng" algn="ctr">
            <a:solidFill>
              <a:srgbClr val="0A282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" name="Shape 18"/>
          <p:cNvSpPr/>
          <p:nvPr/>
        </p:nvSpPr>
        <p:spPr bwMode="auto">
          <a:xfrm>
            <a:off x="457200" y="4800600"/>
            <a:ext cx="8229600" cy="9144"/>
          </a:xfrm>
          <a:prstGeom prst="rect">
            <a:avLst/>
          </a:prstGeom>
          <a:solidFill>
            <a:srgbClr val="1A4A3A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21" name="Text 19"/>
          <p:cNvSpPr/>
          <p:nvPr/>
        </p:nvSpPr>
        <p:spPr bwMode="auto"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  <a:defRPr/>
            </a:pPr>
            <a:r>
              <a:rPr lang="en-US" sz="1100">
                <a:solidFill>
                  <a:srgbClr val="6B9B8A"/>
                </a:solidFill>
                <a:latin typeface="Arial"/>
                <a:ea typeface="Arial"/>
                <a:cs typeface="Arial"/>
              </a:rPr>
              <a:t>03</a:t>
            </a:r>
            <a:endParaRPr lang="en-US" sz="1100"/>
          </a:p>
        </p:txBody>
      </p:sp>
      <p:sp>
        <p:nvSpPr>
          <p:cNvPr id="3" name="Text 1"/>
          <p:cNvSpPr/>
          <p:nvPr/>
        </p:nvSpPr>
        <p:spPr bwMode="auto">
          <a:xfrm>
            <a:off x="457200" y="320040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  <a:defRPr/>
            </a:pPr>
            <a:r>
              <a:rPr lang="ru-RU" sz="2400" b="1" dirty="0">
                <a:solidFill>
                  <a:srgbClr val="FFFFFF"/>
                </a:solidFill>
                <a:latin typeface="DejaVu Serif Condensed"/>
                <a:ea typeface="DejaVu Serif Condensed"/>
                <a:cs typeface="DejaVu Serif Condensed"/>
              </a:rPr>
              <a:t>Презентация «Сквозного маршрута»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70481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32660393" name="Рисунок 133266039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516367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FC2D6D-6450-4A4F-8694-DA6C735133DA}"/>
              </a:ext>
            </a:extLst>
          </p:cNvPr>
          <p:cNvSpPr/>
          <p:nvPr/>
        </p:nvSpPr>
        <p:spPr bwMode="auto">
          <a:xfrm>
            <a:off x="411554" y="1196815"/>
            <a:ext cx="5551921" cy="4001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ВОПРОС № 3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A09FCC0-17EC-479A-811E-E50E99327285}"/>
              </a:ext>
            </a:extLst>
          </p:cNvPr>
          <p:cNvSpPr/>
          <p:nvPr/>
        </p:nvSpPr>
        <p:spPr bwMode="auto">
          <a:xfrm>
            <a:off x="411554" y="1766227"/>
            <a:ext cx="7389880" cy="163121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Практикум </a:t>
            </a:r>
            <a:b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</a:b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«Одно явление – два взгляда»: </a:t>
            </a:r>
            <a:b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</a:b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как сохранить исследовательское поведение при переходе в 1 класс</a:t>
            </a:r>
          </a:p>
        </p:txBody>
      </p:sp>
    </p:spTree>
    <p:extLst>
      <p:ext uri="{BB962C8B-B14F-4D97-AF65-F5344CB8AC3E}">
        <p14:creationId xmlns:p14="http://schemas.microsoft.com/office/powerpoint/2010/main" val="4085577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95125241" name="Рисунок 129512524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38099"/>
            <a:ext cx="9191624" cy="5248274"/>
          </a:xfrm>
          <a:prstGeom prst="rect">
            <a:avLst/>
          </a:prstGeom>
        </p:spPr>
      </p:pic>
      <p:sp>
        <p:nvSpPr>
          <p:cNvPr id="4" name="Shape 2"/>
          <p:cNvSpPr/>
          <p:nvPr/>
        </p:nvSpPr>
        <p:spPr bwMode="auto">
          <a:xfrm>
            <a:off x="457199" y="797242"/>
            <a:ext cx="3487125" cy="27432"/>
          </a:xfrm>
          <a:prstGeom prst="rect">
            <a:avLst/>
          </a:prstGeom>
          <a:solidFill>
            <a:srgbClr val="01E3B9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Shape 3"/>
          <p:cNvSpPr/>
          <p:nvPr/>
        </p:nvSpPr>
        <p:spPr bwMode="auto">
          <a:xfrm>
            <a:off x="1255594" y="1674170"/>
            <a:ext cx="6011839" cy="1692187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 bwMode="auto">
          <a:xfrm>
            <a:off x="1514901" y="2426018"/>
            <a:ext cx="5472753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defRPr/>
            </a:pPr>
            <a:r>
              <a:rPr lang="ru-RU" b="1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наблюдение ➔ гипотеза ➔ проверка ➔ вывод</a:t>
            </a:r>
            <a:endParaRPr lang="ru-RU" b="1" dirty="0">
              <a:solidFill>
                <a:srgbClr val="0B6F50"/>
              </a:solidFill>
              <a:latin typeface="Arial"/>
              <a:cs typeface="Arial"/>
            </a:endParaRPr>
          </a:p>
        </p:txBody>
      </p:sp>
      <p:sp>
        <p:nvSpPr>
          <p:cNvPr id="1845026984" name="Блок-схема: альтернативный процесс 1845026983"/>
          <p:cNvSpPr/>
          <p:nvPr/>
        </p:nvSpPr>
        <p:spPr bwMode="auto">
          <a:xfrm>
            <a:off x="320039" y="254317"/>
            <a:ext cx="5807805" cy="577787"/>
          </a:xfrm>
          <a:prstGeom prst="flowChartAlternateProcess">
            <a:avLst/>
          </a:prstGeom>
          <a:solidFill>
            <a:srgbClr val="0C5B52"/>
          </a:solidFill>
          <a:ln w="12700" cap="flat" cmpd="sng" algn="ctr">
            <a:solidFill>
              <a:srgbClr val="0A282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" name="Shape 18"/>
          <p:cNvSpPr/>
          <p:nvPr/>
        </p:nvSpPr>
        <p:spPr bwMode="auto">
          <a:xfrm>
            <a:off x="457200" y="4800600"/>
            <a:ext cx="8229600" cy="9144"/>
          </a:xfrm>
          <a:prstGeom prst="rect">
            <a:avLst/>
          </a:prstGeom>
          <a:solidFill>
            <a:srgbClr val="1A4A3A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21" name="Text 19"/>
          <p:cNvSpPr/>
          <p:nvPr/>
        </p:nvSpPr>
        <p:spPr bwMode="auto"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  <a:defRPr/>
            </a:pPr>
            <a:r>
              <a:rPr lang="en-US" sz="1100">
                <a:solidFill>
                  <a:srgbClr val="6B9B8A"/>
                </a:solidFill>
                <a:latin typeface="Arial"/>
                <a:ea typeface="Arial"/>
                <a:cs typeface="Arial"/>
              </a:rPr>
              <a:t>03</a:t>
            </a:r>
            <a:endParaRPr lang="en-US" sz="1100"/>
          </a:p>
        </p:txBody>
      </p:sp>
      <p:sp>
        <p:nvSpPr>
          <p:cNvPr id="3" name="Text 1"/>
          <p:cNvSpPr/>
          <p:nvPr/>
        </p:nvSpPr>
        <p:spPr bwMode="auto">
          <a:xfrm>
            <a:off x="525439" y="320040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  <a:defRPr/>
            </a:pPr>
            <a:r>
              <a:rPr lang="ru-RU" sz="2400" b="1" dirty="0">
                <a:solidFill>
                  <a:srgbClr val="FFFFFF"/>
                </a:solidFill>
                <a:latin typeface="DejaVu Serif Condensed"/>
                <a:ea typeface="DejaVu Serif Condensed"/>
                <a:cs typeface="DejaVu Serif Condensed"/>
              </a:rPr>
              <a:t>Ядро экспериментальной деятельности: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44339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95125241" name="Рисунок 129512524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46649" y="-38099"/>
            <a:ext cx="9191624" cy="5248274"/>
          </a:xfrm>
          <a:prstGeom prst="rect">
            <a:avLst/>
          </a:prstGeom>
        </p:spPr>
      </p:pic>
      <p:sp>
        <p:nvSpPr>
          <p:cNvPr id="4" name="Shape 2"/>
          <p:cNvSpPr/>
          <p:nvPr/>
        </p:nvSpPr>
        <p:spPr bwMode="auto">
          <a:xfrm>
            <a:off x="457199" y="797242"/>
            <a:ext cx="3487125" cy="27432"/>
          </a:xfrm>
          <a:prstGeom prst="rect">
            <a:avLst/>
          </a:prstGeom>
          <a:solidFill>
            <a:srgbClr val="01E3B9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" name="Shape 3"/>
          <p:cNvSpPr/>
          <p:nvPr/>
        </p:nvSpPr>
        <p:spPr bwMode="auto">
          <a:xfrm>
            <a:off x="457199" y="1005431"/>
            <a:ext cx="8229600" cy="3749448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 bwMode="auto">
          <a:xfrm>
            <a:off x="846160" y="2604552"/>
            <a:ext cx="7478973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sz="1400" b="1" u="sng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Единое ядро эксперимента. </a:t>
            </a:r>
          </a:p>
          <a:p>
            <a:pPr>
              <a:defRPr/>
            </a:pPr>
            <a:br>
              <a:rPr lang="ru-RU" sz="1400" b="1" dirty="0">
                <a:solidFill>
                  <a:srgbClr val="0B6F50"/>
                </a:solidFill>
                <a:latin typeface="Arial"/>
                <a:ea typeface="Arial"/>
                <a:cs typeface="Arial"/>
              </a:rPr>
            </a:br>
            <a:r>
              <a:rPr lang="ru-RU" sz="1400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Алгоритм: Вопрос ➔ Догадка ➔ Проверка ➔ Вывод = </a:t>
            </a:r>
            <a:r>
              <a:rPr lang="ru-RU" sz="1400" i="1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работает и в 5 лет, и в 7 лет.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1400" b="1" dirty="0">
              <a:solidFill>
                <a:srgbClr val="0B6F50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r>
              <a:rPr lang="ru-RU" sz="1400" b="1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2. </a:t>
            </a:r>
            <a:r>
              <a:rPr lang="ru-RU" sz="1400" b="1" u="sng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Эволюция инструмента фиксации</a:t>
            </a:r>
            <a:r>
              <a:rPr lang="ru-RU" sz="1400" b="1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. </a:t>
            </a:r>
            <a:br>
              <a:rPr lang="ru-RU" sz="1400" b="1" dirty="0">
                <a:solidFill>
                  <a:srgbClr val="0B6F50"/>
                </a:solidFill>
                <a:latin typeface="Arial"/>
                <a:ea typeface="Arial"/>
                <a:cs typeface="Arial"/>
              </a:rPr>
            </a:br>
            <a:br>
              <a:rPr lang="ru-RU" sz="1400" b="1" dirty="0">
                <a:solidFill>
                  <a:srgbClr val="0B6F50"/>
                </a:solidFill>
                <a:latin typeface="Arial"/>
                <a:ea typeface="Arial"/>
                <a:cs typeface="Arial"/>
              </a:rPr>
            </a:br>
            <a:r>
              <a:rPr lang="ru-RU" sz="1400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В ДОО — рисунок</a:t>
            </a:r>
          </a:p>
          <a:p>
            <a:pPr>
              <a:defRPr/>
            </a:pPr>
            <a:r>
              <a:rPr lang="ru-RU" sz="1400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В 1 классе — коллективное заполнение общей схемы на доске с помощью значков. </a:t>
            </a:r>
          </a:p>
          <a:p>
            <a:pPr>
              <a:defRPr/>
            </a:pPr>
            <a:endParaRPr lang="ru-RU" sz="1400" b="1" dirty="0">
              <a:solidFill>
                <a:srgbClr val="0B6F50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r>
              <a:rPr lang="ru-RU" sz="1400" b="1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3. </a:t>
            </a:r>
            <a:r>
              <a:rPr lang="ru-RU" sz="1400" b="1" u="sng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Сохранение "удивления". </a:t>
            </a:r>
          </a:p>
          <a:p>
            <a:pPr>
              <a:defRPr/>
            </a:pPr>
            <a:endParaRPr lang="ru-RU" sz="1400" b="1" dirty="0">
              <a:solidFill>
                <a:srgbClr val="0B6F50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r>
              <a:rPr lang="ru-RU" sz="1400" dirty="0">
                <a:solidFill>
                  <a:srgbClr val="0B6F50"/>
                </a:solidFill>
                <a:latin typeface="Arial"/>
                <a:ea typeface="Arial"/>
                <a:cs typeface="Arial"/>
              </a:rPr>
              <a:t>В 1 классе мы не игнорируем детский вопрос: «Почему?", а учимся отвечать на него научно, но посильно.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1400" b="1" dirty="0">
              <a:solidFill>
                <a:srgbClr val="0B6F50"/>
              </a:solidFill>
              <a:latin typeface="Arial"/>
              <a:cs typeface="Arial"/>
            </a:endParaRPr>
          </a:p>
        </p:txBody>
      </p:sp>
      <p:sp>
        <p:nvSpPr>
          <p:cNvPr id="1845026984" name="Блок-схема: альтернативный процесс 1845026983"/>
          <p:cNvSpPr/>
          <p:nvPr/>
        </p:nvSpPr>
        <p:spPr bwMode="auto">
          <a:xfrm>
            <a:off x="320039" y="254317"/>
            <a:ext cx="5261213" cy="577787"/>
          </a:xfrm>
          <a:prstGeom prst="flowChartAlternateProcess">
            <a:avLst/>
          </a:prstGeom>
          <a:solidFill>
            <a:srgbClr val="0C5B52"/>
          </a:solidFill>
          <a:ln w="12700" cap="flat" cmpd="sng" algn="ctr">
            <a:solidFill>
              <a:srgbClr val="0A282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" name="Shape 18"/>
          <p:cNvSpPr/>
          <p:nvPr/>
        </p:nvSpPr>
        <p:spPr bwMode="auto">
          <a:xfrm>
            <a:off x="457200" y="4800600"/>
            <a:ext cx="8229600" cy="9144"/>
          </a:xfrm>
          <a:prstGeom prst="rect">
            <a:avLst/>
          </a:prstGeom>
          <a:solidFill>
            <a:srgbClr val="1A4A3A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21" name="Text 19"/>
          <p:cNvSpPr/>
          <p:nvPr/>
        </p:nvSpPr>
        <p:spPr bwMode="auto">
          <a:xfrm>
            <a:off x="8229600" y="484632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  <a:defRPr/>
            </a:pPr>
            <a:r>
              <a:rPr lang="en-US" sz="1100">
                <a:solidFill>
                  <a:srgbClr val="6B9B8A"/>
                </a:solidFill>
                <a:latin typeface="Arial"/>
                <a:ea typeface="Arial"/>
                <a:cs typeface="Arial"/>
              </a:rPr>
              <a:t>03</a:t>
            </a:r>
            <a:endParaRPr lang="en-US" sz="1100"/>
          </a:p>
        </p:txBody>
      </p:sp>
      <p:sp>
        <p:nvSpPr>
          <p:cNvPr id="3" name="Text 1"/>
          <p:cNvSpPr/>
          <p:nvPr/>
        </p:nvSpPr>
        <p:spPr bwMode="auto">
          <a:xfrm>
            <a:off x="457200" y="320040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  <a:defRPr/>
            </a:pPr>
            <a:r>
              <a:rPr lang="ru-RU" sz="2400" b="1" dirty="0">
                <a:solidFill>
                  <a:srgbClr val="FFFFFF"/>
                </a:solidFill>
                <a:latin typeface="DejaVu Serif Condensed"/>
                <a:ea typeface="DejaVu Serif Condensed"/>
                <a:cs typeface="DejaVu Serif Condensed"/>
              </a:rPr>
              <a:t>Принципы бесшовного образования: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67669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63810878" name="Рисунок 126381087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46650" y="0"/>
            <a:ext cx="9190650" cy="5143500"/>
          </a:xfrm>
          <a:prstGeom prst="rect">
            <a:avLst/>
          </a:prstGeom>
        </p:spPr>
      </p:pic>
      <p:sp>
        <p:nvSpPr>
          <p:cNvPr id="136386630" name="TextBox 136386629"/>
          <p:cNvSpPr txBox="1"/>
          <p:nvPr/>
        </p:nvSpPr>
        <p:spPr bwMode="auto">
          <a:xfrm>
            <a:off x="379327" y="1406912"/>
            <a:ext cx="5859123" cy="62459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E6F567"/>
                </a:solidFill>
                <a:effectLst/>
                <a:uLnTx/>
                <a:uFillTx/>
                <a:latin typeface="DejaVu Serif Condensed"/>
                <a:cs typeface="Arial"/>
              </a:rPr>
              <a:t>АДРЕС: 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E6F567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654041, </a:t>
            </a:r>
            <a:r>
              <a:rPr kumimoji="0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г.Новокузнецк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,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 </a:t>
            </a:r>
            <a:r>
              <a:rPr kumimoji="0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ул.Транспортная</a:t>
            </a:r>
            <a:r>
              <a:rPr kumimoji="0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 17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852806918" name="TextBox 852806917"/>
          <p:cNvSpPr txBox="1"/>
          <p:nvPr/>
        </p:nvSpPr>
        <p:spPr bwMode="auto">
          <a:xfrm>
            <a:off x="379327" y="2090021"/>
            <a:ext cx="4555057" cy="8233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DejaVu Serif Condensed"/>
                <a:cs typeface="Arial"/>
              </a:rPr>
              <a:t>НАШИ КОНТАКТЫ 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телефон : </a:t>
            </a:r>
            <a:r>
              <a:rPr kumimoji="0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8 (3843) 73-75-00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е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mail</a:t>
            </a:r>
            <a:r>
              <a:rPr kumimoji="0" lang="ru-RU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 : </a:t>
            </a:r>
            <a:r>
              <a:rPr kumimoji="0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ipknk@yandex.ru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713363498" name="Рисунок 71336349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891477" y="3291289"/>
            <a:ext cx="1159039" cy="1325675"/>
          </a:xfrm>
          <a:prstGeom prst="rect">
            <a:avLst/>
          </a:prstGeom>
        </p:spPr>
      </p:pic>
      <p:pic>
        <p:nvPicPr>
          <p:cNvPr id="128211255" name="Рисунок 12821125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86787" y="3271882"/>
            <a:ext cx="1214374" cy="1371759"/>
          </a:xfrm>
          <a:prstGeom prst="rect">
            <a:avLst/>
          </a:prstGeom>
        </p:spPr>
      </p:pic>
      <p:pic>
        <p:nvPicPr>
          <p:cNvPr id="1976210088" name="Рисунок 197621008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200142" y="3275585"/>
            <a:ext cx="1221253" cy="135235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1000" contrast="12000"/>
                    </a14:imgEffect>
                  </a14:imgLayer>
                </a14:imgProps>
              </a:ext>
            </a:extLst>
          </a:blip>
          <a:stretch/>
        </p:blipFill>
        <p:spPr bwMode="auto">
          <a:xfrm>
            <a:off x="450943" y="512064"/>
            <a:ext cx="770766" cy="654297"/>
          </a:xfrm>
          <a:prstGeom prst="rect">
            <a:avLst/>
          </a:prstGeom>
        </p:spPr>
      </p:pic>
      <p:sp>
        <p:nvSpPr>
          <p:cNvPr id="101172642" name="TextBox 101172641"/>
          <p:cNvSpPr txBox="1"/>
          <p:nvPr/>
        </p:nvSpPr>
        <p:spPr bwMode="auto">
          <a:xfrm>
            <a:off x="1282595" y="726593"/>
            <a:ext cx="6043442" cy="34246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ejaVu Serif Condensed"/>
                <a:cs typeface="Arial"/>
              </a:rPr>
              <a:t>МАОУ ДПО «ИНСТИТУТ ПОВЫШЕНИЯ КВАЛИФИКАЦИИ»</a:t>
            </a:r>
            <a:endParaRPr kumimoji="0" lang="ru-RU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jaVu Serif Condensed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B2A22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24070473" name="Рисунок 42407047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29" y="0"/>
            <a:ext cx="9139141" cy="5143500"/>
          </a:xfrm>
          <a:prstGeom prst="rect">
            <a:avLst/>
          </a:prstGeom>
        </p:spPr>
      </p:pic>
      <p:sp>
        <p:nvSpPr>
          <p:cNvPr id="86220068" name="Прямоугольник 86220067"/>
          <p:cNvSpPr/>
          <p:nvPr/>
        </p:nvSpPr>
        <p:spPr bwMode="auto">
          <a:xfrm>
            <a:off x="1569120" y="1634590"/>
            <a:ext cx="5966698" cy="200054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АВГУСТОВСКИЙ </a:t>
            </a:r>
            <a:endParaRPr kumimoji="0" lang="ru-RU" sz="4800" b="1" i="0" u="none" strike="noStrike" kern="0" cap="none" spc="0" normalizeH="0" baseline="0" noProof="0" dirty="0">
              <a:ln w="12700">
                <a:noFill/>
                <a:prstDash val="solid"/>
              </a:ln>
              <a:solidFill>
                <a:prstClr val="white"/>
              </a:solidFill>
              <a:effectLst/>
              <a:uLnTx/>
              <a:uFillTx/>
              <a:latin typeface="Montserrat Black"/>
              <a:cs typeface="DejaVu Serif Condensed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ПЕДСОВЕТ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2" charset="-52"/>
                <a:cs typeface="Arial"/>
              </a:rPr>
              <a:t>2026</a:t>
            </a:r>
            <a:endParaRPr kumimoji="0" sz="2800" b="1" i="0" u="none" strike="noStrike" kern="0" cap="none" spc="0" normalizeH="0" baseline="0" noProof="0" dirty="0">
              <a:ln w="12700">
                <a:noFill/>
                <a:prstDash val="solid"/>
              </a:ln>
              <a:solidFill>
                <a:prstClr val="white"/>
              </a:solidFill>
              <a:effectLst/>
              <a:uLnTx/>
              <a:uFillTx/>
              <a:latin typeface="Montserrat Black" panose="00000A00000000000000" pitchFamily="2" charset="-52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1E3B9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25174176" name="Рисунок 162517417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74" y="0"/>
            <a:ext cx="9134474" cy="5143500"/>
          </a:xfrm>
          <a:prstGeom prst="rect">
            <a:avLst/>
          </a:prstGeom>
        </p:spPr>
      </p:pic>
      <p:sp>
        <p:nvSpPr>
          <p:cNvPr id="2064465886" name="Shape 2"/>
          <p:cNvSpPr/>
          <p:nvPr/>
        </p:nvSpPr>
        <p:spPr bwMode="auto">
          <a:xfrm>
            <a:off x="365760" y="457200"/>
            <a:ext cx="54864" cy="54864"/>
          </a:xfrm>
          <a:prstGeom prst="ellipse">
            <a:avLst/>
          </a:prstGeom>
          <a:solidFill>
            <a:srgbClr val="10B981">
              <a:alpha val="60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802786734" name="Shape 3"/>
          <p:cNvSpPr/>
          <p:nvPr/>
        </p:nvSpPr>
        <p:spPr bwMode="auto">
          <a:xfrm>
            <a:off x="1097280" y="1645920"/>
            <a:ext cx="82296" cy="82296"/>
          </a:xfrm>
          <a:prstGeom prst="ellipse">
            <a:avLst/>
          </a:prstGeom>
          <a:solidFill>
            <a:srgbClr val="34D399">
              <a:alpha val="45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64442013" name="Shape 4"/>
          <p:cNvSpPr/>
          <p:nvPr/>
        </p:nvSpPr>
        <p:spPr bwMode="auto">
          <a:xfrm>
            <a:off x="640080" y="2926080"/>
            <a:ext cx="109728" cy="109728"/>
          </a:xfrm>
          <a:prstGeom prst="ellipse">
            <a:avLst/>
          </a:prstGeom>
          <a:solidFill>
            <a:srgbClr val="10B981">
              <a:alpha val="30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39338538" name="Shape 5"/>
          <p:cNvSpPr/>
          <p:nvPr/>
        </p:nvSpPr>
        <p:spPr bwMode="auto">
          <a:xfrm>
            <a:off x="8503920" y="731520"/>
            <a:ext cx="54864" cy="54864"/>
          </a:xfrm>
          <a:prstGeom prst="ellipse">
            <a:avLst/>
          </a:prstGeom>
          <a:solidFill>
            <a:srgbClr val="34D399">
              <a:alpha val="15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2054694514" name="Shape 6"/>
          <p:cNvSpPr/>
          <p:nvPr/>
        </p:nvSpPr>
        <p:spPr bwMode="auto">
          <a:xfrm>
            <a:off x="8046720" y="2286000"/>
            <a:ext cx="82296" cy="82296"/>
          </a:xfrm>
          <a:prstGeom prst="ellipse">
            <a:avLst/>
          </a:prstGeom>
          <a:solidFill>
            <a:srgbClr val="10B981">
              <a:alpha val="60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096467982" name="Shape 7"/>
          <p:cNvSpPr/>
          <p:nvPr/>
        </p:nvSpPr>
        <p:spPr bwMode="auto">
          <a:xfrm>
            <a:off x="8686800" y="3840480"/>
            <a:ext cx="109728" cy="109728"/>
          </a:xfrm>
          <a:prstGeom prst="ellipse">
            <a:avLst/>
          </a:prstGeom>
          <a:solidFill>
            <a:srgbClr val="34D399">
              <a:alpha val="45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343246971" name="Shape 8"/>
          <p:cNvSpPr/>
          <p:nvPr/>
        </p:nvSpPr>
        <p:spPr bwMode="auto">
          <a:xfrm>
            <a:off x="274320" y="4389120"/>
            <a:ext cx="54864" cy="54864"/>
          </a:xfrm>
          <a:prstGeom prst="ellipse">
            <a:avLst/>
          </a:prstGeom>
          <a:solidFill>
            <a:srgbClr val="10B981">
              <a:alpha val="30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142027097" name="Shape 9"/>
          <p:cNvSpPr/>
          <p:nvPr/>
        </p:nvSpPr>
        <p:spPr bwMode="auto">
          <a:xfrm>
            <a:off x="1920240" y="274320"/>
            <a:ext cx="82296" cy="82296"/>
          </a:xfrm>
          <a:prstGeom prst="ellipse">
            <a:avLst/>
          </a:prstGeom>
          <a:solidFill>
            <a:srgbClr val="34D399">
              <a:alpha val="15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032917633" name="Shape 11"/>
          <p:cNvSpPr/>
          <p:nvPr/>
        </p:nvSpPr>
        <p:spPr bwMode="auto">
          <a:xfrm>
            <a:off x="475488" y="539119"/>
            <a:ext cx="8156448" cy="4115115"/>
          </a:xfrm>
          <a:prstGeom prst="roundRect">
            <a:avLst>
              <a:gd name="adj" fmla="val 8000"/>
            </a:avLst>
          </a:prstGeom>
          <a:solidFill>
            <a:schemeClr val="bg1">
              <a:lumMod val="95000"/>
              <a:alpha val="80000"/>
            </a:schemeClr>
          </a:solidFill>
          <a:ln w="12700">
            <a:solidFill>
              <a:srgbClr val="01E3B9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1524265462" name="Text 13"/>
          <p:cNvSpPr/>
          <p:nvPr/>
        </p:nvSpPr>
        <p:spPr bwMode="auto">
          <a:xfrm>
            <a:off x="512064" y="1743783"/>
            <a:ext cx="8119872" cy="95783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Андронова </a:t>
            </a:r>
            <a:b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</a:br>
            <a:r>
              <a:rPr kumimoji="0" lang="ru-RU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Анастасия Александровна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lack"/>
                <a:cs typeface="Arial"/>
              </a:rPr>
              <a:t> 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 Black"/>
              <a:cs typeface="Arial"/>
            </a:endParaRPr>
          </a:p>
        </p:txBody>
      </p:sp>
      <p:sp>
        <p:nvSpPr>
          <p:cNvPr id="3" name="Прямоугольник: скругленные углы 2"/>
          <p:cNvSpPr/>
          <p:nvPr/>
        </p:nvSpPr>
        <p:spPr bwMode="auto">
          <a:xfrm>
            <a:off x="329184" y="3994617"/>
            <a:ext cx="8467344" cy="518707"/>
          </a:xfrm>
          <a:prstGeom prst="roundRect">
            <a:avLst>
              <a:gd name="adj" fmla="val 41383"/>
            </a:avLst>
          </a:prstGeom>
          <a:solidFill>
            <a:srgbClr val="01E3B9"/>
          </a:solidFill>
          <a:ln>
            <a:solidFill>
              <a:srgbClr val="01E3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10896" y="4074652"/>
            <a:ext cx="8193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преподаватель кафедры </a:t>
            </a:r>
            <a:r>
              <a:rPr kumimoji="0" lang="ru-RU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ДиНО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 МАОУ ДПО ИПК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32660393" name="Рисунок 133266039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7859" y="0"/>
            <a:ext cx="9108281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FC2D6D-6450-4A4F-8694-DA6C735133DA}"/>
              </a:ext>
            </a:extLst>
          </p:cNvPr>
          <p:cNvSpPr/>
          <p:nvPr/>
        </p:nvSpPr>
        <p:spPr bwMode="auto">
          <a:xfrm>
            <a:off x="584286" y="1321434"/>
            <a:ext cx="6761787" cy="189282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ПОЗДРАВЛЯЕМ!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С началом нового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учебного 2026-2027  года</a:t>
            </a:r>
            <a:endParaRPr kumimoji="0" lang="ru-RU" sz="3600" b="1" i="0" u="none" strike="noStrike" kern="0" cap="none" spc="0" normalizeH="0" baseline="0" noProof="0" dirty="0">
              <a:ln w="12700">
                <a:noFill/>
                <a:prstDash val="solid"/>
              </a:ln>
              <a:solidFill>
                <a:prstClr val="white"/>
              </a:solidFill>
              <a:effectLst/>
              <a:uLnTx/>
              <a:uFillTx/>
              <a:latin typeface="Montserrat Black" panose="00000A00000000000000" pitchFamily="2" charset="-52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32660393" name="Рисунок 133266039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516367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FC2D6D-6450-4A4F-8694-DA6C735133DA}"/>
              </a:ext>
            </a:extLst>
          </p:cNvPr>
          <p:cNvSpPr/>
          <p:nvPr/>
        </p:nvSpPr>
        <p:spPr bwMode="auto">
          <a:xfrm>
            <a:off x="411554" y="1396870"/>
            <a:ext cx="5551921" cy="4001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Лаборатория смыслов № 2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A09FCC0-17EC-479A-811E-E50E99327285}"/>
              </a:ext>
            </a:extLst>
          </p:cNvPr>
          <p:cNvSpPr/>
          <p:nvPr/>
        </p:nvSpPr>
        <p:spPr bwMode="auto">
          <a:xfrm>
            <a:off x="202302" y="2002330"/>
            <a:ext cx="7389880" cy="124649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Естественно-научное образование: </a:t>
            </a:r>
            <a:b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</a:b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от дошкольного экспериментирования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к школьным исследованиям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6A10D86-0DB4-4AAF-A754-D2C6A2CC71E9}"/>
              </a:ext>
            </a:extLst>
          </p:cNvPr>
          <p:cNvSpPr/>
          <p:nvPr/>
        </p:nvSpPr>
        <p:spPr>
          <a:xfrm>
            <a:off x="503239" y="317399"/>
            <a:ext cx="4659311" cy="6317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5C5802D3-4E1C-42E0-9C4D-9F65523C19D8}"/>
              </a:ext>
            </a:extLst>
          </p:cNvPr>
          <p:cNvGrpSpPr/>
          <p:nvPr/>
        </p:nvGrpSpPr>
        <p:grpSpPr>
          <a:xfrm>
            <a:off x="779209" y="359099"/>
            <a:ext cx="4152057" cy="548308"/>
            <a:chOff x="837034" y="290805"/>
            <a:chExt cx="4152057" cy="548308"/>
          </a:xfrm>
        </p:grpSpPr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4BAACFAF-6400-46F0-9A42-DA617D0E2E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/>
          </p:blipFill>
          <p:spPr bwMode="auto">
            <a:xfrm>
              <a:off x="1947511" y="290805"/>
              <a:ext cx="399365" cy="501048"/>
            </a:xfrm>
            <a:prstGeom prst="rect">
              <a:avLst/>
            </a:prstGeom>
          </p:spPr>
        </p:pic>
        <p:pic>
          <p:nvPicPr>
            <p:cNvPr id="23" name="Google Shape;39;p 1">
              <a:extLst>
                <a:ext uri="{FF2B5EF4-FFF2-40B4-BE49-F238E27FC236}">
                  <a16:creationId xmlns:a16="http://schemas.microsoft.com/office/drawing/2014/main" id="{04926C32-8097-4858-B8C9-0E344026109B}"/>
                </a:ext>
              </a:extLst>
            </p:cNvPr>
            <p:cNvPicPr/>
            <p:nvPr/>
          </p:nvPicPr>
          <p:blipFill>
            <a:blip r:embed="rId4"/>
            <a:stretch/>
          </p:blipFill>
          <p:spPr bwMode="auto">
            <a:xfrm>
              <a:off x="1347437" y="353012"/>
              <a:ext cx="399365" cy="427026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24" name="Picture 2" descr="https://www.admnkz.info/documents/31173/622628/%D0%93%D0%B5%D1%80%D0%B1+%D0%9D%D0%BE%D0%B2%D0%BE%D0%BA%D1%83%D0%B7%D0%BD%D0%B5%D1%86%D0%BA%D0%B0.png/29721926-d7a3-b4d5-8ac6-c016cdd0a1f7?version=1.0&amp;t=1572573343420&amp;imagePreview=1">
              <a:extLst>
                <a:ext uri="{FF2B5EF4-FFF2-40B4-BE49-F238E27FC236}">
                  <a16:creationId xmlns:a16="http://schemas.microsoft.com/office/drawing/2014/main" id="{5C65758A-8724-4C8D-A709-FBA0A468BE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tretch/>
          </p:blipFill>
          <p:spPr bwMode="auto">
            <a:xfrm>
              <a:off x="837034" y="359478"/>
              <a:ext cx="309694" cy="433355"/>
            </a:xfrm>
            <a:prstGeom prst="rect">
              <a:avLst/>
            </a:prstGeom>
            <a:noFill/>
          </p:spPr>
        </p:pic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812FBB5D-DA6C-42C4-90F2-4601D0A3C8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/>
          </p:blipFill>
          <p:spPr bwMode="auto">
            <a:xfrm>
              <a:off x="2547585" y="314234"/>
              <a:ext cx="548721" cy="465804"/>
            </a:xfrm>
            <a:prstGeom prst="rect">
              <a:avLst/>
            </a:prstGeom>
          </p:spPr>
        </p:pic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758E049E-6A9E-4D98-8144-F5AC227F6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297015" y="317399"/>
              <a:ext cx="759977" cy="453864"/>
            </a:xfrm>
            <a:prstGeom prst="rect">
              <a:avLst/>
            </a:prstGeom>
          </p:spPr>
        </p:pic>
        <p:pic>
          <p:nvPicPr>
            <p:cNvPr id="27" name="Picture 2" descr="Picture background">
              <a:extLst>
                <a:ext uri="{FF2B5EF4-FFF2-40B4-BE49-F238E27FC236}">
                  <a16:creationId xmlns:a16="http://schemas.microsoft.com/office/drawing/2014/main" id="{4AC02179-3EAF-4D7B-A6C3-DDA64C30B9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7702" y="295479"/>
              <a:ext cx="731389" cy="543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55731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32660393" name="Рисунок 133266039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516367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FC2D6D-6450-4A4F-8694-DA6C735133DA}"/>
              </a:ext>
            </a:extLst>
          </p:cNvPr>
          <p:cNvSpPr/>
          <p:nvPr/>
        </p:nvSpPr>
        <p:spPr bwMode="auto">
          <a:xfrm>
            <a:off x="411554" y="1196815"/>
            <a:ext cx="5551921" cy="4001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ВОПРОС № </a:t>
            </a:r>
            <a:r>
              <a:rPr lang="ru-RU" sz="2000" b="1" kern="1200" dirty="0">
                <a:ln w="12700">
                  <a:noFill/>
                  <a:prstDash val="solid"/>
                </a:ln>
                <a:solidFill>
                  <a:prstClr val="white"/>
                </a:solidFill>
                <a:latin typeface="Montserrat Black"/>
                <a:ea typeface="DejaVu Serif Condensed"/>
                <a:cs typeface="DejaVu Serif Condensed"/>
              </a:rPr>
              <a:t>1</a:t>
            </a:r>
            <a:endParaRPr kumimoji="0" lang="ru-RU" sz="2000" b="1" i="0" u="none" strike="noStrike" kern="1200" cap="none" spc="0" normalizeH="0" baseline="0" noProof="0" dirty="0">
              <a:ln w="12700">
                <a:noFill/>
                <a:prstDash val="solid"/>
              </a:ln>
              <a:solidFill>
                <a:prstClr val="white"/>
              </a:solidFill>
              <a:effectLst/>
              <a:uLnTx/>
              <a:uFillTx/>
              <a:latin typeface="Montserrat Black"/>
              <a:ea typeface="DejaVu Serif Condensed"/>
              <a:cs typeface="DejaVu Serif Condensed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A09FCC0-17EC-479A-811E-E50E99327285}"/>
              </a:ext>
            </a:extLst>
          </p:cNvPr>
          <p:cNvSpPr/>
          <p:nvPr/>
        </p:nvSpPr>
        <p:spPr bwMode="auto">
          <a:xfrm>
            <a:off x="411554" y="1766227"/>
            <a:ext cx="7389880" cy="163121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Естественно-научное образование</a:t>
            </a:r>
            <a:b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</a:b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в стратегических документах РФ </a:t>
            </a:r>
            <a:b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</a:b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до 2036 года: вызовы </a:t>
            </a:r>
            <a:b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</a:br>
            <a:r>
              <a:rPr kumimoji="0" lang="ru-RU" sz="25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prstClr val="white"/>
                </a:solidFill>
                <a:effectLst/>
                <a:uLnTx/>
                <a:uFillTx/>
                <a:latin typeface="Montserrat Black"/>
                <a:ea typeface="DejaVu Serif Condensed"/>
                <a:cs typeface="DejaVu Serif Condensed"/>
              </a:rPr>
              <a:t>и задачи преемственности</a:t>
            </a:r>
          </a:p>
        </p:txBody>
      </p:sp>
    </p:spTree>
    <p:extLst>
      <p:ext uri="{BB962C8B-B14F-4D97-AF65-F5344CB8AC3E}">
        <p14:creationId xmlns:p14="http://schemas.microsoft.com/office/powerpoint/2010/main" val="1790735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 name="Slide 2">
    <p:bg>
      <p:bgPr>
        <a:solidFill>
          <a:srgbClr val="0EBAB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10146430" name="Рисунок 121014642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55256" y="-70841"/>
            <a:ext cx="9254512" cy="5253037"/>
          </a:xfrm>
          <a:prstGeom prst="rect">
            <a:avLst/>
          </a:prstGeom>
        </p:spPr>
      </p:pic>
      <p:sp>
        <p:nvSpPr>
          <p:cNvPr id="433022765" name="Shape 2"/>
          <p:cNvSpPr/>
          <p:nvPr/>
        </p:nvSpPr>
        <p:spPr bwMode="auto">
          <a:xfrm>
            <a:off x="365760" y="457200"/>
            <a:ext cx="54864" cy="54864"/>
          </a:xfrm>
          <a:prstGeom prst="ellipse">
            <a:avLst/>
          </a:prstGeom>
          <a:solidFill>
            <a:srgbClr val="10B981">
              <a:alpha val="60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302480418" name="Shape 9"/>
          <p:cNvSpPr/>
          <p:nvPr/>
        </p:nvSpPr>
        <p:spPr bwMode="auto">
          <a:xfrm>
            <a:off x="1920240" y="274320"/>
            <a:ext cx="82296" cy="82296"/>
          </a:xfrm>
          <a:prstGeom prst="ellipse">
            <a:avLst/>
          </a:prstGeom>
          <a:solidFill>
            <a:srgbClr val="34D399">
              <a:alpha val="15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6" name="Shape 2"/>
          <p:cNvSpPr/>
          <p:nvPr/>
        </p:nvSpPr>
        <p:spPr bwMode="auto">
          <a:xfrm>
            <a:off x="457199" y="797242"/>
            <a:ext cx="3487125" cy="27432"/>
          </a:xfrm>
          <a:prstGeom prst="rect">
            <a:avLst/>
          </a:prstGeom>
          <a:solidFill>
            <a:srgbClr val="01E3B9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7" name="Блок-схема: альтернативный процесс 16"/>
          <p:cNvSpPr/>
          <p:nvPr/>
        </p:nvSpPr>
        <p:spPr bwMode="auto">
          <a:xfrm>
            <a:off x="320040" y="111953"/>
            <a:ext cx="7686544" cy="871993"/>
          </a:xfrm>
          <a:prstGeom prst="flowChartAlternateProcess">
            <a:avLst/>
          </a:prstGeom>
          <a:solidFill>
            <a:srgbClr val="0C5B52">
              <a:alpha val="95000"/>
            </a:srgbClr>
          </a:solidFill>
          <a:ln w="12700" cap="flat" cmpd="sng" algn="ctr">
            <a:solidFill>
              <a:srgbClr val="0A282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8" name="Text 1"/>
          <p:cNvSpPr/>
          <p:nvPr/>
        </p:nvSpPr>
        <p:spPr bwMode="auto">
          <a:xfrm>
            <a:off x="457199" y="320040"/>
            <a:ext cx="754938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  <a:defRPr/>
            </a:pPr>
            <a:r>
              <a:rPr lang="ru-RU" sz="1600" b="1" dirty="0">
                <a:solidFill>
                  <a:srgbClr val="FFFFFF"/>
                </a:solidFill>
                <a:latin typeface="DejaVu Serif Condensed"/>
                <a:ea typeface="DejaVu Serif Condensed"/>
                <a:cs typeface="DejaVu Serif Condensed"/>
              </a:rPr>
              <a:t>Указ Президента РФ от 9 ноября 2022 г. № 809</a:t>
            </a:r>
          </a:p>
          <a:p>
            <a:pPr marL="0" indent="0">
              <a:buNone/>
              <a:defRPr/>
            </a:pPr>
            <a:r>
              <a:rPr lang="ru-RU" sz="1600" b="1" dirty="0">
                <a:solidFill>
                  <a:srgbClr val="FFFFFF"/>
                </a:solidFill>
                <a:latin typeface="DejaVu Serif Condensed"/>
                <a:ea typeface="DejaVu Serif Condensed"/>
                <a:cs typeface="DejaVu Serif Condensed"/>
              </a:rPr>
              <a:t> «Об утверждении Основ государственной политики по сохранению и укреплению традиционных российских духовно-нравственных ценностей»</a:t>
            </a:r>
            <a:endParaRPr lang="en-US" sz="1600" dirty="0"/>
          </a:p>
        </p:txBody>
      </p:sp>
      <p:sp>
        <p:nvSpPr>
          <p:cNvPr id="21" name="Shape 3">
            <a:extLst>
              <a:ext uri="{FF2B5EF4-FFF2-40B4-BE49-F238E27FC236}">
                <a16:creationId xmlns:a16="http://schemas.microsoft.com/office/drawing/2014/main" id="{D7EE4601-22E3-4ED3-A706-0C4F2C79DC69}"/>
              </a:ext>
            </a:extLst>
          </p:cNvPr>
          <p:cNvSpPr/>
          <p:nvPr/>
        </p:nvSpPr>
        <p:spPr bwMode="auto">
          <a:xfrm>
            <a:off x="3725465" y="1611728"/>
            <a:ext cx="4831169" cy="1550882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algn="just"/>
            <a:r>
              <a:rPr lang="ru-RU" sz="1600" b="1" i="1" u="sng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Традиционные ценности:</a:t>
            </a:r>
          </a:p>
          <a:p>
            <a:pPr algn="just"/>
            <a:endParaRPr lang="ru-RU" sz="1600" b="1" i="1" u="sng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К традиционным ценностям относятся... высокие нравственные идеалы, крепкая семья, созидательный труд, приоритет духовного над материальным...</a:t>
            </a:r>
          </a:p>
          <a:p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AE28702-5245-4004-99FF-A2D280DE8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725465" y="1484150"/>
            <a:ext cx="4826430" cy="123468"/>
          </a:xfrm>
          <a:prstGeom prst="rect">
            <a:avLst/>
          </a:prstGeom>
        </p:spPr>
      </p:pic>
      <p:sp>
        <p:nvSpPr>
          <p:cNvPr id="23" name="Shape 18">
            <a:extLst>
              <a:ext uri="{FF2B5EF4-FFF2-40B4-BE49-F238E27FC236}">
                <a16:creationId xmlns:a16="http://schemas.microsoft.com/office/drawing/2014/main" id="{9091EE89-1046-4FF9-BDF1-5BA8E60F0358}"/>
              </a:ext>
            </a:extLst>
          </p:cNvPr>
          <p:cNvSpPr/>
          <p:nvPr/>
        </p:nvSpPr>
        <p:spPr bwMode="auto">
          <a:xfrm flipV="1">
            <a:off x="3730201" y="3887847"/>
            <a:ext cx="4956597" cy="45719"/>
          </a:xfrm>
          <a:prstGeom prst="rect">
            <a:avLst/>
          </a:prstGeom>
          <a:solidFill>
            <a:srgbClr val="1A4A3A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74EAF9-8500-4AC9-972C-FF629F30FB36}"/>
              </a:ext>
            </a:extLst>
          </p:cNvPr>
          <p:cNvSpPr txBox="1"/>
          <p:nvPr/>
        </p:nvSpPr>
        <p:spPr>
          <a:xfrm>
            <a:off x="3665120" y="3992463"/>
            <a:ext cx="49565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Детское экспериментирование </a:t>
            </a:r>
            <a:r>
              <a:rPr lang="ru-RU" sz="16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— это не игра, а первая ступень созидательного труда и формирования исследовательской культуры</a:t>
            </a:r>
            <a:endParaRPr lang="ru-RU" sz="1600" dirty="0">
              <a:latin typeface="Arial Narrow" panose="020B060602020203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73E6A3F-2E93-4417-9C6A-E9F953DD23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29" y="1146313"/>
            <a:ext cx="2693416" cy="378410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EBAB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10146430" name="Рисунок 121014642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2368" y="0"/>
            <a:ext cx="9254512" cy="5253037"/>
          </a:xfrm>
          <a:prstGeom prst="rect">
            <a:avLst/>
          </a:prstGeom>
        </p:spPr>
      </p:pic>
      <p:sp>
        <p:nvSpPr>
          <p:cNvPr id="433022765" name="Shape 2"/>
          <p:cNvSpPr/>
          <p:nvPr/>
        </p:nvSpPr>
        <p:spPr bwMode="auto">
          <a:xfrm>
            <a:off x="365760" y="457200"/>
            <a:ext cx="54864" cy="54864"/>
          </a:xfrm>
          <a:prstGeom prst="ellipse">
            <a:avLst/>
          </a:prstGeom>
          <a:solidFill>
            <a:srgbClr val="10B981">
              <a:alpha val="60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302480418" name="Shape 9"/>
          <p:cNvSpPr/>
          <p:nvPr/>
        </p:nvSpPr>
        <p:spPr bwMode="auto">
          <a:xfrm>
            <a:off x="1920240" y="274320"/>
            <a:ext cx="82296" cy="82296"/>
          </a:xfrm>
          <a:prstGeom prst="ellipse">
            <a:avLst/>
          </a:prstGeom>
          <a:solidFill>
            <a:srgbClr val="34D399">
              <a:alpha val="15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7" name="Блок-схема: альтернативный процесс 16"/>
          <p:cNvSpPr/>
          <p:nvPr/>
        </p:nvSpPr>
        <p:spPr bwMode="auto">
          <a:xfrm>
            <a:off x="320040" y="111954"/>
            <a:ext cx="6363981" cy="626392"/>
          </a:xfrm>
          <a:prstGeom prst="flowChartAlternateProcess">
            <a:avLst/>
          </a:prstGeom>
          <a:solidFill>
            <a:srgbClr val="0C5B52">
              <a:alpha val="95000"/>
            </a:srgbClr>
          </a:solidFill>
          <a:ln w="12700" cap="flat" cmpd="sng" algn="ctr">
            <a:solidFill>
              <a:srgbClr val="0A282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8" name="Text 1"/>
          <p:cNvSpPr/>
          <p:nvPr/>
        </p:nvSpPr>
        <p:spPr bwMode="auto">
          <a:xfrm>
            <a:off x="502919" y="198151"/>
            <a:ext cx="754938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  <a:defRPr/>
            </a:pPr>
            <a:r>
              <a:rPr lang="ru-RU" b="1" dirty="0">
                <a:solidFill>
                  <a:srgbClr val="FFFFFF"/>
                </a:solidFill>
                <a:latin typeface="DejaVu Serif Condensed"/>
                <a:ea typeface="DejaVu Serif Condensed"/>
                <a:cs typeface="DejaVu Serif Condensed"/>
              </a:rPr>
              <a:t>Стратегия развития образования в РФ до 2036 года (проект)</a:t>
            </a:r>
            <a:endParaRPr lang="en-US" dirty="0"/>
          </a:p>
        </p:txBody>
      </p:sp>
      <p:sp>
        <p:nvSpPr>
          <p:cNvPr id="21" name="Shape 3">
            <a:extLst>
              <a:ext uri="{FF2B5EF4-FFF2-40B4-BE49-F238E27FC236}">
                <a16:creationId xmlns:a16="http://schemas.microsoft.com/office/drawing/2014/main" id="{D7EE4601-22E3-4ED3-A706-0C4F2C79DC69}"/>
              </a:ext>
            </a:extLst>
          </p:cNvPr>
          <p:cNvSpPr/>
          <p:nvPr/>
        </p:nvSpPr>
        <p:spPr bwMode="auto">
          <a:xfrm>
            <a:off x="3808111" y="1532576"/>
            <a:ext cx="4961333" cy="1558770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algn="just"/>
            <a:r>
              <a:rPr lang="en-US" sz="1600" b="1" i="1" u="sng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III.</a:t>
            </a:r>
            <a:r>
              <a:rPr lang="ru-RU" sz="1600" b="1" i="1" u="sng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Вызовы системы образования </a:t>
            </a:r>
          </a:p>
          <a:p>
            <a:pPr algn="just"/>
            <a:r>
              <a:rPr lang="ru-RU" sz="1600" b="1" i="1" u="sng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(стратегическая цель):</a:t>
            </a:r>
          </a:p>
          <a:p>
            <a:pPr algn="just"/>
            <a:endParaRPr lang="ru-RU" sz="1600" b="1" i="1" u="sng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20. Обеспечение технологического лидерства, устойчивого и динамичного развития экономики России</a:t>
            </a:r>
          </a:p>
          <a:p>
            <a:endParaRPr lang="ru-RU" dirty="0"/>
          </a:p>
        </p:txBody>
      </p:sp>
      <p:sp>
        <p:nvSpPr>
          <p:cNvPr id="23" name="Shape 18">
            <a:extLst>
              <a:ext uri="{FF2B5EF4-FFF2-40B4-BE49-F238E27FC236}">
                <a16:creationId xmlns:a16="http://schemas.microsoft.com/office/drawing/2014/main" id="{9091EE89-1046-4FF9-BDF1-5BA8E60F0358}"/>
              </a:ext>
            </a:extLst>
          </p:cNvPr>
          <p:cNvSpPr/>
          <p:nvPr/>
        </p:nvSpPr>
        <p:spPr bwMode="auto">
          <a:xfrm flipV="1">
            <a:off x="3867418" y="3887847"/>
            <a:ext cx="4956597" cy="45719"/>
          </a:xfrm>
          <a:prstGeom prst="rect">
            <a:avLst/>
          </a:prstGeom>
          <a:solidFill>
            <a:srgbClr val="1A4A3A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74EAF9-8500-4AC9-972C-FF629F30FB36}"/>
              </a:ext>
            </a:extLst>
          </p:cNvPr>
          <p:cNvSpPr txBox="1"/>
          <p:nvPr/>
        </p:nvSpPr>
        <p:spPr>
          <a:xfrm>
            <a:off x="3756327" y="3954068"/>
            <a:ext cx="517877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Портрет выпускника:</a:t>
            </a:r>
          </a:p>
          <a:p>
            <a:pPr algn="just"/>
            <a:r>
              <a:rPr lang="ru-RU" sz="1600" dirty="0">
                <a:latin typeface="Arial Narrow" panose="020B0606020202030204" pitchFamily="34" charset="0"/>
                <a:ea typeface="Calibri" panose="020F0502020204030204" pitchFamily="34" charset="0"/>
              </a:rPr>
              <a:t>«</a:t>
            </a:r>
            <a:r>
              <a:rPr lang="ru-RU" sz="16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Междисциплинарность», «инновационное мышление», «способность к обоснованному применению технологий, инновационных решений».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F9FE64E-A8F2-471C-9790-E2A230DF9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 flipV="1">
            <a:off x="3808111" y="1405778"/>
            <a:ext cx="4956597" cy="12679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712E773-90F3-4517-9649-848EE7FA15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711" y="824543"/>
            <a:ext cx="3181057" cy="426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708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EBAB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10146430" name="Рисунок 121014642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5850" y="0"/>
            <a:ext cx="9254512" cy="5253037"/>
          </a:xfrm>
          <a:prstGeom prst="rect">
            <a:avLst/>
          </a:prstGeom>
        </p:spPr>
      </p:pic>
      <p:sp>
        <p:nvSpPr>
          <p:cNvPr id="433022765" name="Shape 2"/>
          <p:cNvSpPr/>
          <p:nvPr/>
        </p:nvSpPr>
        <p:spPr bwMode="auto">
          <a:xfrm>
            <a:off x="365760" y="457200"/>
            <a:ext cx="54864" cy="54864"/>
          </a:xfrm>
          <a:prstGeom prst="ellipse">
            <a:avLst/>
          </a:prstGeom>
          <a:solidFill>
            <a:srgbClr val="10B981">
              <a:alpha val="60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302480418" name="Shape 9"/>
          <p:cNvSpPr/>
          <p:nvPr/>
        </p:nvSpPr>
        <p:spPr bwMode="auto">
          <a:xfrm>
            <a:off x="1920240" y="274320"/>
            <a:ext cx="82296" cy="82296"/>
          </a:xfrm>
          <a:prstGeom prst="ellipse">
            <a:avLst/>
          </a:prstGeom>
          <a:solidFill>
            <a:srgbClr val="34D399">
              <a:alpha val="15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6" name="Shape 2"/>
          <p:cNvSpPr/>
          <p:nvPr/>
        </p:nvSpPr>
        <p:spPr bwMode="auto">
          <a:xfrm>
            <a:off x="457199" y="797242"/>
            <a:ext cx="3487125" cy="27432"/>
          </a:xfrm>
          <a:prstGeom prst="rect">
            <a:avLst/>
          </a:prstGeom>
          <a:solidFill>
            <a:srgbClr val="01E3B9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7" name="Блок-схема: альтернативный процесс 16"/>
          <p:cNvSpPr/>
          <p:nvPr/>
        </p:nvSpPr>
        <p:spPr bwMode="auto">
          <a:xfrm>
            <a:off x="320039" y="111953"/>
            <a:ext cx="7755811" cy="871993"/>
          </a:xfrm>
          <a:prstGeom prst="flowChartAlternateProcess">
            <a:avLst/>
          </a:prstGeom>
          <a:solidFill>
            <a:srgbClr val="0C5B52">
              <a:alpha val="95000"/>
            </a:srgbClr>
          </a:solidFill>
          <a:ln w="12700" cap="flat" cmpd="sng" algn="ctr">
            <a:solidFill>
              <a:srgbClr val="0A282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8" name="Text 1"/>
          <p:cNvSpPr/>
          <p:nvPr/>
        </p:nvSpPr>
        <p:spPr bwMode="auto">
          <a:xfrm>
            <a:off x="457199" y="320040"/>
            <a:ext cx="754938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  <a:defRPr/>
            </a:pPr>
            <a:r>
              <a:rPr lang="ru-RU" sz="1600" b="1" dirty="0">
                <a:solidFill>
                  <a:srgbClr val="FFFFFF"/>
                </a:solidFill>
                <a:latin typeface="DejaVu Serif Condensed"/>
                <a:ea typeface="DejaVu Serif Condensed"/>
                <a:cs typeface="DejaVu Serif Condensed"/>
              </a:rPr>
              <a:t>Распоряжение Правительства РФ от 19 ноября 2024 г. № 3333-р</a:t>
            </a:r>
            <a:br>
              <a:rPr lang="ru-RU" sz="1600" b="1" dirty="0">
                <a:solidFill>
                  <a:srgbClr val="FFFFFF"/>
                </a:solidFill>
                <a:latin typeface="DejaVu Serif Condensed"/>
                <a:ea typeface="DejaVu Serif Condensed"/>
                <a:cs typeface="DejaVu Serif Condensed"/>
              </a:rPr>
            </a:br>
            <a:r>
              <a:rPr lang="ru-RU" sz="1600" b="1" dirty="0">
                <a:solidFill>
                  <a:srgbClr val="FFFFFF"/>
                </a:solidFill>
                <a:latin typeface="DejaVu Serif Condensed"/>
                <a:ea typeface="DejaVu Serif Condensed"/>
                <a:cs typeface="DejaVu Serif Condensed"/>
              </a:rPr>
              <a:t>«Комплексный план мероприятий по повышению качества математического и естественно-научного образования до 2030 года»</a:t>
            </a:r>
            <a:endParaRPr lang="en-US" sz="1600" dirty="0"/>
          </a:p>
        </p:txBody>
      </p:sp>
      <p:sp>
        <p:nvSpPr>
          <p:cNvPr id="21" name="Shape 3">
            <a:extLst>
              <a:ext uri="{FF2B5EF4-FFF2-40B4-BE49-F238E27FC236}">
                <a16:creationId xmlns:a16="http://schemas.microsoft.com/office/drawing/2014/main" id="{D7EE4601-22E3-4ED3-A706-0C4F2C79DC69}"/>
              </a:ext>
            </a:extLst>
          </p:cNvPr>
          <p:cNvSpPr/>
          <p:nvPr/>
        </p:nvSpPr>
        <p:spPr bwMode="auto">
          <a:xfrm>
            <a:off x="3366287" y="1225049"/>
            <a:ext cx="5401513" cy="1461600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algn="just"/>
            <a:r>
              <a:rPr lang="ru-RU" sz="1400" b="1" i="1" u="sng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(Компетенции педагогов):</a:t>
            </a:r>
          </a:p>
          <a:p>
            <a:pPr algn="just"/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Разработка и реализация программ повышения квалификации педагогических работников дошкольного образования... для формирования компетенций по... экспериментированию у детей дошкольного и младшего школьного возраста, активизации их исследовательского опыта естественно-научной направленности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AE28702-5245-4004-99FF-A2D280DE8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366286" y="1102506"/>
            <a:ext cx="5401512" cy="13818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5784571-AC8B-4779-A403-7A1696D08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 flipV="1">
            <a:off x="3376728" y="2770581"/>
            <a:ext cx="5401512" cy="138180"/>
          </a:xfrm>
          <a:prstGeom prst="rect">
            <a:avLst/>
          </a:prstGeom>
        </p:spPr>
      </p:pic>
      <p:sp>
        <p:nvSpPr>
          <p:cNvPr id="19" name="Shape 3">
            <a:extLst>
              <a:ext uri="{FF2B5EF4-FFF2-40B4-BE49-F238E27FC236}">
                <a16:creationId xmlns:a16="http://schemas.microsoft.com/office/drawing/2014/main" id="{C72F721E-7819-4538-8747-DEDDC78C6405}"/>
              </a:ext>
            </a:extLst>
          </p:cNvPr>
          <p:cNvSpPr/>
          <p:nvPr/>
        </p:nvSpPr>
        <p:spPr bwMode="auto">
          <a:xfrm>
            <a:off x="3366285" y="2908761"/>
            <a:ext cx="5401513" cy="1251285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algn="just"/>
            <a:r>
              <a:rPr lang="ru-RU" sz="1400" b="1" i="1" u="sng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2 (Обновление содержания):</a:t>
            </a:r>
          </a:p>
          <a:p>
            <a:pPr algn="just"/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Обновление федерального государственного образовательного стандарта дошкольного образования и федеральной образовательной программы дошкольного образования в части задач и содержания образовательной области "Познавательное развитие"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438635-CF2B-43BB-8D46-67FD55BCF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" y="1102506"/>
            <a:ext cx="2749956" cy="388329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9F68DD-66D4-4F9E-BF1F-D03511DDFD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9657" y="4354724"/>
            <a:ext cx="4974767" cy="5486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6C19BD5-F02B-48F4-AEF6-05CA13B25D77}"/>
              </a:ext>
            </a:extLst>
          </p:cNvPr>
          <p:cNvSpPr txBox="1"/>
          <p:nvPr/>
        </p:nvSpPr>
        <p:spPr bwMode="auto">
          <a:xfrm>
            <a:off x="3366284" y="4382158"/>
            <a:ext cx="54015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Среда ДОО и НОО должна быть концептуально единой для поддержки познавательной активности</a:t>
            </a:r>
          </a:p>
        </p:txBody>
      </p:sp>
    </p:spTree>
    <p:extLst>
      <p:ext uri="{BB962C8B-B14F-4D97-AF65-F5344CB8AC3E}">
        <p14:creationId xmlns:p14="http://schemas.microsoft.com/office/powerpoint/2010/main" val="3101040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EBAB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10146430" name="Рисунок 121014642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55256" y="-70841"/>
            <a:ext cx="9254512" cy="5253037"/>
          </a:xfrm>
          <a:prstGeom prst="rect">
            <a:avLst/>
          </a:prstGeom>
        </p:spPr>
      </p:pic>
      <p:sp>
        <p:nvSpPr>
          <p:cNvPr id="433022765" name="Shape 2"/>
          <p:cNvSpPr/>
          <p:nvPr/>
        </p:nvSpPr>
        <p:spPr bwMode="auto">
          <a:xfrm>
            <a:off x="365760" y="457200"/>
            <a:ext cx="54864" cy="54864"/>
          </a:xfrm>
          <a:prstGeom prst="ellipse">
            <a:avLst/>
          </a:prstGeom>
          <a:solidFill>
            <a:srgbClr val="10B981">
              <a:alpha val="60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302480418" name="Shape 9"/>
          <p:cNvSpPr/>
          <p:nvPr/>
        </p:nvSpPr>
        <p:spPr bwMode="auto">
          <a:xfrm>
            <a:off x="1920240" y="274320"/>
            <a:ext cx="82296" cy="82296"/>
          </a:xfrm>
          <a:prstGeom prst="ellipse">
            <a:avLst/>
          </a:prstGeom>
          <a:solidFill>
            <a:srgbClr val="34D399">
              <a:alpha val="15000"/>
            </a:srgbClr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16" name="Shape 2"/>
          <p:cNvSpPr/>
          <p:nvPr/>
        </p:nvSpPr>
        <p:spPr bwMode="auto">
          <a:xfrm>
            <a:off x="457199" y="797242"/>
            <a:ext cx="3487125" cy="27432"/>
          </a:xfrm>
          <a:prstGeom prst="rect">
            <a:avLst/>
          </a:prstGeom>
          <a:solidFill>
            <a:srgbClr val="01E3B9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7" name="Блок-схема: альтернативный процесс 16"/>
          <p:cNvSpPr/>
          <p:nvPr/>
        </p:nvSpPr>
        <p:spPr bwMode="auto">
          <a:xfrm>
            <a:off x="320039" y="111953"/>
            <a:ext cx="7527424" cy="871993"/>
          </a:xfrm>
          <a:prstGeom prst="flowChartAlternateProcess">
            <a:avLst/>
          </a:prstGeom>
          <a:solidFill>
            <a:srgbClr val="0C5B52">
              <a:alpha val="95000"/>
            </a:srgbClr>
          </a:solidFill>
          <a:ln w="12700" cap="flat" cmpd="sng" algn="ctr">
            <a:solidFill>
              <a:srgbClr val="0A282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8" name="Text 1"/>
          <p:cNvSpPr/>
          <p:nvPr/>
        </p:nvSpPr>
        <p:spPr bwMode="auto">
          <a:xfrm>
            <a:off x="457199" y="320040"/>
            <a:ext cx="7308377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defRPr/>
            </a:pPr>
            <a:r>
              <a:rPr lang="ru-RU" sz="1600" b="1" dirty="0">
                <a:solidFill>
                  <a:srgbClr val="FFFFFF"/>
                </a:solidFill>
                <a:latin typeface="DejaVu Serif Condensed"/>
                <a:ea typeface="DejaVu Serif Condensed"/>
                <a:cs typeface="DejaVu Serif Condensed"/>
              </a:rPr>
              <a:t>Постановление Правительства РФ от 7 октября 2021 года №1701</a:t>
            </a:r>
          </a:p>
          <a:p>
            <a:pPr>
              <a:defRPr/>
            </a:pPr>
            <a:r>
              <a:rPr lang="ru-RU" sz="1600" b="1" dirty="0">
                <a:solidFill>
                  <a:srgbClr val="FFFFFF"/>
                </a:solidFill>
                <a:latin typeface="DejaVu Serif Condensed"/>
                <a:ea typeface="DejaVu Serif Condensed"/>
                <a:cs typeface="DejaVu Serif Condensed"/>
              </a:rPr>
              <a:t>«Государственная программа Российской Федерации «Развитие образования»»</a:t>
            </a:r>
            <a:endParaRPr lang="en-US" sz="16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AE28702-5245-4004-99FF-A2D280DE8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4111387" y="1182433"/>
            <a:ext cx="4389328" cy="112286"/>
          </a:xfrm>
          <a:prstGeom prst="rect">
            <a:avLst/>
          </a:prstGeom>
        </p:spPr>
      </p:pic>
      <p:sp>
        <p:nvSpPr>
          <p:cNvPr id="23" name="Shape 18">
            <a:extLst>
              <a:ext uri="{FF2B5EF4-FFF2-40B4-BE49-F238E27FC236}">
                <a16:creationId xmlns:a16="http://schemas.microsoft.com/office/drawing/2014/main" id="{9091EE89-1046-4FF9-BDF1-5BA8E60F0358}"/>
              </a:ext>
            </a:extLst>
          </p:cNvPr>
          <p:cNvSpPr/>
          <p:nvPr/>
        </p:nvSpPr>
        <p:spPr bwMode="auto">
          <a:xfrm flipV="1">
            <a:off x="4189378" y="4112682"/>
            <a:ext cx="4524231" cy="45719"/>
          </a:xfrm>
          <a:prstGeom prst="rect">
            <a:avLst/>
          </a:prstGeom>
          <a:solidFill>
            <a:srgbClr val="1A4A3A"/>
          </a:solidFill>
          <a:ln w="12700">
            <a:solidFill>
              <a:srgbClr val="333333"/>
            </a:solidFill>
            <a:prstDash val="solid"/>
          </a:ln>
        </p:spPr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74EAF9-8500-4AC9-972C-FF629F30FB36}"/>
              </a:ext>
            </a:extLst>
          </p:cNvPr>
          <p:cNvSpPr txBox="1"/>
          <p:nvPr/>
        </p:nvSpPr>
        <p:spPr>
          <a:xfrm>
            <a:off x="4162567" y="4158401"/>
            <a:ext cx="44591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Детский сад и начальная школа – не изолированные этапы, а части единой вертикали формирования исследовательской грамотности</a:t>
            </a:r>
            <a:endParaRPr lang="ru-RU" sz="1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786E2E-5A11-413F-8AAA-559B7CA5C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48" y="1188639"/>
            <a:ext cx="3566983" cy="3842908"/>
          </a:xfrm>
          <a:prstGeom prst="rect">
            <a:avLst/>
          </a:prstGeom>
        </p:spPr>
      </p:pic>
      <p:sp>
        <p:nvSpPr>
          <p:cNvPr id="15" name="Shape 3">
            <a:extLst>
              <a:ext uri="{FF2B5EF4-FFF2-40B4-BE49-F238E27FC236}">
                <a16:creationId xmlns:a16="http://schemas.microsoft.com/office/drawing/2014/main" id="{E637AFAE-FF1B-45AC-9FA9-8099C95C0B7D}"/>
              </a:ext>
            </a:extLst>
          </p:cNvPr>
          <p:cNvSpPr/>
          <p:nvPr/>
        </p:nvSpPr>
        <p:spPr bwMode="auto">
          <a:xfrm>
            <a:off x="3895735" y="1294720"/>
            <a:ext cx="4987561" cy="992769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algn="just"/>
            <a:r>
              <a:rPr lang="ru-RU" sz="1400" b="1" i="1" u="sng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Ключевой принцип преемственности:</a:t>
            </a:r>
          </a:p>
          <a:p>
            <a:pPr algn="just"/>
            <a:endParaRPr lang="ru-RU" sz="1400" b="1" i="1" u="sng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...развитие математического и естественно-научного образования в рамках единого образовательного пространства</a:t>
            </a:r>
          </a:p>
        </p:txBody>
      </p:sp>
      <p:sp>
        <p:nvSpPr>
          <p:cNvPr id="19" name="Shape 3">
            <a:extLst>
              <a:ext uri="{FF2B5EF4-FFF2-40B4-BE49-F238E27FC236}">
                <a16:creationId xmlns:a16="http://schemas.microsoft.com/office/drawing/2014/main" id="{C61EF151-1499-4E05-BFB1-F0005DC3DD2F}"/>
              </a:ext>
            </a:extLst>
          </p:cNvPr>
          <p:cNvSpPr/>
          <p:nvPr/>
        </p:nvSpPr>
        <p:spPr bwMode="auto">
          <a:xfrm>
            <a:off x="3895735" y="2570597"/>
            <a:ext cx="4987561" cy="1253274"/>
          </a:xfrm>
          <a:prstGeom prst="roundRect">
            <a:avLst>
              <a:gd name="adj" fmla="val 3509"/>
            </a:avLst>
          </a:prstGeom>
          <a:solidFill>
            <a:schemeClr val="bg1">
              <a:lumMod val="95000"/>
              <a:alpha val="90000"/>
            </a:schemeClr>
          </a:solidFill>
          <a:ln w="12700">
            <a:solidFill>
              <a:srgbClr val="1F5C4A"/>
            </a:solidFill>
            <a:prstDash val="solid"/>
          </a:ln>
          <a:effectLst>
            <a:outerShdw blurRad="254000" dist="50800" dir="8100000" algn="bl" rotWithShape="0">
              <a:srgbClr val="000000">
                <a:alpha val="35000"/>
              </a:srgbClr>
            </a:outerShdw>
          </a:effectLst>
        </p:spPr>
        <p:txBody>
          <a:bodyPr/>
          <a:lstStyle/>
          <a:p>
            <a:pPr algn="just"/>
            <a:r>
              <a:rPr lang="ru-RU" sz="1400" b="1" i="1" u="sng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Роль дошкольного образования:</a:t>
            </a:r>
          </a:p>
          <a:p>
            <a:pPr algn="just"/>
            <a:endParaRPr lang="ru-RU" sz="1400" b="1" i="1" u="sng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 образовательные организации... осуществляют деятельность... в направлении развития и укрепления единого образовательного пространства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B21C396-CB1C-4041-9DF6-DD44B9F19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 flipV="1">
            <a:off x="4083751" y="2459464"/>
            <a:ext cx="4389328" cy="11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572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870</TotalTime>
  <Words>780</Words>
  <Application>Microsoft Office PowerPoint</Application>
  <DocSecurity>0</DocSecurity>
  <PresentationFormat>Экран (16:9)</PresentationFormat>
  <Paragraphs>101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Arial Narrow</vt:lpstr>
      <vt:lpstr>Calibri</vt:lpstr>
      <vt:lpstr>Calibri Light</vt:lpstr>
      <vt:lpstr>DejaVu Serif Condensed</vt:lpstr>
      <vt:lpstr>Montserrat Black</vt:lpstr>
      <vt:lpstr>Times New Roman</vt:lpstr>
      <vt:lpstr>Office Theme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>PptxGenJS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Пустая презентация — Премиальный тёмно-зелёный стиль</dc:title>
  <dc:subject>Empty presentation template with dark green glassmorphism design</dc:subject>
  <dc:creator>Corporate Design System</dc:creator>
  <cp:keywords/>
  <dc:description/>
  <cp:lastModifiedBy>ARC</cp:lastModifiedBy>
  <cp:revision>76</cp:revision>
  <dcterms:created xsi:type="dcterms:W3CDTF">2026-08-04T12:54:50Z</dcterms:created>
  <dcterms:modified xsi:type="dcterms:W3CDTF">2026-08-28T12:38:53Z</dcterms:modified>
  <cp:category/>
  <dc:identifier/>
  <cp:contentStatus/>
  <dc:language/>
  <cp:version/>
</cp:coreProperties>
</file>